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presentation.xml" ContentType="application/vnd.openxmlformats-officedocument.presentationml.presentation.main+xml"/>
  <Override PartName="/ppt/diagrams/data1.xml" ContentType="application/vnd.openxmlformats-officedocument.drawingml.diagramData+xml"/>
  <Override PartName="/ppt/notesSlides/notesSlide42.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0.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69.xml" ContentType="application/vnd.openxmlformats-officedocument.presentationml.notesSlide+xml"/>
  <Override PartName="/ppt/notesSlides/notesSlide68.xml" ContentType="application/vnd.openxmlformats-officedocument.presentationml.notesSlide+xml"/>
  <Override PartName="/ppt/notesSlides/notesSlide67.xml" ContentType="application/vnd.openxmlformats-officedocument.presentationml.notesSlide+xml"/>
  <Override PartName="/ppt/notesSlides/notesSlide66.xml" ContentType="application/vnd.openxmlformats-officedocument.presentationml.notesSlide+xml"/>
  <Override PartName="/ppt/notesSlides/notesSlide65.xml" ContentType="application/vnd.openxmlformats-officedocument.presentationml.notesSlide+xml"/>
  <Override PartName="/ppt/notesSlides/notesSlide64.xml" ContentType="application/vnd.openxmlformats-officedocument.presentationml.notesSlide+xml"/>
  <Override PartName="/ppt/notesSlides/notesSlide63.xml" ContentType="application/vnd.openxmlformats-officedocument.presentationml.notesSlide+xml"/>
  <Override PartName="/ppt/notesSlides/notesSlide62.xml" ContentType="application/vnd.openxmlformats-officedocument.presentationml.notesSlide+xml"/>
  <Override PartName="/ppt/notesSlides/notesSlide61.xml" ContentType="application/vnd.openxmlformats-officedocument.presentationml.notesSlide+xml"/>
  <Override PartName="/ppt/notesSlides/notesSlide60.xml" ContentType="application/vnd.openxmlformats-officedocument.presentationml.notesSlide+xml"/>
  <Override PartName="/ppt/notesSlides/notesSlide59.xml" ContentType="application/vnd.openxmlformats-officedocument.presentationml.notesSlide+xml"/>
  <Override PartName="/ppt/notesSlides/notesSlide58.xml" ContentType="application/vnd.openxmlformats-officedocument.presentationml.notesSlide+xml"/>
  <Override PartName="/ppt/notesSlides/notesSlide57.xml" ContentType="application/vnd.openxmlformats-officedocument.presentationml.notesSlide+xml"/>
  <Override PartName="/ppt/notesSlides/notesSlide56.xml" ContentType="application/vnd.openxmlformats-officedocument.presentationml.notesSlide+xml"/>
  <Override PartName="/ppt/notesSlides/notesSlide55.xml" ContentType="application/vnd.openxmlformats-officedocument.presentationml.notesSlide+xml"/>
  <Override PartName="/ppt/notesSlides/notesSlide54.xml" ContentType="application/vnd.openxmlformats-officedocument.presentationml.notesSlide+xml"/>
  <Override PartName="/ppt/notesSlides/notesSlide53.xml" ContentType="application/vnd.openxmlformats-officedocument.presentationml.notesSlide+xml"/>
  <Override PartName="/ppt/notesSlides/notesSlide52.xml" ContentType="application/vnd.openxmlformats-officedocument.presentationml.notesSlide+xml"/>
  <Override PartName="/ppt/notesSlides/notesSlide51.xml" ContentType="application/vnd.openxmlformats-officedocument.presentationml.notesSlide+xml"/>
  <Override PartName="/ppt/notesSlides/notesSlide50.xml" ContentType="application/vnd.openxmlformats-officedocument.presentationml.notesSlide+xml"/>
  <Override PartName="/ppt/notesSlides/notesSlide49.xml" ContentType="application/vnd.openxmlformats-officedocument.presentationml.notesSlide+xml"/>
  <Override PartName="/ppt/notesSlides/notesSlide48.xml" ContentType="application/vnd.openxmlformats-officedocument.presentationml.notesSlide+xml"/>
  <Override PartName="/ppt/notesSlides/notesSlide47.xml" ContentType="application/vnd.openxmlformats-officedocument.presentationml.notesSlide+xml"/>
  <Override PartName="/ppt/notesSlides/notesSlide46.xml" ContentType="application/vnd.openxmlformats-officedocument.presentationml.notesSlide+xml"/>
  <Override PartName="/ppt/notesSlides/notesSlide45.xml" ContentType="application/vnd.openxmlformats-officedocument.presentationml.notesSlide+xml"/>
  <Override PartName="/ppt/notesSlides/notesSlide44.xml" ContentType="application/vnd.openxmlformats-officedocument.presentationml.notesSlide+xml"/>
  <Override PartName="/ppt/notesSlides/notesSlide43.xml" ContentType="application/vnd.openxmlformats-officedocument.presentationml.notesSlide+xml"/>
  <Override PartName="/ppt/notesSlides/notesSlide41.xml" ContentType="application/vnd.openxmlformats-officedocument.presentationml.notesSlide+xml"/>
  <Override PartName="/ppt/notesSlides/notesSlide40.xml" ContentType="application/vnd.openxmlformats-officedocument.presentationml.notesSlide+xml"/>
  <Override PartName="/ppt/notesSlides/notesSlide39.xml" ContentType="application/vnd.openxmlformats-officedocument.presentationml.notesSlide+xml"/>
  <Override PartName="/ppt/notesSlides/notesSlide38.xml" ContentType="application/vnd.openxmlformats-officedocument.presentationml.notesSlide+xml"/>
  <Override PartName="/ppt/notesSlides/notesSlide37.xml" ContentType="application/vnd.openxmlformats-officedocument.presentationml.notesSlide+xml"/>
  <Override PartName="/ppt/notesSlides/notesSlide36.xml" ContentType="application/vnd.openxmlformats-officedocument.presentationml.notesSlide+xml"/>
  <Override PartName="/ppt/notesSlides/notesSlide35.xml" ContentType="application/vnd.openxmlformats-officedocument.presentationml.notesSlide+xml"/>
  <Override PartName="/ppt/notesSlides/notesSlide34.xml" ContentType="application/vnd.openxmlformats-officedocument.presentationml.notesSlide+xml"/>
  <Override PartName="/ppt/notesSlides/notesSlide33.xml" ContentType="application/vnd.openxmlformats-officedocument.presentationml.notesSlide+xml"/>
  <Override PartName="/ppt/notesSlides/notesSlide32.xml" ContentType="application/vnd.openxmlformats-officedocument.presentationml.notesSlide+xml"/>
  <Override PartName="/ppt/notesSlides/notesSlide31.xml" ContentType="application/vnd.openxmlformats-officedocument.presentationml.notesSlide+xml"/>
  <Override PartName="/ppt/notesSlides/notesSlide30.xml" ContentType="application/vnd.openxmlformats-officedocument.presentationml.notesSlide+xml"/>
  <Override PartName="/ppt/notesSlides/notesSlide29.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notesSlides/notesSlide22.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notesSlides/notesSlide71.xml" ContentType="application/vnd.openxmlformats-officedocument.presentationml.notesSlide+xml"/>
  <Override PartName="/ppt/notesSlides/notesSlide74.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authors.xml" ContentType="application/vnd.ms-powerpoint.authors+xml"/>
  <Override PartName="/ppt/charts/colors1.xml" ContentType="application/vnd.ms-office.chartcolorstyle+xml"/>
  <Override PartName="/ppt/charts/style1.xml" ContentType="application/vnd.ms-office.chartstyle+xml"/>
  <Override PartName="/ppt/charts/chart1.xml" ContentType="application/vnd.openxmlformats-officedocument.drawingml.chart+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2"/>
  </p:notesMasterIdLst>
  <p:sldIdLst>
    <p:sldId id="1297" r:id="rId2"/>
    <p:sldId id="1451" r:id="rId3"/>
    <p:sldId id="1317" r:id="rId4"/>
    <p:sldId id="1318" r:id="rId5"/>
    <p:sldId id="1320" r:id="rId6"/>
    <p:sldId id="1321" r:id="rId7"/>
    <p:sldId id="1374" r:id="rId8"/>
    <p:sldId id="1377" r:id="rId9"/>
    <p:sldId id="1372" r:id="rId10"/>
    <p:sldId id="1375" r:id="rId11"/>
    <p:sldId id="1376" r:id="rId12"/>
    <p:sldId id="1428" r:id="rId13"/>
    <p:sldId id="1307" r:id="rId14"/>
    <p:sldId id="1605" r:id="rId15"/>
    <p:sldId id="290" r:id="rId16"/>
    <p:sldId id="1381" r:id="rId17"/>
    <p:sldId id="292" r:id="rId18"/>
    <p:sldId id="293" r:id="rId19"/>
    <p:sldId id="294" r:id="rId20"/>
    <p:sldId id="1373" r:id="rId21"/>
    <p:sldId id="1378" r:id="rId22"/>
    <p:sldId id="1382" r:id="rId23"/>
    <p:sldId id="296" r:id="rId24"/>
    <p:sldId id="1401" r:id="rId25"/>
    <p:sldId id="259" r:id="rId26"/>
    <p:sldId id="1522" r:id="rId27"/>
    <p:sldId id="737" r:id="rId28"/>
    <p:sldId id="813" r:id="rId29"/>
    <p:sldId id="732" r:id="rId30"/>
    <p:sldId id="812" r:id="rId31"/>
    <p:sldId id="332" r:id="rId32"/>
    <p:sldId id="333" r:id="rId33"/>
    <p:sldId id="335" r:id="rId34"/>
    <p:sldId id="334" r:id="rId35"/>
    <p:sldId id="1503" r:id="rId36"/>
    <p:sldId id="1517" r:id="rId37"/>
    <p:sldId id="1635" r:id="rId38"/>
    <p:sldId id="1486" r:id="rId39"/>
    <p:sldId id="1491" r:id="rId40"/>
    <p:sldId id="1490" r:id="rId41"/>
    <p:sldId id="1487" r:id="rId42"/>
    <p:sldId id="1488" r:id="rId43"/>
    <p:sldId id="1492" r:id="rId44"/>
    <p:sldId id="1459" r:id="rId45"/>
    <p:sldId id="1461" r:id="rId46"/>
    <p:sldId id="1462" r:id="rId47"/>
    <p:sldId id="1463" r:id="rId48"/>
    <p:sldId id="1464" r:id="rId49"/>
    <p:sldId id="1465" r:id="rId50"/>
    <p:sldId id="300" r:id="rId51"/>
    <p:sldId id="1466" r:id="rId52"/>
    <p:sldId id="1467" r:id="rId53"/>
    <p:sldId id="1469" r:id="rId54"/>
    <p:sldId id="1468" r:id="rId55"/>
    <p:sldId id="1470" r:id="rId56"/>
    <p:sldId id="1477" r:id="rId57"/>
    <p:sldId id="1636" r:id="rId58"/>
    <p:sldId id="1471" r:id="rId59"/>
    <p:sldId id="1474" r:id="rId60"/>
    <p:sldId id="1475" r:id="rId61"/>
    <p:sldId id="1476" r:id="rId62"/>
    <p:sldId id="1440" r:id="rId63"/>
    <p:sldId id="1478" r:id="rId64"/>
    <p:sldId id="1479" r:id="rId65"/>
    <p:sldId id="1480" r:id="rId66"/>
    <p:sldId id="1481" r:id="rId67"/>
    <p:sldId id="1482" r:id="rId68"/>
    <p:sldId id="1483" r:id="rId69"/>
    <p:sldId id="1485" r:id="rId70"/>
    <p:sldId id="1484" r:id="rId71"/>
    <p:sldId id="1425" r:id="rId72"/>
    <p:sldId id="1310" r:id="rId73"/>
    <p:sldId id="1587" r:id="rId74"/>
    <p:sldId id="1588" r:id="rId75"/>
    <p:sldId id="1589" r:id="rId76"/>
    <p:sldId id="1591" r:id="rId77"/>
    <p:sldId id="1593" r:id="rId78"/>
    <p:sldId id="1602" r:id="rId79"/>
    <p:sldId id="1614" r:id="rId80"/>
    <p:sldId id="1613" r:id="rId81"/>
    <p:sldId id="1594" r:id="rId82"/>
    <p:sldId id="1595" r:id="rId83"/>
    <p:sldId id="270" r:id="rId84"/>
    <p:sldId id="1615" r:id="rId85"/>
    <p:sldId id="1618" r:id="rId86"/>
    <p:sldId id="1617" r:id="rId87"/>
    <p:sldId id="1616" r:id="rId88"/>
    <p:sldId id="1619" r:id="rId89"/>
    <p:sldId id="1620" r:id="rId90"/>
    <p:sldId id="1621" r:id="rId91"/>
    <p:sldId id="1623" r:id="rId92"/>
    <p:sldId id="1624" r:id="rId93"/>
    <p:sldId id="1625" r:id="rId94"/>
    <p:sldId id="278" r:id="rId95"/>
    <p:sldId id="1626" r:id="rId96"/>
    <p:sldId id="1627" r:id="rId97"/>
    <p:sldId id="1628" r:id="rId98"/>
    <p:sldId id="1629" r:id="rId99"/>
    <p:sldId id="1639" r:id="rId100"/>
    <p:sldId id="1632" r:id="rId101"/>
    <p:sldId id="1599" r:id="rId102"/>
    <p:sldId id="1630" r:id="rId103"/>
    <p:sldId id="1600" r:id="rId104"/>
    <p:sldId id="1631" r:id="rId105"/>
    <p:sldId id="1622" r:id="rId106"/>
    <p:sldId id="281" r:id="rId107"/>
    <p:sldId id="285" r:id="rId108"/>
    <p:sldId id="286" r:id="rId109"/>
    <p:sldId id="1633" r:id="rId110"/>
    <p:sldId id="1527" r:id="rId111"/>
    <p:sldId id="1452" r:id="rId112"/>
    <p:sldId id="1324" r:id="rId113"/>
    <p:sldId id="1328" r:id="rId114"/>
    <p:sldId id="1634" r:id="rId115"/>
    <p:sldId id="1243" r:id="rId116"/>
    <p:sldId id="1541" r:id="rId117"/>
    <p:sldId id="1542" r:id="rId118"/>
    <p:sldId id="1543" r:id="rId119"/>
    <p:sldId id="1544" r:id="rId120"/>
    <p:sldId id="1545" r:id="rId121"/>
    <p:sldId id="1546" r:id="rId122"/>
    <p:sldId id="318" r:id="rId123"/>
    <p:sldId id="1547" r:id="rId124"/>
    <p:sldId id="319" r:id="rId125"/>
    <p:sldId id="1548" r:id="rId126"/>
    <p:sldId id="1549" r:id="rId127"/>
    <p:sldId id="1550" r:id="rId128"/>
    <p:sldId id="1551" r:id="rId129"/>
    <p:sldId id="1552" r:id="rId130"/>
    <p:sldId id="1553" r:id="rId131"/>
    <p:sldId id="1334" r:id="rId132"/>
    <p:sldId id="1562" r:id="rId133"/>
    <p:sldId id="1563" r:id="rId134"/>
    <p:sldId id="1569" r:id="rId135"/>
    <p:sldId id="1575" r:id="rId136"/>
    <p:sldId id="1571" r:id="rId137"/>
    <p:sldId id="1576" r:id="rId138"/>
    <p:sldId id="1577" r:id="rId139"/>
    <p:sldId id="1567" r:id="rId140"/>
    <p:sldId id="1578" r:id="rId141"/>
    <p:sldId id="1572" r:id="rId142"/>
    <p:sldId id="1579" r:id="rId143"/>
    <p:sldId id="1580" r:id="rId144"/>
    <p:sldId id="1564" r:id="rId145"/>
    <p:sldId id="1565" r:id="rId146"/>
    <p:sldId id="1566" r:id="rId147"/>
    <p:sldId id="1568" r:id="rId148"/>
    <p:sldId id="1581" r:id="rId149"/>
    <p:sldId id="1573" r:id="rId150"/>
    <p:sldId id="1582" r:id="rId151"/>
    <p:sldId id="1583" r:id="rId152"/>
    <p:sldId id="1570" r:id="rId153"/>
    <p:sldId id="1574" r:id="rId154"/>
    <p:sldId id="1584" r:id="rId155"/>
    <p:sldId id="1585" r:id="rId156"/>
    <p:sldId id="1606" r:id="rId157"/>
    <p:sldId id="1331" r:id="rId158"/>
    <p:sldId id="1333" r:id="rId159"/>
    <p:sldId id="1586" r:id="rId160"/>
    <p:sldId id="1229" r:id="rId1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36D6681-2D91-EDAF-BCB8-85888DA22465}" name="Ryan Stowe" initials="RS" userId="S::rstowe2@wisc.edu::34c7221f-368c-4cdf-a0d9-cfd065393c3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5B5B5B"/>
    <a:srgbClr val="AB1500"/>
    <a:srgbClr val="D0C0F0"/>
    <a:srgbClr val="2E5496"/>
    <a:srgbClr val="00BAC7"/>
    <a:srgbClr val="90DDB1"/>
    <a:srgbClr val="7F7F7F"/>
    <a:srgbClr val="001F5F"/>
    <a:srgbClr val="2F5496"/>
    <a:srgbClr val="D4BE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97"/>
    <p:restoredTop sz="87240"/>
  </p:normalViewPr>
  <p:slideViewPr>
    <p:cSldViewPr snapToGrid="0" snapToObjects="1">
      <p:cViewPr varScale="1">
        <p:scale>
          <a:sx n="111" d="100"/>
          <a:sy n="111" d="100"/>
        </p:scale>
        <p:origin x="248" y="1568"/>
      </p:cViewPr>
      <p:guideLst/>
    </p:cSldViewPr>
  </p:slideViewPr>
  <p:outlineViewPr>
    <p:cViewPr>
      <p:scale>
        <a:sx n="33" d="100"/>
        <a:sy n="33" d="100"/>
      </p:scale>
      <p:origin x="0" y="0"/>
    </p:cViewPr>
  </p:outlineViewPr>
  <p:notesTextViewPr>
    <p:cViewPr>
      <p:scale>
        <a:sx n="95" d="100"/>
        <a:sy n="95"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customXml" Target="../customXml/item3.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microsoft.com/office/2018/10/relationships/authors" Targe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customXml" Target="../customXml/item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viewProps" Target="viewProps.xml"/><Relationship Id="rId169"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theme" Target="theme/theme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s>
</file>

<file path=ppt/charts/_rels/chart1.xml.rels><?xml version="1.0" encoding="UTF-8" standalone="yes"?>
<Relationships xmlns="http://schemas.openxmlformats.org/package/2006/relationships"><Relationship Id="rId3" Type="http://schemas.openxmlformats.org/officeDocument/2006/relationships/oleObject" Target="file:////Users/rstowe/Library/Mobile%20Documents/com~apple~CloudDocs/Presentations/IU%20seminar/S23%20assessment%20coding.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AB15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Sheet1!$A$114:$A$117</c:f>
              <c:strCache>
                <c:ptCount val="4"/>
                <c:pt idx="0">
                  <c:v>Exam 1</c:v>
                </c:pt>
                <c:pt idx="1">
                  <c:v>Exam 2</c:v>
                </c:pt>
                <c:pt idx="2">
                  <c:v>Exam 3</c:v>
                </c:pt>
                <c:pt idx="3">
                  <c:v>Final</c:v>
                </c:pt>
              </c:strCache>
            </c:strRef>
          </c:cat>
          <c:val>
            <c:numRef>
              <c:f>Sheet1!$B$114:$B$117</c:f>
              <c:numCache>
                <c:formatCode>General</c:formatCode>
                <c:ptCount val="4"/>
                <c:pt idx="0">
                  <c:v>0.34</c:v>
                </c:pt>
                <c:pt idx="1">
                  <c:v>0.36</c:v>
                </c:pt>
                <c:pt idx="2">
                  <c:v>0.55000000000000004</c:v>
                </c:pt>
                <c:pt idx="3">
                  <c:v>0.44500000000000001</c:v>
                </c:pt>
              </c:numCache>
            </c:numRef>
          </c:val>
          <c:extLst>
            <c:ext xmlns:c16="http://schemas.microsoft.com/office/drawing/2014/chart" uri="{C3380CC4-5D6E-409C-BE32-E72D297353CC}">
              <c16:uniqueId val="{00000000-C467-F14E-AC0B-9083D68ED0C6}"/>
            </c:ext>
          </c:extLst>
        </c:ser>
        <c:dLbls>
          <c:dLblPos val="outEnd"/>
          <c:showLegendKey val="0"/>
          <c:showVal val="1"/>
          <c:showCatName val="0"/>
          <c:showSerName val="0"/>
          <c:showPercent val="0"/>
          <c:showBubbleSize val="0"/>
        </c:dLbls>
        <c:gapWidth val="116"/>
        <c:overlap val="-27"/>
        <c:axId val="2049194144"/>
        <c:axId val="2049195856"/>
      </c:barChart>
      <c:catAx>
        <c:axId val="204919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49195856"/>
        <c:crosses val="autoZero"/>
        <c:auto val="1"/>
        <c:lblAlgn val="ctr"/>
        <c:lblOffset val="100"/>
        <c:noMultiLvlLbl val="0"/>
      </c:catAx>
      <c:valAx>
        <c:axId val="2049195856"/>
        <c:scaling>
          <c:orientation val="minMax"/>
          <c:max val="1"/>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49194144"/>
        <c:crosses val="autoZero"/>
        <c:crossBetween val="between"/>
        <c:minorUnit val="0.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E83F9F-A294-BD44-9656-95948CAB4442}" type="doc">
      <dgm:prSet loTypeId="urn:microsoft.com/office/officeart/2005/8/layout/vProcess5" loCatId="" qsTypeId="urn:microsoft.com/office/officeart/2005/8/quickstyle/simple1" qsCatId="simple" csTypeId="urn:microsoft.com/office/officeart/2005/8/colors/accent1_3" csCatId="accent1" phldr="1"/>
      <dgm:spPr/>
    </dgm:pt>
    <dgm:pt modelId="{3D55B36F-B6B3-184B-9FA1-1670C989E468}">
      <dgm:prSet phldrT="[Text]" custT="1"/>
      <dgm:spPr>
        <a:solidFill>
          <a:srgbClr val="AB1500"/>
        </a:solidFill>
      </dgm:spPr>
      <dgm:t>
        <a:bodyPr/>
        <a:lstStyle/>
        <a:p>
          <a:r>
            <a:rPr lang="en-US" sz="2800" b="1" dirty="0">
              <a:latin typeface="Helvetica" pitchFamily="2" charset="0"/>
            </a:rPr>
            <a:t>Scientific Practices</a:t>
          </a:r>
          <a:endParaRPr lang="en-US" sz="2800" dirty="0">
            <a:latin typeface="Helvetica" pitchFamily="2" charset="0"/>
          </a:endParaRPr>
        </a:p>
        <a:p>
          <a:r>
            <a:rPr lang="en-US" sz="2000" b="0" dirty="0">
              <a:latin typeface="Helvetica" pitchFamily="2" charset="0"/>
            </a:rPr>
            <a:t>Is there a practice? If so, which one(s)?</a:t>
          </a:r>
          <a:endParaRPr lang="en-US" sz="2000" b="1" dirty="0">
            <a:solidFill>
              <a:schemeClr val="bg1"/>
            </a:solidFill>
            <a:latin typeface="Helvetica" pitchFamily="2" charset="0"/>
          </a:endParaRPr>
        </a:p>
      </dgm:t>
    </dgm:pt>
    <dgm:pt modelId="{D6995BCE-E421-7A43-AB1B-71DD9C1253F0}" type="parTrans" cxnId="{0902825C-22C8-C943-A9EB-796BA6C2EF15}">
      <dgm:prSet/>
      <dgm:spPr/>
      <dgm:t>
        <a:bodyPr/>
        <a:lstStyle/>
        <a:p>
          <a:endParaRPr lang="en-US">
            <a:latin typeface="Baskerville Old Face" panose="02020602080505020303" pitchFamily="18" charset="0"/>
          </a:endParaRPr>
        </a:p>
      </dgm:t>
    </dgm:pt>
    <dgm:pt modelId="{070BFA42-B35A-2647-B97E-B852C1F4F824}" type="sibTrans" cxnId="{0902825C-22C8-C943-A9EB-796BA6C2EF15}">
      <dgm:prSet/>
      <dgm:spPr>
        <a:solidFill>
          <a:schemeClr val="bg1">
            <a:lumMod val="75000"/>
            <a:alpha val="90000"/>
          </a:schemeClr>
        </a:solidFill>
        <a:ln>
          <a:noFill/>
        </a:ln>
      </dgm:spPr>
      <dgm:t>
        <a:bodyPr/>
        <a:lstStyle/>
        <a:p>
          <a:endParaRPr lang="en-US">
            <a:latin typeface="Baskerville Old Face" panose="02020602080505020303" pitchFamily="18" charset="0"/>
          </a:endParaRPr>
        </a:p>
      </dgm:t>
    </dgm:pt>
    <dgm:pt modelId="{C3DDF93F-735C-4552-AD16-87BDBEF7412D}">
      <dgm:prSet phldrT="[Text]" custT="1"/>
      <dgm:spPr>
        <a:solidFill>
          <a:srgbClr val="5B5B5B"/>
        </a:solidFill>
      </dgm:spPr>
      <dgm:t>
        <a:bodyPr/>
        <a:lstStyle/>
        <a:p>
          <a:r>
            <a:rPr lang="en-US" sz="2800" b="1" dirty="0">
              <a:latin typeface="Helvetica" pitchFamily="2" charset="0"/>
            </a:rPr>
            <a:t>Core Ideas</a:t>
          </a:r>
        </a:p>
        <a:p>
          <a:r>
            <a:rPr lang="en-US" sz="2000" b="0" dirty="0">
              <a:latin typeface="Helvetica" pitchFamily="2" charset="0"/>
            </a:rPr>
            <a:t>Is there a core idea? If so, which one(s)?</a:t>
          </a:r>
          <a:endParaRPr lang="en-US" sz="2800" dirty="0">
            <a:latin typeface="Helvetica" pitchFamily="2" charset="0"/>
          </a:endParaRPr>
        </a:p>
      </dgm:t>
    </dgm:pt>
    <dgm:pt modelId="{854BFEFF-3855-46E0-BDED-BF0DAE933623}" type="parTrans" cxnId="{0CCBCDF3-F4A9-47FD-8056-9A9C9992FC28}">
      <dgm:prSet/>
      <dgm:spPr/>
      <dgm:t>
        <a:bodyPr/>
        <a:lstStyle/>
        <a:p>
          <a:endParaRPr lang="en-US">
            <a:latin typeface="Baskerville Old Face" panose="02020602080505020303" pitchFamily="18" charset="0"/>
          </a:endParaRPr>
        </a:p>
      </dgm:t>
    </dgm:pt>
    <dgm:pt modelId="{51728AC5-FF32-4F2C-8BF8-773755C3653D}" type="sibTrans" cxnId="{0CCBCDF3-F4A9-47FD-8056-9A9C9992FC28}">
      <dgm:prSet/>
      <dgm:spPr>
        <a:solidFill>
          <a:schemeClr val="bg1">
            <a:lumMod val="75000"/>
            <a:alpha val="90000"/>
          </a:schemeClr>
        </a:solidFill>
        <a:ln>
          <a:noFill/>
        </a:ln>
      </dgm:spPr>
      <dgm:t>
        <a:bodyPr/>
        <a:lstStyle/>
        <a:p>
          <a:endParaRPr lang="en-US">
            <a:latin typeface="Baskerville Old Face" panose="02020602080505020303" pitchFamily="18" charset="0"/>
          </a:endParaRPr>
        </a:p>
      </dgm:t>
    </dgm:pt>
    <dgm:pt modelId="{83E17DDE-8D22-304F-A121-A53A55DA9A42}">
      <dgm:prSet phldrT="[Text]" custT="1"/>
      <dgm:spPr>
        <a:solidFill>
          <a:schemeClr val="accent4">
            <a:lumMod val="75000"/>
          </a:schemeClr>
        </a:solidFill>
      </dgm:spPr>
      <dgm:t>
        <a:bodyPr/>
        <a:lstStyle/>
        <a:p>
          <a:r>
            <a:rPr lang="en-US" sz="2800" b="1" dirty="0">
              <a:solidFill>
                <a:schemeClr val="bg1"/>
              </a:solidFill>
              <a:latin typeface="Helvetica" pitchFamily="2" charset="0"/>
            </a:rPr>
            <a:t>Crosscutting Concepts</a:t>
          </a:r>
        </a:p>
        <a:p>
          <a:r>
            <a:rPr lang="en-US" sz="2000" b="0" dirty="0">
              <a:solidFill>
                <a:schemeClr val="bg1"/>
              </a:solidFill>
              <a:latin typeface="Helvetica" pitchFamily="2" charset="0"/>
            </a:rPr>
            <a:t>Is there a crosscutting concept? If so, which ones?</a:t>
          </a:r>
          <a:endParaRPr lang="en-US" sz="2800" b="1" dirty="0">
            <a:solidFill>
              <a:schemeClr val="bg1"/>
            </a:solidFill>
            <a:latin typeface="Helvetica" pitchFamily="2" charset="0"/>
          </a:endParaRPr>
        </a:p>
      </dgm:t>
    </dgm:pt>
    <dgm:pt modelId="{E3AF05FF-1295-2F42-A8BF-4083A8F4D021}" type="sibTrans" cxnId="{7ABE8744-65C7-5347-8F76-D9B842E39B59}">
      <dgm:prSet/>
      <dgm:spPr>
        <a:ln>
          <a:solidFill>
            <a:srgbClr val="002060">
              <a:alpha val="90000"/>
            </a:srgbClr>
          </a:solidFill>
        </a:ln>
      </dgm:spPr>
      <dgm:t>
        <a:bodyPr/>
        <a:lstStyle/>
        <a:p>
          <a:endParaRPr lang="en-US" dirty="0">
            <a:latin typeface="Baskerville Old Face" panose="02020602080505020303" pitchFamily="18" charset="0"/>
          </a:endParaRPr>
        </a:p>
      </dgm:t>
    </dgm:pt>
    <dgm:pt modelId="{A6C0789E-C435-634A-BF26-52BB77349FCE}" type="parTrans" cxnId="{7ABE8744-65C7-5347-8F76-D9B842E39B59}">
      <dgm:prSet/>
      <dgm:spPr/>
      <dgm:t>
        <a:bodyPr/>
        <a:lstStyle/>
        <a:p>
          <a:endParaRPr lang="en-US">
            <a:latin typeface="Baskerville Old Face" panose="02020602080505020303" pitchFamily="18" charset="0"/>
          </a:endParaRPr>
        </a:p>
      </dgm:t>
    </dgm:pt>
    <dgm:pt modelId="{C9C0DDDF-9F99-094D-9C76-FD657DD12FA6}" type="pres">
      <dgm:prSet presAssocID="{EDE83F9F-A294-BD44-9656-95948CAB4442}" presName="outerComposite" presStyleCnt="0">
        <dgm:presLayoutVars>
          <dgm:chMax val="5"/>
          <dgm:dir/>
          <dgm:resizeHandles val="exact"/>
        </dgm:presLayoutVars>
      </dgm:prSet>
      <dgm:spPr/>
    </dgm:pt>
    <dgm:pt modelId="{5CD2932F-3923-A24C-84FA-280A50C558F6}" type="pres">
      <dgm:prSet presAssocID="{EDE83F9F-A294-BD44-9656-95948CAB4442}" presName="dummyMaxCanvas" presStyleCnt="0">
        <dgm:presLayoutVars/>
      </dgm:prSet>
      <dgm:spPr/>
    </dgm:pt>
    <dgm:pt modelId="{106C2C93-A06C-7E48-8DA3-549F9FDA46D6}" type="pres">
      <dgm:prSet presAssocID="{EDE83F9F-A294-BD44-9656-95948CAB4442}" presName="ThreeNodes_1" presStyleLbl="node1" presStyleIdx="0" presStyleCnt="3" custLinFactNeighborY="114">
        <dgm:presLayoutVars>
          <dgm:bulletEnabled val="1"/>
        </dgm:presLayoutVars>
      </dgm:prSet>
      <dgm:spPr>
        <a:prstGeom prst="rect">
          <a:avLst/>
        </a:prstGeom>
      </dgm:spPr>
    </dgm:pt>
    <dgm:pt modelId="{2CF1E3BE-F2A9-9648-A7F3-CDA10BDE91AE}" type="pres">
      <dgm:prSet presAssocID="{EDE83F9F-A294-BD44-9656-95948CAB4442}" presName="ThreeNodes_2" presStyleLbl="node1" presStyleIdx="1" presStyleCnt="3">
        <dgm:presLayoutVars>
          <dgm:bulletEnabled val="1"/>
        </dgm:presLayoutVars>
      </dgm:prSet>
      <dgm:spPr>
        <a:prstGeom prst="rect">
          <a:avLst/>
        </a:prstGeom>
      </dgm:spPr>
    </dgm:pt>
    <dgm:pt modelId="{5A16866B-4619-C649-B143-E3AD164CD6CA}" type="pres">
      <dgm:prSet presAssocID="{EDE83F9F-A294-BD44-9656-95948CAB4442}" presName="ThreeNodes_3" presStyleLbl="node1" presStyleIdx="2" presStyleCnt="3">
        <dgm:presLayoutVars>
          <dgm:bulletEnabled val="1"/>
        </dgm:presLayoutVars>
      </dgm:prSet>
      <dgm:spPr>
        <a:prstGeom prst="rect">
          <a:avLst/>
        </a:prstGeom>
      </dgm:spPr>
    </dgm:pt>
    <dgm:pt modelId="{ACA22307-463D-2E4B-AADA-D37DC457CD53}" type="pres">
      <dgm:prSet presAssocID="{EDE83F9F-A294-BD44-9656-95948CAB4442}" presName="ThreeConn_1-2" presStyleLbl="fgAccFollowNode1" presStyleIdx="0" presStyleCnt="2">
        <dgm:presLayoutVars>
          <dgm:bulletEnabled val="1"/>
        </dgm:presLayoutVars>
      </dgm:prSet>
      <dgm:spPr/>
    </dgm:pt>
    <dgm:pt modelId="{9A90FC37-6B2B-8F40-9679-295C7557B6C1}" type="pres">
      <dgm:prSet presAssocID="{EDE83F9F-A294-BD44-9656-95948CAB4442}" presName="ThreeConn_2-3" presStyleLbl="fgAccFollowNode1" presStyleIdx="1" presStyleCnt="2">
        <dgm:presLayoutVars>
          <dgm:bulletEnabled val="1"/>
        </dgm:presLayoutVars>
      </dgm:prSet>
      <dgm:spPr/>
    </dgm:pt>
    <dgm:pt modelId="{8B71E506-2760-5747-9325-8CF14BA74F45}" type="pres">
      <dgm:prSet presAssocID="{EDE83F9F-A294-BD44-9656-95948CAB4442}" presName="ThreeNodes_1_text" presStyleLbl="node1" presStyleIdx="2" presStyleCnt="3">
        <dgm:presLayoutVars>
          <dgm:bulletEnabled val="1"/>
        </dgm:presLayoutVars>
      </dgm:prSet>
      <dgm:spPr/>
    </dgm:pt>
    <dgm:pt modelId="{B971C350-4F7B-B447-B9EB-BE84CCDBB2D4}" type="pres">
      <dgm:prSet presAssocID="{EDE83F9F-A294-BD44-9656-95948CAB4442}" presName="ThreeNodes_2_text" presStyleLbl="node1" presStyleIdx="2" presStyleCnt="3">
        <dgm:presLayoutVars>
          <dgm:bulletEnabled val="1"/>
        </dgm:presLayoutVars>
      </dgm:prSet>
      <dgm:spPr/>
    </dgm:pt>
    <dgm:pt modelId="{4D14F87E-D55D-4D47-88A2-60EF9745AFED}" type="pres">
      <dgm:prSet presAssocID="{EDE83F9F-A294-BD44-9656-95948CAB4442}" presName="ThreeNodes_3_text" presStyleLbl="node1" presStyleIdx="2" presStyleCnt="3">
        <dgm:presLayoutVars>
          <dgm:bulletEnabled val="1"/>
        </dgm:presLayoutVars>
      </dgm:prSet>
      <dgm:spPr/>
    </dgm:pt>
  </dgm:ptLst>
  <dgm:cxnLst>
    <dgm:cxn modelId="{B1E9341E-1935-4D0A-BC9A-DB56E301268C}" type="presOf" srcId="{070BFA42-B35A-2647-B97E-B852C1F4F824}" destId="{ACA22307-463D-2E4B-AADA-D37DC457CD53}" srcOrd="0" destOrd="0" presId="urn:microsoft.com/office/officeart/2005/8/layout/vProcess5"/>
    <dgm:cxn modelId="{8F94BE33-8ED1-4D36-8644-08FD5F479E58}" type="presOf" srcId="{83E17DDE-8D22-304F-A121-A53A55DA9A42}" destId="{4D14F87E-D55D-4D47-88A2-60EF9745AFED}" srcOrd="1" destOrd="0" presId="urn:microsoft.com/office/officeart/2005/8/layout/vProcess5"/>
    <dgm:cxn modelId="{7ABE8744-65C7-5347-8F76-D9B842E39B59}" srcId="{EDE83F9F-A294-BD44-9656-95948CAB4442}" destId="{83E17DDE-8D22-304F-A121-A53A55DA9A42}" srcOrd="2" destOrd="0" parTransId="{A6C0789E-C435-634A-BF26-52BB77349FCE}" sibTransId="{E3AF05FF-1295-2F42-A8BF-4083A8F4D021}"/>
    <dgm:cxn modelId="{3472FB51-FD40-4528-A2AE-C5B4C1A2D9EA}" type="presOf" srcId="{C3DDF93F-735C-4552-AD16-87BDBEF7412D}" destId="{2CF1E3BE-F2A9-9648-A7F3-CDA10BDE91AE}" srcOrd="0" destOrd="0" presId="urn:microsoft.com/office/officeart/2005/8/layout/vProcess5"/>
    <dgm:cxn modelId="{0902825C-22C8-C943-A9EB-796BA6C2EF15}" srcId="{EDE83F9F-A294-BD44-9656-95948CAB4442}" destId="{3D55B36F-B6B3-184B-9FA1-1670C989E468}" srcOrd="0" destOrd="0" parTransId="{D6995BCE-E421-7A43-AB1B-71DD9C1253F0}" sibTransId="{070BFA42-B35A-2647-B97E-B852C1F4F824}"/>
    <dgm:cxn modelId="{55503B75-09C7-4F92-A0EE-FE1323A7F9DB}" type="presOf" srcId="{C3DDF93F-735C-4552-AD16-87BDBEF7412D}" destId="{B971C350-4F7B-B447-B9EB-BE84CCDBB2D4}" srcOrd="1" destOrd="0" presId="urn:microsoft.com/office/officeart/2005/8/layout/vProcess5"/>
    <dgm:cxn modelId="{7789697C-7208-42AD-AE52-346C666555B3}" type="presOf" srcId="{3D55B36F-B6B3-184B-9FA1-1670C989E468}" destId="{106C2C93-A06C-7E48-8DA3-549F9FDA46D6}" srcOrd="0" destOrd="0" presId="urn:microsoft.com/office/officeart/2005/8/layout/vProcess5"/>
    <dgm:cxn modelId="{3CDEA796-55CC-4F69-B2D0-A1DE96B6A9DA}" type="presOf" srcId="{51728AC5-FF32-4F2C-8BF8-773755C3653D}" destId="{9A90FC37-6B2B-8F40-9679-295C7557B6C1}" srcOrd="0" destOrd="0" presId="urn:microsoft.com/office/officeart/2005/8/layout/vProcess5"/>
    <dgm:cxn modelId="{F8D37EF0-B4C8-AD41-85E1-5775F6B5ED6E}" type="presOf" srcId="{EDE83F9F-A294-BD44-9656-95948CAB4442}" destId="{C9C0DDDF-9F99-094D-9C76-FD657DD12FA6}" srcOrd="0" destOrd="0" presId="urn:microsoft.com/office/officeart/2005/8/layout/vProcess5"/>
    <dgm:cxn modelId="{0CCBCDF3-F4A9-47FD-8056-9A9C9992FC28}" srcId="{EDE83F9F-A294-BD44-9656-95948CAB4442}" destId="{C3DDF93F-735C-4552-AD16-87BDBEF7412D}" srcOrd="1" destOrd="0" parTransId="{854BFEFF-3855-46E0-BDED-BF0DAE933623}" sibTransId="{51728AC5-FF32-4F2C-8BF8-773755C3653D}"/>
    <dgm:cxn modelId="{8A9165F9-8368-46E6-B771-30489CD8DA41}" type="presOf" srcId="{3D55B36F-B6B3-184B-9FA1-1670C989E468}" destId="{8B71E506-2760-5747-9325-8CF14BA74F45}" srcOrd="1" destOrd="0" presId="urn:microsoft.com/office/officeart/2005/8/layout/vProcess5"/>
    <dgm:cxn modelId="{30F47AFF-F1B5-48FE-B1D4-C5352B278636}" type="presOf" srcId="{83E17DDE-8D22-304F-A121-A53A55DA9A42}" destId="{5A16866B-4619-C649-B143-E3AD164CD6CA}" srcOrd="0" destOrd="0" presId="urn:microsoft.com/office/officeart/2005/8/layout/vProcess5"/>
    <dgm:cxn modelId="{8DAFE78A-8FB1-0B4C-AF31-B34CC25C66C8}" type="presParOf" srcId="{C9C0DDDF-9F99-094D-9C76-FD657DD12FA6}" destId="{5CD2932F-3923-A24C-84FA-280A50C558F6}" srcOrd="0" destOrd="0" presId="urn:microsoft.com/office/officeart/2005/8/layout/vProcess5"/>
    <dgm:cxn modelId="{BCB13E61-DAF4-4F9F-A675-AAE47DC86356}" type="presParOf" srcId="{C9C0DDDF-9F99-094D-9C76-FD657DD12FA6}" destId="{106C2C93-A06C-7E48-8DA3-549F9FDA46D6}" srcOrd="1" destOrd="0" presId="urn:microsoft.com/office/officeart/2005/8/layout/vProcess5"/>
    <dgm:cxn modelId="{27D7B0C3-82BA-4238-A315-E5C650FE26C7}" type="presParOf" srcId="{C9C0DDDF-9F99-094D-9C76-FD657DD12FA6}" destId="{2CF1E3BE-F2A9-9648-A7F3-CDA10BDE91AE}" srcOrd="2" destOrd="0" presId="urn:microsoft.com/office/officeart/2005/8/layout/vProcess5"/>
    <dgm:cxn modelId="{06F07AC7-9F40-493D-B0A3-D8AA072BF6ED}" type="presParOf" srcId="{C9C0DDDF-9F99-094D-9C76-FD657DD12FA6}" destId="{5A16866B-4619-C649-B143-E3AD164CD6CA}" srcOrd="3" destOrd="0" presId="urn:microsoft.com/office/officeart/2005/8/layout/vProcess5"/>
    <dgm:cxn modelId="{FB789F45-6370-4027-87AC-DF2430A4DCB2}" type="presParOf" srcId="{C9C0DDDF-9F99-094D-9C76-FD657DD12FA6}" destId="{ACA22307-463D-2E4B-AADA-D37DC457CD53}" srcOrd="4" destOrd="0" presId="urn:microsoft.com/office/officeart/2005/8/layout/vProcess5"/>
    <dgm:cxn modelId="{55A88704-48EF-4B73-B265-51F9B0EA9FFB}" type="presParOf" srcId="{C9C0DDDF-9F99-094D-9C76-FD657DD12FA6}" destId="{9A90FC37-6B2B-8F40-9679-295C7557B6C1}" srcOrd="5" destOrd="0" presId="urn:microsoft.com/office/officeart/2005/8/layout/vProcess5"/>
    <dgm:cxn modelId="{2450D6CF-FEEB-4783-8C35-9F946E069BE7}" type="presParOf" srcId="{C9C0DDDF-9F99-094D-9C76-FD657DD12FA6}" destId="{8B71E506-2760-5747-9325-8CF14BA74F45}" srcOrd="6" destOrd="0" presId="urn:microsoft.com/office/officeart/2005/8/layout/vProcess5"/>
    <dgm:cxn modelId="{16DFB2DB-B5A4-4AB7-ACF8-18C39CF2C7ED}" type="presParOf" srcId="{C9C0DDDF-9F99-094D-9C76-FD657DD12FA6}" destId="{B971C350-4F7B-B447-B9EB-BE84CCDBB2D4}" srcOrd="7" destOrd="0" presId="urn:microsoft.com/office/officeart/2005/8/layout/vProcess5"/>
    <dgm:cxn modelId="{5BF5860D-693E-469D-86D2-C3A7A5E2AF75}" type="presParOf" srcId="{C9C0DDDF-9F99-094D-9C76-FD657DD12FA6}" destId="{4D14F87E-D55D-4D47-88A2-60EF9745AFED}"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6C2C93-A06C-7E48-8DA3-549F9FDA46D6}">
      <dsp:nvSpPr>
        <dsp:cNvPr id="0" name=""/>
        <dsp:cNvSpPr/>
      </dsp:nvSpPr>
      <dsp:spPr>
        <a:xfrm>
          <a:off x="0" y="1457"/>
          <a:ext cx="8377407" cy="1278834"/>
        </a:xfrm>
        <a:prstGeom prst="rect">
          <a:avLst/>
        </a:prstGeom>
        <a:solidFill>
          <a:srgbClr val="AB15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latin typeface="Helvetica" pitchFamily="2" charset="0"/>
            </a:rPr>
            <a:t>Scientific Practices</a:t>
          </a:r>
          <a:endParaRPr lang="en-US" sz="2800" kern="1200" dirty="0">
            <a:latin typeface="Helvetica" pitchFamily="2" charset="0"/>
          </a:endParaRPr>
        </a:p>
        <a:p>
          <a:pPr marL="0" lvl="0" indent="0" algn="l" defTabSz="1244600">
            <a:lnSpc>
              <a:spcPct val="90000"/>
            </a:lnSpc>
            <a:spcBef>
              <a:spcPct val="0"/>
            </a:spcBef>
            <a:spcAft>
              <a:spcPct val="35000"/>
            </a:spcAft>
            <a:buNone/>
          </a:pPr>
          <a:r>
            <a:rPr lang="en-US" sz="2000" b="0" kern="1200" dirty="0">
              <a:latin typeface="Helvetica" pitchFamily="2" charset="0"/>
            </a:rPr>
            <a:t>Is there a practice? If so, which one(s)?</a:t>
          </a:r>
          <a:endParaRPr lang="en-US" sz="2000" b="1" kern="1200" dirty="0">
            <a:solidFill>
              <a:schemeClr val="bg1"/>
            </a:solidFill>
            <a:latin typeface="Helvetica" pitchFamily="2" charset="0"/>
          </a:endParaRPr>
        </a:p>
      </dsp:txBody>
      <dsp:txXfrm>
        <a:off x="37456" y="38913"/>
        <a:ext cx="6997444" cy="1203922"/>
      </dsp:txXfrm>
    </dsp:sp>
    <dsp:sp modelId="{2CF1E3BE-F2A9-9648-A7F3-CDA10BDE91AE}">
      <dsp:nvSpPr>
        <dsp:cNvPr id="0" name=""/>
        <dsp:cNvSpPr/>
      </dsp:nvSpPr>
      <dsp:spPr>
        <a:xfrm>
          <a:off x="739182" y="1491973"/>
          <a:ext cx="8377407" cy="1278834"/>
        </a:xfrm>
        <a:prstGeom prst="rect">
          <a:avLst/>
        </a:prstGeom>
        <a:solidFill>
          <a:srgbClr val="5B5B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latin typeface="Helvetica" pitchFamily="2" charset="0"/>
            </a:rPr>
            <a:t>Core Ideas</a:t>
          </a:r>
        </a:p>
        <a:p>
          <a:pPr marL="0" lvl="0" indent="0" algn="l" defTabSz="1244600">
            <a:lnSpc>
              <a:spcPct val="90000"/>
            </a:lnSpc>
            <a:spcBef>
              <a:spcPct val="0"/>
            </a:spcBef>
            <a:spcAft>
              <a:spcPct val="35000"/>
            </a:spcAft>
            <a:buNone/>
          </a:pPr>
          <a:r>
            <a:rPr lang="en-US" sz="2000" b="0" kern="1200" dirty="0">
              <a:latin typeface="Helvetica" pitchFamily="2" charset="0"/>
            </a:rPr>
            <a:t>Is there a core idea? If so, which one(s)?</a:t>
          </a:r>
          <a:endParaRPr lang="en-US" sz="2800" kern="1200" dirty="0">
            <a:latin typeface="Helvetica" pitchFamily="2" charset="0"/>
          </a:endParaRPr>
        </a:p>
      </dsp:txBody>
      <dsp:txXfrm>
        <a:off x="776638" y="1529429"/>
        <a:ext cx="6732069" cy="1203922"/>
      </dsp:txXfrm>
    </dsp:sp>
    <dsp:sp modelId="{5A16866B-4619-C649-B143-E3AD164CD6CA}">
      <dsp:nvSpPr>
        <dsp:cNvPr id="0" name=""/>
        <dsp:cNvSpPr/>
      </dsp:nvSpPr>
      <dsp:spPr>
        <a:xfrm>
          <a:off x="1478365" y="2983946"/>
          <a:ext cx="8377407" cy="1278834"/>
        </a:xfrm>
        <a:prstGeom prst="rect">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chemeClr val="bg1"/>
              </a:solidFill>
              <a:latin typeface="Helvetica" pitchFamily="2" charset="0"/>
            </a:rPr>
            <a:t>Crosscutting Concepts</a:t>
          </a:r>
        </a:p>
        <a:p>
          <a:pPr marL="0" lvl="0" indent="0" algn="l" defTabSz="1244600">
            <a:lnSpc>
              <a:spcPct val="90000"/>
            </a:lnSpc>
            <a:spcBef>
              <a:spcPct val="0"/>
            </a:spcBef>
            <a:spcAft>
              <a:spcPct val="35000"/>
            </a:spcAft>
            <a:buNone/>
          </a:pPr>
          <a:r>
            <a:rPr lang="en-US" sz="2000" b="0" kern="1200" dirty="0">
              <a:solidFill>
                <a:schemeClr val="bg1"/>
              </a:solidFill>
              <a:latin typeface="Helvetica" pitchFamily="2" charset="0"/>
            </a:rPr>
            <a:t>Is there a crosscutting concept? If so, which ones?</a:t>
          </a:r>
          <a:endParaRPr lang="en-US" sz="2800" b="1" kern="1200" dirty="0">
            <a:solidFill>
              <a:schemeClr val="bg1"/>
            </a:solidFill>
            <a:latin typeface="Helvetica" pitchFamily="2" charset="0"/>
          </a:endParaRPr>
        </a:p>
      </dsp:txBody>
      <dsp:txXfrm>
        <a:off x="1515821" y="3021402"/>
        <a:ext cx="6732069" cy="1203922"/>
      </dsp:txXfrm>
    </dsp:sp>
    <dsp:sp modelId="{ACA22307-463D-2E4B-AADA-D37DC457CD53}">
      <dsp:nvSpPr>
        <dsp:cNvPr id="0" name=""/>
        <dsp:cNvSpPr/>
      </dsp:nvSpPr>
      <dsp:spPr>
        <a:xfrm>
          <a:off x="7546164" y="969782"/>
          <a:ext cx="831242" cy="831242"/>
        </a:xfrm>
        <a:prstGeom prst="downArrow">
          <a:avLst>
            <a:gd name="adj1" fmla="val 55000"/>
            <a:gd name="adj2" fmla="val 45000"/>
          </a:avLst>
        </a:prstGeom>
        <a:solidFill>
          <a:schemeClr val="bg1">
            <a:lumMod val="75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latin typeface="Baskerville Old Face" panose="02020602080505020303" pitchFamily="18" charset="0"/>
          </a:endParaRPr>
        </a:p>
      </dsp:txBody>
      <dsp:txXfrm>
        <a:off x="7733193" y="969782"/>
        <a:ext cx="457184" cy="625510"/>
      </dsp:txXfrm>
    </dsp:sp>
    <dsp:sp modelId="{9A90FC37-6B2B-8F40-9679-295C7557B6C1}">
      <dsp:nvSpPr>
        <dsp:cNvPr id="0" name=""/>
        <dsp:cNvSpPr/>
      </dsp:nvSpPr>
      <dsp:spPr>
        <a:xfrm>
          <a:off x="8285347" y="2453229"/>
          <a:ext cx="831242" cy="831242"/>
        </a:xfrm>
        <a:prstGeom prst="downArrow">
          <a:avLst>
            <a:gd name="adj1" fmla="val 55000"/>
            <a:gd name="adj2" fmla="val 45000"/>
          </a:avLst>
        </a:prstGeom>
        <a:solidFill>
          <a:schemeClr val="bg1">
            <a:lumMod val="75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latin typeface="Baskerville Old Face" panose="02020602080505020303" pitchFamily="18" charset="0"/>
          </a:endParaRPr>
        </a:p>
      </dsp:txBody>
      <dsp:txXfrm>
        <a:off x="8472376" y="2453229"/>
        <a:ext cx="457184" cy="625510"/>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47E5FE-D4C1-324D-A9DB-A4FF32D99B4A}" type="datetimeFigureOut">
              <a:rPr lang="en-US" smtClean="0"/>
              <a:t>3/17/25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8D8701-B76D-6F47-8E79-D4EA86FBDC4E}" type="slidenum">
              <a:rPr lang="en-US" smtClean="0"/>
              <a:t>‹#›</a:t>
            </a:fld>
            <a:endParaRPr lang="en-US"/>
          </a:p>
        </p:txBody>
      </p:sp>
    </p:spTree>
    <p:extLst>
      <p:ext uri="{BB962C8B-B14F-4D97-AF65-F5344CB8AC3E}">
        <p14:creationId xmlns:p14="http://schemas.microsoft.com/office/powerpoint/2010/main" val="13802914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8D8701-B76D-6F47-8E79-D4EA86FBDC4E}" type="slidenum">
              <a:rPr lang="en-US" smtClean="0"/>
              <a:t>1</a:t>
            </a:fld>
            <a:endParaRPr lang="en-US"/>
          </a:p>
        </p:txBody>
      </p:sp>
    </p:spTree>
    <p:extLst>
      <p:ext uri="{BB962C8B-B14F-4D97-AF65-F5344CB8AC3E}">
        <p14:creationId xmlns:p14="http://schemas.microsoft.com/office/powerpoint/2010/main" val="18328522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203ee6c48ed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3" name="Google Shape;603;g203ee6c48ed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a:extLst>
            <a:ext uri="{FF2B5EF4-FFF2-40B4-BE49-F238E27FC236}">
              <a16:creationId xmlns:a16="http://schemas.microsoft.com/office/drawing/2014/main" id="{2BCC607C-9033-DD3C-41E8-690405E2B825}"/>
            </a:ext>
          </a:extLst>
        </p:cNvPr>
        <p:cNvGrpSpPr/>
        <p:nvPr/>
      </p:nvGrpSpPr>
      <p:grpSpPr>
        <a:xfrm>
          <a:off x="0" y="0"/>
          <a:ext cx="0" cy="0"/>
          <a:chOff x="0" y="0"/>
          <a:chExt cx="0" cy="0"/>
        </a:xfrm>
      </p:grpSpPr>
      <p:sp>
        <p:nvSpPr>
          <p:cNvPr id="1029" name="Google Shape;1029;p98:notes">
            <a:extLst>
              <a:ext uri="{FF2B5EF4-FFF2-40B4-BE49-F238E27FC236}">
                <a16:creationId xmlns:a16="http://schemas.microsoft.com/office/drawing/2014/main" id="{AB301715-65C6-54A2-D1CD-2D6E51BDDC6F}"/>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RLS end</a:t>
            </a:r>
            <a:endParaRPr dirty="0"/>
          </a:p>
        </p:txBody>
      </p:sp>
      <p:sp>
        <p:nvSpPr>
          <p:cNvPr id="1030" name="Google Shape;1030;p98:notes">
            <a:extLst>
              <a:ext uri="{FF2B5EF4-FFF2-40B4-BE49-F238E27FC236}">
                <a16:creationId xmlns:a16="http://schemas.microsoft.com/office/drawing/2014/main" id="{27D55792-9BFA-BFC0-6D22-2E6CE7AC784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0057370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a:extLst>
            <a:ext uri="{FF2B5EF4-FFF2-40B4-BE49-F238E27FC236}">
              <a16:creationId xmlns:a16="http://schemas.microsoft.com/office/drawing/2014/main" id="{27A053F6-11BE-C059-9964-3103BD332BDC}"/>
            </a:ext>
          </a:extLst>
        </p:cNvPr>
        <p:cNvGrpSpPr/>
        <p:nvPr/>
      </p:nvGrpSpPr>
      <p:grpSpPr>
        <a:xfrm>
          <a:off x="0" y="0"/>
          <a:ext cx="0" cy="0"/>
          <a:chOff x="0" y="0"/>
          <a:chExt cx="0" cy="0"/>
        </a:xfrm>
      </p:grpSpPr>
      <p:sp>
        <p:nvSpPr>
          <p:cNvPr id="1029" name="Google Shape;1029;p98:notes">
            <a:extLst>
              <a:ext uri="{FF2B5EF4-FFF2-40B4-BE49-F238E27FC236}">
                <a16:creationId xmlns:a16="http://schemas.microsoft.com/office/drawing/2014/main" id="{6EE45802-C0CE-D6BB-F015-096D0A85E278}"/>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RLS end</a:t>
            </a:r>
            <a:endParaRPr dirty="0"/>
          </a:p>
        </p:txBody>
      </p:sp>
      <p:sp>
        <p:nvSpPr>
          <p:cNvPr id="1030" name="Google Shape;1030;p98:notes">
            <a:extLst>
              <a:ext uri="{FF2B5EF4-FFF2-40B4-BE49-F238E27FC236}">
                <a16:creationId xmlns:a16="http://schemas.microsoft.com/office/drawing/2014/main" id="{3119BDC4-ACB4-E034-302D-27036CE0CBC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8111554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a:extLst>
            <a:ext uri="{FF2B5EF4-FFF2-40B4-BE49-F238E27FC236}">
              <a16:creationId xmlns:a16="http://schemas.microsoft.com/office/drawing/2014/main" id="{5A7DCE4B-191C-9BC2-8B0E-8B7640138655}"/>
            </a:ext>
          </a:extLst>
        </p:cNvPr>
        <p:cNvGrpSpPr/>
        <p:nvPr/>
      </p:nvGrpSpPr>
      <p:grpSpPr>
        <a:xfrm>
          <a:off x="0" y="0"/>
          <a:ext cx="0" cy="0"/>
          <a:chOff x="0" y="0"/>
          <a:chExt cx="0" cy="0"/>
        </a:xfrm>
      </p:grpSpPr>
      <p:sp>
        <p:nvSpPr>
          <p:cNvPr id="1029" name="Google Shape;1029;p98:notes">
            <a:extLst>
              <a:ext uri="{FF2B5EF4-FFF2-40B4-BE49-F238E27FC236}">
                <a16:creationId xmlns:a16="http://schemas.microsoft.com/office/drawing/2014/main" id="{1B5E6BF0-806C-1E30-2647-9F4CAC296B81}"/>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RLS end</a:t>
            </a:r>
            <a:endParaRPr dirty="0"/>
          </a:p>
        </p:txBody>
      </p:sp>
      <p:sp>
        <p:nvSpPr>
          <p:cNvPr id="1030" name="Google Shape;1030;p98:notes">
            <a:extLst>
              <a:ext uri="{FF2B5EF4-FFF2-40B4-BE49-F238E27FC236}">
                <a16:creationId xmlns:a16="http://schemas.microsoft.com/office/drawing/2014/main" id="{FE48E983-C6F0-F541-FB88-9A640DA51FB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8537436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a:extLst>
            <a:ext uri="{FF2B5EF4-FFF2-40B4-BE49-F238E27FC236}">
              <a16:creationId xmlns:a16="http://schemas.microsoft.com/office/drawing/2014/main" id="{0BA7F2E3-E415-E598-BEAA-D868B7DF8B26}"/>
            </a:ext>
          </a:extLst>
        </p:cNvPr>
        <p:cNvGrpSpPr/>
        <p:nvPr/>
      </p:nvGrpSpPr>
      <p:grpSpPr>
        <a:xfrm>
          <a:off x="0" y="0"/>
          <a:ext cx="0" cy="0"/>
          <a:chOff x="0" y="0"/>
          <a:chExt cx="0" cy="0"/>
        </a:xfrm>
      </p:grpSpPr>
      <p:sp>
        <p:nvSpPr>
          <p:cNvPr id="1029" name="Google Shape;1029;p98:notes">
            <a:extLst>
              <a:ext uri="{FF2B5EF4-FFF2-40B4-BE49-F238E27FC236}">
                <a16:creationId xmlns:a16="http://schemas.microsoft.com/office/drawing/2014/main" id="{39818722-709A-D71A-5B7D-97D5C81B46E6}"/>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RLS end</a:t>
            </a:r>
            <a:endParaRPr dirty="0"/>
          </a:p>
        </p:txBody>
      </p:sp>
      <p:sp>
        <p:nvSpPr>
          <p:cNvPr id="1030" name="Google Shape;1030;p98:notes">
            <a:extLst>
              <a:ext uri="{FF2B5EF4-FFF2-40B4-BE49-F238E27FC236}">
                <a16:creationId xmlns:a16="http://schemas.microsoft.com/office/drawing/2014/main" id="{AC0514E1-7814-2566-E341-358820F2040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9112274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57457-2264-544C-9D44-C28191125C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62F092-F348-4D82-9DE2-D07F034F6F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C2E37B-CEB9-8B47-3F61-BB5D13B5322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35CE91B-F498-D4B2-5B1E-A0A4AF801B1B}"/>
              </a:ext>
            </a:extLst>
          </p:cNvPr>
          <p:cNvSpPr>
            <a:spLocks noGrp="1"/>
          </p:cNvSpPr>
          <p:nvPr>
            <p:ph type="sldNum" sz="quarter" idx="10"/>
          </p:nvPr>
        </p:nvSpPr>
        <p:spPr/>
        <p:txBody>
          <a:bodyPr/>
          <a:lstStyle/>
          <a:p>
            <a:fld id="{B634E1AB-5602-D04F-A973-AB60F3AA530D}" type="slidenum">
              <a:rPr lang="en-US" smtClean="0"/>
              <a:t>156</a:t>
            </a:fld>
            <a:endParaRPr lang="en-US"/>
          </a:p>
        </p:txBody>
      </p:sp>
    </p:spTree>
    <p:extLst>
      <p:ext uri="{BB962C8B-B14F-4D97-AF65-F5344CB8AC3E}">
        <p14:creationId xmlns:p14="http://schemas.microsoft.com/office/powerpoint/2010/main" val="408813407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a:extLst>
            <a:ext uri="{FF2B5EF4-FFF2-40B4-BE49-F238E27FC236}">
              <a16:creationId xmlns:a16="http://schemas.microsoft.com/office/drawing/2014/main" id="{B7F1FE19-9A97-47FB-A92B-7B40058F90EB}"/>
            </a:ext>
          </a:extLst>
        </p:cNvPr>
        <p:cNvGrpSpPr/>
        <p:nvPr/>
      </p:nvGrpSpPr>
      <p:grpSpPr>
        <a:xfrm>
          <a:off x="0" y="0"/>
          <a:ext cx="0" cy="0"/>
          <a:chOff x="0" y="0"/>
          <a:chExt cx="0" cy="0"/>
        </a:xfrm>
      </p:grpSpPr>
      <p:sp>
        <p:nvSpPr>
          <p:cNvPr id="189" name="Google Shape;189;p5:notes">
            <a:extLst>
              <a:ext uri="{FF2B5EF4-FFF2-40B4-BE49-F238E27FC236}">
                <a16:creationId xmlns:a16="http://schemas.microsoft.com/office/drawing/2014/main" id="{20D9F734-2895-9D61-9F9F-18F39CC7AF50}"/>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5:notes">
            <a:extLst>
              <a:ext uri="{FF2B5EF4-FFF2-40B4-BE49-F238E27FC236}">
                <a16:creationId xmlns:a16="http://schemas.microsoft.com/office/drawing/2014/main" id="{1783C4FE-10C4-59D0-C8A8-F6E4DFD293B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8603890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a:extLst>
            <a:ext uri="{FF2B5EF4-FFF2-40B4-BE49-F238E27FC236}">
              <a16:creationId xmlns:a16="http://schemas.microsoft.com/office/drawing/2014/main" id="{9BDADAAE-6691-6EF6-59C4-916BCAF3C1C5}"/>
            </a:ext>
          </a:extLst>
        </p:cNvPr>
        <p:cNvGrpSpPr/>
        <p:nvPr/>
      </p:nvGrpSpPr>
      <p:grpSpPr>
        <a:xfrm>
          <a:off x="0" y="0"/>
          <a:ext cx="0" cy="0"/>
          <a:chOff x="0" y="0"/>
          <a:chExt cx="0" cy="0"/>
        </a:xfrm>
      </p:grpSpPr>
      <p:sp>
        <p:nvSpPr>
          <p:cNvPr id="189" name="Google Shape;189;p5:notes">
            <a:extLst>
              <a:ext uri="{FF2B5EF4-FFF2-40B4-BE49-F238E27FC236}">
                <a16:creationId xmlns:a16="http://schemas.microsoft.com/office/drawing/2014/main" id="{D8F8D7FB-C48C-4D3F-0B4A-A7C986ACD97A}"/>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Rachelle Burkes. Designing chemical testing strip that lets community members produce knowledge that they can use to legitimize their lived experiences to folks with </a:t>
            </a:r>
            <a:r>
              <a:rPr lang="en-US"/>
              <a:t>regulatory power. </a:t>
            </a:r>
            <a:endParaRPr/>
          </a:p>
        </p:txBody>
      </p:sp>
      <p:sp>
        <p:nvSpPr>
          <p:cNvPr id="190" name="Google Shape;190;p5:notes">
            <a:extLst>
              <a:ext uri="{FF2B5EF4-FFF2-40B4-BE49-F238E27FC236}">
                <a16:creationId xmlns:a16="http://schemas.microsoft.com/office/drawing/2014/main" id="{CF97327C-7F59-EDEE-7489-8BB72337FBB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9710712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a:extLst>
            <a:ext uri="{FF2B5EF4-FFF2-40B4-BE49-F238E27FC236}">
              <a16:creationId xmlns:a16="http://schemas.microsoft.com/office/drawing/2014/main" id="{8A0D38CB-0B78-A041-5317-73D9383A7C94}"/>
            </a:ext>
          </a:extLst>
        </p:cNvPr>
        <p:cNvGrpSpPr/>
        <p:nvPr/>
      </p:nvGrpSpPr>
      <p:grpSpPr>
        <a:xfrm>
          <a:off x="0" y="0"/>
          <a:ext cx="0" cy="0"/>
          <a:chOff x="0" y="0"/>
          <a:chExt cx="0" cy="0"/>
        </a:xfrm>
      </p:grpSpPr>
      <p:sp>
        <p:nvSpPr>
          <p:cNvPr id="1029" name="Google Shape;1029;p98:notes">
            <a:extLst>
              <a:ext uri="{FF2B5EF4-FFF2-40B4-BE49-F238E27FC236}">
                <a16:creationId xmlns:a16="http://schemas.microsoft.com/office/drawing/2014/main" id="{C0E16E01-F8BE-751E-F661-BF7ABFD973B4}"/>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RLS end</a:t>
            </a:r>
            <a:endParaRPr dirty="0"/>
          </a:p>
        </p:txBody>
      </p:sp>
      <p:sp>
        <p:nvSpPr>
          <p:cNvPr id="1030" name="Google Shape;1030;p98:notes">
            <a:extLst>
              <a:ext uri="{FF2B5EF4-FFF2-40B4-BE49-F238E27FC236}">
                <a16:creationId xmlns:a16="http://schemas.microsoft.com/office/drawing/2014/main" id="{F0776305-E850-BCA3-92F4-1291F2ADB6C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590454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8D8701-B76D-6F47-8E79-D4EA86FBDC4E}" type="slidenum">
              <a:rPr lang="en-US" smtClean="0"/>
              <a:t>20</a:t>
            </a:fld>
            <a:endParaRPr lang="en-US"/>
          </a:p>
        </p:txBody>
      </p:sp>
    </p:spTree>
    <p:extLst>
      <p:ext uri="{BB962C8B-B14F-4D97-AF65-F5344CB8AC3E}">
        <p14:creationId xmlns:p14="http://schemas.microsoft.com/office/powerpoint/2010/main" val="16442827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8D8701-B76D-6F47-8E79-D4EA86FBDC4E}" type="slidenum">
              <a:rPr lang="en-US" smtClean="0"/>
              <a:t>21</a:t>
            </a:fld>
            <a:endParaRPr lang="en-US"/>
          </a:p>
        </p:txBody>
      </p:sp>
    </p:spTree>
    <p:extLst>
      <p:ext uri="{BB962C8B-B14F-4D97-AF65-F5344CB8AC3E}">
        <p14:creationId xmlns:p14="http://schemas.microsoft.com/office/powerpoint/2010/main" val="24652096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8D8701-B76D-6F47-8E79-D4EA86FBDC4E}" type="slidenum">
              <a:rPr lang="en-US" smtClean="0"/>
              <a:t>22</a:t>
            </a:fld>
            <a:endParaRPr lang="en-US"/>
          </a:p>
        </p:txBody>
      </p:sp>
    </p:spTree>
    <p:extLst>
      <p:ext uri="{BB962C8B-B14F-4D97-AF65-F5344CB8AC3E}">
        <p14:creationId xmlns:p14="http://schemas.microsoft.com/office/powerpoint/2010/main" val="20596290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3" name="Google Shape;633;p7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RR end</a:t>
            </a:r>
            <a:endParaRPr dirty="0"/>
          </a:p>
        </p:txBody>
      </p:sp>
      <p:sp>
        <p:nvSpPr>
          <p:cNvPr id="634" name="Google Shape;634;p7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Put something on this slide to start … </a:t>
            </a:r>
          </a:p>
        </p:txBody>
      </p:sp>
      <p:sp>
        <p:nvSpPr>
          <p:cNvPr id="4" name="Slide Number Placeholder 3"/>
          <p:cNvSpPr>
            <a:spLocks noGrp="1"/>
          </p:cNvSpPr>
          <p:nvPr>
            <p:ph type="sldNum" sz="quarter" idx="10"/>
          </p:nvPr>
        </p:nvSpPr>
        <p:spPr/>
        <p:txBody>
          <a:bodyPr/>
          <a:lstStyle/>
          <a:p>
            <a:fld id="{B634E1AB-5602-D04F-A973-AB60F3AA530D}" type="slidenum">
              <a:rPr lang="en-US" smtClean="0"/>
              <a:t>25</a:t>
            </a:fld>
            <a:endParaRPr lang="en-US"/>
          </a:p>
        </p:txBody>
      </p:sp>
    </p:spTree>
    <p:extLst>
      <p:ext uri="{BB962C8B-B14F-4D97-AF65-F5344CB8AC3E}">
        <p14:creationId xmlns:p14="http://schemas.microsoft.com/office/powerpoint/2010/main" val="18247960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774124-185C-048D-C2BE-09564CDABB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3184B7-61FE-0E44-2A3B-4CC36CAB86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54645A-2364-0A5C-25C6-077512B5B4B2}"/>
              </a:ext>
            </a:extLst>
          </p:cNvPr>
          <p:cNvSpPr>
            <a:spLocks noGrp="1"/>
          </p:cNvSpPr>
          <p:nvPr>
            <p:ph type="body" idx="1"/>
          </p:nvPr>
        </p:nvSpPr>
        <p:spPr/>
        <p:txBody>
          <a:bodyPr/>
          <a:lstStyle/>
          <a:p>
            <a:r>
              <a:rPr lang="en-US" dirty="0"/>
              <a:t>Put something on this slide to start … </a:t>
            </a:r>
          </a:p>
        </p:txBody>
      </p:sp>
      <p:sp>
        <p:nvSpPr>
          <p:cNvPr id="4" name="Slide Number Placeholder 3">
            <a:extLst>
              <a:ext uri="{FF2B5EF4-FFF2-40B4-BE49-F238E27FC236}">
                <a16:creationId xmlns:a16="http://schemas.microsoft.com/office/drawing/2014/main" id="{88417964-62E7-8110-75EB-B4A221FF0CDF}"/>
              </a:ext>
            </a:extLst>
          </p:cNvPr>
          <p:cNvSpPr>
            <a:spLocks noGrp="1"/>
          </p:cNvSpPr>
          <p:nvPr>
            <p:ph type="sldNum" sz="quarter" idx="10"/>
          </p:nvPr>
        </p:nvSpPr>
        <p:spPr/>
        <p:txBody>
          <a:bodyPr/>
          <a:lstStyle/>
          <a:p>
            <a:fld id="{B634E1AB-5602-D04F-A973-AB60F3AA530D}" type="slidenum">
              <a:rPr lang="en-US" smtClean="0"/>
              <a:t>26</a:t>
            </a:fld>
            <a:endParaRPr lang="en-US"/>
          </a:p>
        </p:txBody>
      </p:sp>
    </p:spTree>
    <p:extLst>
      <p:ext uri="{BB962C8B-B14F-4D97-AF65-F5344CB8AC3E}">
        <p14:creationId xmlns:p14="http://schemas.microsoft.com/office/powerpoint/2010/main" val="19846340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a:extLst>
            <a:ext uri="{FF2B5EF4-FFF2-40B4-BE49-F238E27FC236}">
              <a16:creationId xmlns:a16="http://schemas.microsoft.com/office/drawing/2014/main" id="{BCA25053-0DC3-ED51-9ABE-7400BE37DAE5}"/>
            </a:ext>
          </a:extLst>
        </p:cNvPr>
        <p:cNvGrpSpPr/>
        <p:nvPr/>
      </p:nvGrpSpPr>
      <p:grpSpPr>
        <a:xfrm>
          <a:off x="0" y="0"/>
          <a:ext cx="0" cy="0"/>
          <a:chOff x="0" y="0"/>
          <a:chExt cx="0" cy="0"/>
        </a:xfrm>
      </p:grpSpPr>
      <p:sp>
        <p:nvSpPr>
          <p:cNvPr id="368" name="Google Shape;368;p39:notes">
            <a:extLst>
              <a:ext uri="{FF2B5EF4-FFF2-40B4-BE49-F238E27FC236}">
                <a16:creationId xmlns:a16="http://schemas.microsoft.com/office/drawing/2014/main" id="{10EA512B-1ACF-6604-ECBF-C8F7CFAB7560}"/>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9" name="Google Shape;369;p39:notes">
            <a:extLst>
              <a:ext uri="{FF2B5EF4-FFF2-40B4-BE49-F238E27FC236}">
                <a16:creationId xmlns:a16="http://schemas.microsoft.com/office/drawing/2014/main" id="{3483F9DF-72AC-10BE-533E-9F39F31A30C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73366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a:extLst>
            <a:ext uri="{FF2B5EF4-FFF2-40B4-BE49-F238E27FC236}">
              <a16:creationId xmlns:a16="http://schemas.microsoft.com/office/drawing/2014/main" id="{277BFAB1-A1F3-8887-8222-8D26A971BF97}"/>
            </a:ext>
          </a:extLst>
        </p:cNvPr>
        <p:cNvGrpSpPr/>
        <p:nvPr/>
      </p:nvGrpSpPr>
      <p:grpSpPr>
        <a:xfrm>
          <a:off x="0" y="0"/>
          <a:ext cx="0" cy="0"/>
          <a:chOff x="0" y="0"/>
          <a:chExt cx="0" cy="0"/>
        </a:xfrm>
      </p:grpSpPr>
      <p:sp>
        <p:nvSpPr>
          <p:cNvPr id="386" name="Google Shape;386;p40:notes">
            <a:extLst>
              <a:ext uri="{FF2B5EF4-FFF2-40B4-BE49-F238E27FC236}">
                <a16:creationId xmlns:a16="http://schemas.microsoft.com/office/drawing/2014/main" id="{EA42B8A4-4B67-0707-3806-9A77DECDD45D}"/>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7" name="Google Shape;387;p40:notes">
            <a:extLst>
              <a:ext uri="{FF2B5EF4-FFF2-40B4-BE49-F238E27FC236}">
                <a16:creationId xmlns:a16="http://schemas.microsoft.com/office/drawing/2014/main" id="{DA636ED1-AACF-FA88-201B-C629A0B77F2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552806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a:extLst>
            <a:ext uri="{FF2B5EF4-FFF2-40B4-BE49-F238E27FC236}">
              <a16:creationId xmlns:a16="http://schemas.microsoft.com/office/drawing/2014/main" id="{1970010B-4A0C-DB35-B94D-5DFDF669464E}"/>
            </a:ext>
          </a:extLst>
        </p:cNvPr>
        <p:cNvGrpSpPr/>
        <p:nvPr/>
      </p:nvGrpSpPr>
      <p:grpSpPr>
        <a:xfrm>
          <a:off x="0" y="0"/>
          <a:ext cx="0" cy="0"/>
          <a:chOff x="0" y="0"/>
          <a:chExt cx="0" cy="0"/>
        </a:xfrm>
      </p:grpSpPr>
      <p:sp>
        <p:nvSpPr>
          <p:cNvPr id="386" name="Google Shape;386;p40:notes">
            <a:extLst>
              <a:ext uri="{FF2B5EF4-FFF2-40B4-BE49-F238E27FC236}">
                <a16:creationId xmlns:a16="http://schemas.microsoft.com/office/drawing/2014/main" id="{8B03B63D-8D76-6229-85B7-B3DAAA6759F1}"/>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7" name="Google Shape;387;p40:notes">
            <a:extLst>
              <a:ext uri="{FF2B5EF4-FFF2-40B4-BE49-F238E27FC236}">
                <a16:creationId xmlns:a16="http://schemas.microsoft.com/office/drawing/2014/main" id="{022B5D38-2E44-813C-485A-E050CC18D8B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116342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Emphasize here that chemistry is meant for all (or most) citizens and it is meant to help them navigate personally/societally meaningful challenges. </a:t>
            </a:r>
          </a:p>
        </p:txBody>
      </p:sp>
      <p:sp>
        <p:nvSpPr>
          <p:cNvPr id="4" name="Slide Number Placeholder 3"/>
          <p:cNvSpPr>
            <a:spLocks noGrp="1"/>
          </p:cNvSpPr>
          <p:nvPr>
            <p:ph type="sldNum" sz="quarter" idx="5"/>
          </p:nvPr>
        </p:nvSpPr>
        <p:spPr/>
        <p:txBody>
          <a:bodyPr/>
          <a:lstStyle/>
          <a:p>
            <a:fld id="{698D8701-B76D-6F47-8E79-D4EA86FBDC4E}" type="slidenum">
              <a:rPr lang="en-US" smtClean="0"/>
              <a:t>6</a:t>
            </a:fld>
            <a:endParaRPr lang="en-US"/>
          </a:p>
        </p:txBody>
      </p:sp>
    </p:spTree>
    <p:extLst>
      <p:ext uri="{BB962C8B-B14F-4D97-AF65-F5344CB8AC3E}">
        <p14:creationId xmlns:p14="http://schemas.microsoft.com/office/powerpoint/2010/main" val="23070881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p7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7" name="Google Shape;667;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785523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p7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7" name="Google Shape;667;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607191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p7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7" name="Google Shape;667;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775561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p7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7" name="Google Shape;667;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5265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p7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7" name="Google Shape;667;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312772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p7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7" name="Google Shape;667;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042652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p7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7" name="Google Shape;667;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84968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p7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7" name="Google Shape;667;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617572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p7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7" name="Google Shape;667;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929137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p7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7" name="Google Shape;667;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88550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5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RR start</a:t>
            </a:r>
            <a:endParaRPr dirty="0"/>
          </a:p>
        </p:txBody>
      </p:sp>
      <p:sp>
        <p:nvSpPr>
          <p:cNvPr id="495" name="Google Shape;495;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347972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p7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7" name="Google Shape;667;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584882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p7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7" name="Google Shape;667;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263703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187019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A3E8D4-2247-77D1-341C-E143145360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DDB1D6-2CDC-959F-6BF0-B3996F2FCC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71431A-4532-BF0E-F424-7A1A13A35E0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3FB407F-E480-94B3-5C9A-DB07D699A5A3}"/>
              </a:ext>
            </a:extLst>
          </p:cNvPr>
          <p:cNvSpPr>
            <a:spLocks noGrp="1"/>
          </p:cNvSpPr>
          <p:nvPr>
            <p:ph type="sldNum" sz="quarter" idx="5"/>
          </p:nvPr>
        </p:nvSpPr>
        <p:spPr/>
        <p:txBody>
          <a:bodyPr/>
          <a:lstStyle/>
          <a:p>
            <a:fld id="{698D8701-B76D-6F47-8E79-D4EA86FBDC4E}" type="slidenum">
              <a:rPr lang="en-US" smtClean="0"/>
              <a:t>75</a:t>
            </a:fld>
            <a:endParaRPr lang="en-US"/>
          </a:p>
        </p:txBody>
      </p:sp>
    </p:spTree>
    <p:extLst>
      <p:ext uri="{BB962C8B-B14F-4D97-AF65-F5344CB8AC3E}">
        <p14:creationId xmlns:p14="http://schemas.microsoft.com/office/powerpoint/2010/main" val="20951960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a:extLst>
            <a:ext uri="{FF2B5EF4-FFF2-40B4-BE49-F238E27FC236}">
              <a16:creationId xmlns:a16="http://schemas.microsoft.com/office/drawing/2014/main" id="{A18403EF-9E85-3B3A-528F-B941EE4A2AD3}"/>
            </a:ext>
          </a:extLst>
        </p:cNvPr>
        <p:cNvGrpSpPr/>
        <p:nvPr/>
      </p:nvGrpSpPr>
      <p:grpSpPr>
        <a:xfrm>
          <a:off x="0" y="0"/>
          <a:ext cx="0" cy="0"/>
          <a:chOff x="0" y="0"/>
          <a:chExt cx="0" cy="0"/>
        </a:xfrm>
      </p:grpSpPr>
      <p:sp>
        <p:nvSpPr>
          <p:cNvPr id="283" name="Google Shape;283;g33aa1c8d689_0_722:notes">
            <a:extLst>
              <a:ext uri="{FF2B5EF4-FFF2-40B4-BE49-F238E27FC236}">
                <a16:creationId xmlns:a16="http://schemas.microsoft.com/office/drawing/2014/main" id="{07CA37C6-0F4D-BBD7-126D-6D31C0305AF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33aa1c8d689_0_722:notes">
            <a:extLst>
              <a:ext uri="{FF2B5EF4-FFF2-40B4-BE49-F238E27FC236}">
                <a16:creationId xmlns:a16="http://schemas.microsoft.com/office/drawing/2014/main" id="{1E33F28D-9C39-5F90-FD0D-21340026C051}"/>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5" name="Google Shape;285;g33aa1c8d689_0_722:notes">
            <a:extLst>
              <a:ext uri="{FF2B5EF4-FFF2-40B4-BE49-F238E27FC236}">
                <a16:creationId xmlns:a16="http://schemas.microsoft.com/office/drawing/2014/main" id="{FB799F0E-C777-F91C-7952-7050F44BCE54}"/>
              </a:ext>
            </a:extLst>
          </p:cNvPr>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80</a:t>
            </a:fld>
            <a:endParaRPr/>
          </a:p>
        </p:txBody>
      </p:sp>
    </p:spTree>
    <p:extLst>
      <p:ext uri="{BB962C8B-B14F-4D97-AF65-F5344CB8AC3E}">
        <p14:creationId xmlns:p14="http://schemas.microsoft.com/office/powerpoint/2010/main" val="26901279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33aa1c8d689_0_7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33aa1c8d689_0_7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5" name="Google Shape;285;g33aa1c8d689_0_72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83</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a:extLst>
            <a:ext uri="{FF2B5EF4-FFF2-40B4-BE49-F238E27FC236}">
              <a16:creationId xmlns:a16="http://schemas.microsoft.com/office/drawing/2014/main" id="{EE32E314-D7A5-5608-9FDA-428E7FC23CF7}"/>
            </a:ext>
          </a:extLst>
        </p:cNvPr>
        <p:cNvGrpSpPr/>
        <p:nvPr/>
      </p:nvGrpSpPr>
      <p:grpSpPr>
        <a:xfrm>
          <a:off x="0" y="0"/>
          <a:ext cx="0" cy="0"/>
          <a:chOff x="0" y="0"/>
          <a:chExt cx="0" cy="0"/>
        </a:xfrm>
      </p:grpSpPr>
      <p:sp>
        <p:nvSpPr>
          <p:cNvPr id="666" name="Google Shape;666;p74:notes">
            <a:extLst>
              <a:ext uri="{FF2B5EF4-FFF2-40B4-BE49-F238E27FC236}">
                <a16:creationId xmlns:a16="http://schemas.microsoft.com/office/drawing/2014/main" id="{5A672C9D-6FC9-9C57-8314-C7CBC48816A3}"/>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7" name="Google Shape;667;p74:notes">
            <a:extLst>
              <a:ext uri="{FF2B5EF4-FFF2-40B4-BE49-F238E27FC236}">
                <a16:creationId xmlns:a16="http://schemas.microsoft.com/office/drawing/2014/main" id="{A7C13286-C47B-C091-97C2-F09C51241F8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728973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a:extLst>
            <a:ext uri="{FF2B5EF4-FFF2-40B4-BE49-F238E27FC236}">
              <a16:creationId xmlns:a16="http://schemas.microsoft.com/office/drawing/2014/main" id="{7FA66407-5454-5286-8F6B-4801E8D89276}"/>
            </a:ext>
          </a:extLst>
        </p:cNvPr>
        <p:cNvGrpSpPr/>
        <p:nvPr/>
      </p:nvGrpSpPr>
      <p:grpSpPr>
        <a:xfrm>
          <a:off x="0" y="0"/>
          <a:ext cx="0" cy="0"/>
          <a:chOff x="0" y="0"/>
          <a:chExt cx="0" cy="0"/>
        </a:xfrm>
      </p:grpSpPr>
      <p:sp>
        <p:nvSpPr>
          <p:cNvPr id="666" name="Google Shape;666;p74:notes">
            <a:extLst>
              <a:ext uri="{FF2B5EF4-FFF2-40B4-BE49-F238E27FC236}">
                <a16:creationId xmlns:a16="http://schemas.microsoft.com/office/drawing/2014/main" id="{1D711538-376B-851C-FAE0-ECE84DE75527}"/>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7" name="Google Shape;667;p74:notes">
            <a:extLst>
              <a:ext uri="{FF2B5EF4-FFF2-40B4-BE49-F238E27FC236}">
                <a16:creationId xmlns:a16="http://schemas.microsoft.com/office/drawing/2014/main" id="{5622F201-4857-6769-7808-1632D4AB936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339882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a:extLst>
            <a:ext uri="{FF2B5EF4-FFF2-40B4-BE49-F238E27FC236}">
              <a16:creationId xmlns:a16="http://schemas.microsoft.com/office/drawing/2014/main" id="{CC352DF0-2EC9-DB8A-B586-B15727655976}"/>
            </a:ext>
          </a:extLst>
        </p:cNvPr>
        <p:cNvGrpSpPr/>
        <p:nvPr/>
      </p:nvGrpSpPr>
      <p:grpSpPr>
        <a:xfrm>
          <a:off x="0" y="0"/>
          <a:ext cx="0" cy="0"/>
          <a:chOff x="0" y="0"/>
          <a:chExt cx="0" cy="0"/>
        </a:xfrm>
      </p:grpSpPr>
      <p:sp>
        <p:nvSpPr>
          <p:cNvPr id="666" name="Google Shape;666;p74:notes">
            <a:extLst>
              <a:ext uri="{FF2B5EF4-FFF2-40B4-BE49-F238E27FC236}">
                <a16:creationId xmlns:a16="http://schemas.microsoft.com/office/drawing/2014/main" id="{4B95EF7F-68B8-AD32-F5BA-34C869257E15}"/>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7" name="Google Shape;667;p74:notes">
            <a:extLst>
              <a:ext uri="{FF2B5EF4-FFF2-40B4-BE49-F238E27FC236}">
                <a16:creationId xmlns:a16="http://schemas.microsoft.com/office/drawing/2014/main" id="{AB95CF8E-6FF3-0D7A-A8AE-E3B2353DA61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656695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a:extLst>
            <a:ext uri="{FF2B5EF4-FFF2-40B4-BE49-F238E27FC236}">
              <a16:creationId xmlns:a16="http://schemas.microsoft.com/office/drawing/2014/main" id="{936BD232-EE40-9B8E-DF4D-6BB3085D90B9}"/>
            </a:ext>
          </a:extLst>
        </p:cNvPr>
        <p:cNvGrpSpPr/>
        <p:nvPr/>
      </p:nvGrpSpPr>
      <p:grpSpPr>
        <a:xfrm>
          <a:off x="0" y="0"/>
          <a:ext cx="0" cy="0"/>
          <a:chOff x="0" y="0"/>
          <a:chExt cx="0" cy="0"/>
        </a:xfrm>
      </p:grpSpPr>
      <p:sp>
        <p:nvSpPr>
          <p:cNvPr id="666" name="Google Shape;666;p74:notes">
            <a:extLst>
              <a:ext uri="{FF2B5EF4-FFF2-40B4-BE49-F238E27FC236}">
                <a16:creationId xmlns:a16="http://schemas.microsoft.com/office/drawing/2014/main" id="{5889E319-A66C-1192-E28F-F3B2FD19EEC9}"/>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7" name="Google Shape;667;p74:notes">
            <a:extLst>
              <a:ext uri="{FF2B5EF4-FFF2-40B4-BE49-F238E27FC236}">
                <a16:creationId xmlns:a16="http://schemas.microsoft.com/office/drawing/2014/main" id="{3E4E12C1-6E6F-7D26-9347-E813D44BA1F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867208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5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RR start</a:t>
            </a:r>
            <a:endParaRPr dirty="0"/>
          </a:p>
        </p:txBody>
      </p:sp>
      <p:sp>
        <p:nvSpPr>
          <p:cNvPr id="495" name="Google Shape;495;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554961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a:extLst>
            <a:ext uri="{FF2B5EF4-FFF2-40B4-BE49-F238E27FC236}">
              <a16:creationId xmlns:a16="http://schemas.microsoft.com/office/drawing/2014/main" id="{8C72D75F-F6EB-3EF4-53B0-145724BDE1CA}"/>
            </a:ext>
          </a:extLst>
        </p:cNvPr>
        <p:cNvGrpSpPr/>
        <p:nvPr/>
      </p:nvGrpSpPr>
      <p:grpSpPr>
        <a:xfrm>
          <a:off x="0" y="0"/>
          <a:ext cx="0" cy="0"/>
          <a:chOff x="0" y="0"/>
          <a:chExt cx="0" cy="0"/>
        </a:xfrm>
      </p:grpSpPr>
      <p:sp>
        <p:nvSpPr>
          <p:cNvPr id="666" name="Google Shape;666;p74:notes">
            <a:extLst>
              <a:ext uri="{FF2B5EF4-FFF2-40B4-BE49-F238E27FC236}">
                <a16:creationId xmlns:a16="http://schemas.microsoft.com/office/drawing/2014/main" id="{949CA61F-D798-8FF5-5A60-76BC53CDAB5B}"/>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7" name="Google Shape;667;p74:notes">
            <a:extLst>
              <a:ext uri="{FF2B5EF4-FFF2-40B4-BE49-F238E27FC236}">
                <a16:creationId xmlns:a16="http://schemas.microsoft.com/office/drawing/2014/main" id="{F3058E85-9B8E-7D85-4A57-36A1824D57D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160858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a:extLst>
            <a:ext uri="{FF2B5EF4-FFF2-40B4-BE49-F238E27FC236}">
              <a16:creationId xmlns:a16="http://schemas.microsoft.com/office/drawing/2014/main" id="{7C85FC9C-284A-8D30-1F21-4C080D9DC925}"/>
            </a:ext>
          </a:extLst>
        </p:cNvPr>
        <p:cNvGrpSpPr/>
        <p:nvPr/>
      </p:nvGrpSpPr>
      <p:grpSpPr>
        <a:xfrm>
          <a:off x="0" y="0"/>
          <a:ext cx="0" cy="0"/>
          <a:chOff x="0" y="0"/>
          <a:chExt cx="0" cy="0"/>
        </a:xfrm>
      </p:grpSpPr>
      <p:sp>
        <p:nvSpPr>
          <p:cNvPr id="666" name="Google Shape;666;p74:notes">
            <a:extLst>
              <a:ext uri="{FF2B5EF4-FFF2-40B4-BE49-F238E27FC236}">
                <a16:creationId xmlns:a16="http://schemas.microsoft.com/office/drawing/2014/main" id="{207C7BE7-3D71-418F-CB5C-D21C1FBAEF33}"/>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7" name="Google Shape;667;p74:notes">
            <a:extLst>
              <a:ext uri="{FF2B5EF4-FFF2-40B4-BE49-F238E27FC236}">
                <a16:creationId xmlns:a16="http://schemas.microsoft.com/office/drawing/2014/main" id="{4316D880-6896-EA44-B3A1-E08A18C865B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368624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a:extLst>
            <a:ext uri="{FF2B5EF4-FFF2-40B4-BE49-F238E27FC236}">
              <a16:creationId xmlns:a16="http://schemas.microsoft.com/office/drawing/2014/main" id="{03F9AF1A-0BB7-6324-2844-7043BAC4BF1B}"/>
            </a:ext>
          </a:extLst>
        </p:cNvPr>
        <p:cNvGrpSpPr/>
        <p:nvPr/>
      </p:nvGrpSpPr>
      <p:grpSpPr>
        <a:xfrm>
          <a:off x="0" y="0"/>
          <a:ext cx="0" cy="0"/>
          <a:chOff x="0" y="0"/>
          <a:chExt cx="0" cy="0"/>
        </a:xfrm>
      </p:grpSpPr>
      <p:sp>
        <p:nvSpPr>
          <p:cNvPr id="666" name="Google Shape;666;p74:notes">
            <a:extLst>
              <a:ext uri="{FF2B5EF4-FFF2-40B4-BE49-F238E27FC236}">
                <a16:creationId xmlns:a16="http://schemas.microsoft.com/office/drawing/2014/main" id="{E0717BE4-0DF1-B9B6-40F5-AC253AE064F6}"/>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7" name="Google Shape;667;p74:notes">
            <a:extLst>
              <a:ext uri="{FF2B5EF4-FFF2-40B4-BE49-F238E27FC236}">
                <a16:creationId xmlns:a16="http://schemas.microsoft.com/office/drawing/2014/main" id="{D22F640E-8BFE-B212-DA55-515ECA38BF1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057843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a:extLst>
            <a:ext uri="{FF2B5EF4-FFF2-40B4-BE49-F238E27FC236}">
              <a16:creationId xmlns:a16="http://schemas.microsoft.com/office/drawing/2014/main" id="{B512F57D-71A0-CAFE-B2E3-BDD992F1C15B}"/>
            </a:ext>
          </a:extLst>
        </p:cNvPr>
        <p:cNvGrpSpPr/>
        <p:nvPr/>
      </p:nvGrpSpPr>
      <p:grpSpPr>
        <a:xfrm>
          <a:off x="0" y="0"/>
          <a:ext cx="0" cy="0"/>
          <a:chOff x="0" y="0"/>
          <a:chExt cx="0" cy="0"/>
        </a:xfrm>
      </p:grpSpPr>
      <p:sp>
        <p:nvSpPr>
          <p:cNvPr id="394" name="Google Shape;394;g33ae42bae8d_0_241:notes">
            <a:extLst>
              <a:ext uri="{FF2B5EF4-FFF2-40B4-BE49-F238E27FC236}">
                <a16:creationId xmlns:a16="http://schemas.microsoft.com/office/drawing/2014/main" id="{632254AD-AC97-861F-B52E-65D20C7DD60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33ae42bae8d_0_241:notes">
            <a:extLst>
              <a:ext uri="{FF2B5EF4-FFF2-40B4-BE49-F238E27FC236}">
                <a16:creationId xmlns:a16="http://schemas.microsoft.com/office/drawing/2014/main" id="{F1CDDE0D-85DB-8E82-0025-508674A19830}"/>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6" name="Google Shape;396;g33ae42bae8d_0_241:notes">
            <a:extLst>
              <a:ext uri="{FF2B5EF4-FFF2-40B4-BE49-F238E27FC236}">
                <a16:creationId xmlns:a16="http://schemas.microsoft.com/office/drawing/2014/main" id="{4C2A9B7D-2412-7F81-73C0-92F05A416A9A}"/>
              </a:ext>
            </a:extLst>
          </p:cNvPr>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91</a:t>
            </a:fld>
            <a:endParaRPr/>
          </a:p>
        </p:txBody>
      </p:sp>
    </p:spTree>
    <p:extLst>
      <p:ext uri="{BB962C8B-B14F-4D97-AF65-F5344CB8AC3E}">
        <p14:creationId xmlns:p14="http://schemas.microsoft.com/office/powerpoint/2010/main" val="9405185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a:extLst>
            <a:ext uri="{FF2B5EF4-FFF2-40B4-BE49-F238E27FC236}">
              <a16:creationId xmlns:a16="http://schemas.microsoft.com/office/drawing/2014/main" id="{40B7189B-816A-51D6-500A-BEE9A7CBA547}"/>
            </a:ext>
          </a:extLst>
        </p:cNvPr>
        <p:cNvGrpSpPr/>
        <p:nvPr/>
      </p:nvGrpSpPr>
      <p:grpSpPr>
        <a:xfrm>
          <a:off x="0" y="0"/>
          <a:ext cx="0" cy="0"/>
          <a:chOff x="0" y="0"/>
          <a:chExt cx="0" cy="0"/>
        </a:xfrm>
      </p:grpSpPr>
      <p:sp>
        <p:nvSpPr>
          <p:cNvPr id="394" name="Google Shape;394;g33ae42bae8d_0_241:notes">
            <a:extLst>
              <a:ext uri="{FF2B5EF4-FFF2-40B4-BE49-F238E27FC236}">
                <a16:creationId xmlns:a16="http://schemas.microsoft.com/office/drawing/2014/main" id="{A32C8423-FD18-AF93-5305-3EB85610B86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33ae42bae8d_0_241:notes">
            <a:extLst>
              <a:ext uri="{FF2B5EF4-FFF2-40B4-BE49-F238E27FC236}">
                <a16:creationId xmlns:a16="http://schemas.microsoft.com/office/drawing/2014/main" id="{2544766E-1B04-40D9-EEE9-7394497CFABA}"/>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6" name="Google Shape;396;g33ae42bae8d_0_241:notes">
            <a:extLst>
              <a:ext uri="{FF2B5EF4-FFF2-40B4-BE49-F238E27FC236}">
                <a16:creationId xmlns:a16="http://schemas.microsoft.com/office/drawing/2014/main" id="{65976200-5791-617C-3A42-FC79E0A29174}"/>
              </a:ext>
            </a:extLst>
          </p:cNvPr>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92</a:t>
            </a:fld>
            <a:endParaRPr/>
          </a:p>
        </p:txBody>
      </p:sp>
    </p:spTree>
    <p:extLst>
      <p:ext uri="{BB962C8B-B14F-4D97-AF65-F5344CB8AC3E}">
        <p14:creationId xmlns:p14="http://schemas.microsoft.com/office/powerpoint/2010/main" val="42550592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a:extLst>
            <a:ext uri="{FF2B5EF4-FFF2-40B4-BE49-F238E27FC236}">
              <a16:creationId xmlns:a16="http://schemas.microsoft.com/office/drawing/2014/main" id="{3B293D74-197E-9DD7-BA22-667F8878BC46}"/>
            </a:ext>
          </a:extLst>
        </p:cNvPr>
        <p:cNvGrpSpPr/>
        <p:nvPr/>
      </p:nvGrpSpPr>
      <p:grpSpPr>
        <a:xfrm>
          <a:off x="0" y="0"/>
          <a:ext cx="0" cy="0"/>
          <a:chOff x="0" y="0"/>
          <a:chExt cx="0" cy="0"/>
        </a:xfrm>
      </p:grpSpPr>
      <p:sp>
        <p:nvSpPr>
          <p:cNvPr id="394" name="Google Shape;394;g33ae42bae8d_0_241:notes">
            <a:extLst>
              <a:ext uri="{FF2B5EF4-FFF2-40B4-BE49-F238E27FC236}">
                <a16:creationId xmlns:a16="http://schemas.microsoft.com/office/drawing/2014/main" id="{6A9A3420-698A-E6DC-E8B5-A93DF404064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33ae42bae8d_0_241:notes">
            <a:extLst>
              <a:ext uri="{FF2B5EF4-FFF2-40B4-BE49-F238E27FC236}">
                <a16:creationId xmlns:a16="http://schemas.microsoft.com/office/drawing/2014/main" id="{4C00A6FC-F26E-C2A4-AC71-223B5CBA6CF0}"/>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6" name="Google Shape;396;g33ae42bae8d_0_241:notes">
            <a:extLst>
              <a:ext uri="{FF2B5EF4-FFF2-40B4-BE49-F238E27FC236}">
                <a16:creationId xmlns:a16="http://schemas.microsoft.com/office/drawing/2014/main" id="{11598F6E-D174-C0B8-4A59-8DDD257D8BF4}"/>
              </a:ext>
            </a:extLst>
          </p:cNvPr>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93</a:t>
            </a:fld>
            <a:endParaRPr/>
          </a:p>
        </p:txBody>
      </p:sp>
    </p:spTree>
    <p:extLst>
      <p:ext uri="{BB962C8B-B14F-4D97-AF65-F5344CB8AC3E}">
        <p14:creationId xmlns:p14="http://schemas.microsoft.com/office/powerpoint/2010/main" val="3240965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33ae42bae8d_0_2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33ae42bae8d_0_29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5" name="Google Shape;405;g33ae42bae8d_0_29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94</a:t>
            </a:fld>
            <a:endParaRPr/>
          </a:p>
        </p:txBody>
      </p:sp>
    </p:spTree>
    <p:extLst>
      <p:ext uri="{BB962C8B-B14F-4D97-AF65-F5344CB8AC3E}">
        <p14:creationId xmlns:p14="http://schemas.microsoft.com/office/powerpoint/2010/main" val="37926895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a:extLst>
            <a:ext uri="{FF2B5EF4-FFF2-40B4-BE49-F238E27FC236}">
              <a16:creationId xmlns:a16="http://schemas.microsoft.com/office/drawing/2014/main" id="{91356A5A-9708-3649-D2CC-B9068F10CA50}"/>
            </a:ext>
          </a:extLst>
        </p:cNvPr>
        <p:cNvGrpSpPr/>
        <p:nvPr/>
      </p:nvGrpSpPr>
      <p:grpSpPr>
        <a:xfrm>
          <a:off x="0" y="0"/>
          <a:ext cx="0" cy="0"/>
          <a:chOff x="0" y="0"/>
          <a:chExt cx="0" cy="0"/>
        </a:xfrm>
      </p:grpSpPr>
      <p:sp>
        <p:nvSpPr>
          <p:cNvPr id="394" name="Google Shape;394;g33ae42bae8d_0_241:notes">
            <a:extLst>
              <a:ext uri="{FF2B5EF4-FFF2-40B4-BE49-F238E27FC236}">
                <a16:creationId xmlns:a16="http://schemas.microsoft.com/office/drawing/2014/main" id="{F0D328E6-B211-84E9-32F1-478CD978251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33ae42bae8d_0_241:notes">
            <a:extLst>
              <a:ext uri="{FF2B5EF4-FFF2-40B4-BE49-F238E27FC236}">
                <a16:creationId xmlns:a16="http://schemas.microsoft.com/office/drawing/2014/main" id="{67B3111C-0622-B580-64D2-03ADD5781DCD}"/>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6" name="Google Shape;396;g33ae42bae8d_0_241:notes">
            <a:extLst>
              <a:ext uri="{FF2B5EF4-FFF2-40B4-BE49-F238E27FC236}">
                <a16:creationId xmlns:a16="http://schemas.microsoft.com/office/drawing/2014/main" id="{87DAA908-A5D5-AB0C-1D6B-374485D07878}"/>
              </a:ext>
            </a:extLst>
          </p:cNvPr>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95</a:t>
            </a:fld>
            <a:endParaRPr/>
          </a:p>
        </p:txBody>
      </p:sp>
    </p:spTree>
    <p:extLst>
      <p:ext uri="{BB962C8B-B14F-4D97-AF65-F5344CB8AC3E}">
        <p14:creationId xmlns:p14="http://schemas.microsoft.com/office/powerpoint/2010/main" val="3049300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a:extLst>
            <a:ext uri="{FF2B5EF4-FFF2-40B4-BE49-F238E27FC236}">
              <a16:creationId xmlns:a16="http://schemas.microsoft.com/office/drawing/2014/main" id="{F5D01521-9CF2-6D5E-FE63-4AEA0A14C475}"/>
            </a:ext>
          </a:extLst>
        </p:cNvPr>
        <p:cNvGrpSpPr/>
        <p:nvPr/>
      </p:nvGrpSpPr>
      <p:grpSpPr>
        <a:xfrm>
          <a:off x="0" y="0"/>
          <a:ext cx="0" cy="0"/>
          <a:chOff x="0" y="0"/>
          <a:chExt cx="0" cy="0"/>
        </a:xfrm>
      </p:grpSpPr>
      <p:sp>
        <p:nvSpPr>
          <p:cNvPr id="394" name="Google Shape;394;g33ae42bae8d_0_241:notes">
            <a:extLst>
              <a:ext uri="{FF2B5EF4-FFF2-40B4-BE49-F238E27FC236}">
                <a16:creationId xmlns:a16="http://schemas.microsoft.com/office/drawing/2014/main" id="{D7F1DB99-1E1E-53D6-3143-8B8C6874954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33ae42bae8d_0_241:notes">
            <a:extLst>
              <a:ext uri="{FF2B5EF4-FFF2-40B4-BE49-F238E27FC236}">
                <a16:creationId xmlns:a16="http://schemas.microsoft.com/office/drawing/2014/main" id="{94D1F580-09DB-5B79-9CA6-77A4728CC8EE}"/>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6" name="Google Shape;396;g33ae42bae8d_0_241:notes">
            <a:extLst>
              <a:ext uri="{FF2B5EF4-FFF2-40B4-BE49-F238E27FC236}">
                <a16:creationId xmlns:a16="http://schemas.microsoft.com/office/drawing/2014/main" id="{B14E5FBF-7B64-6ADB-6DA3-181696E0816F}"/>
              </a:ext>
            </a:extLst>
          </p:cNvPr>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96</a:t>
            </a:fld>
            <a:endParaRPr/>
          </a:p>
        </p:txBody>
      </p:sp>
    </p:spTree>
    <p:extLst>
      <p:ext uri="{BB962C8B-B14F-4D97-AF65-F5344CB8AC3E}">
        <p14:creationId xmlns:p14="http://schemas.microsoft.com/office/powerpoint/2010/main" val="36892272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a:extLst>
            <a:ext uri="{FF2B5EF4-FFF2-40B4-BE49-F238E27FC236}">
              <a16:creationId xmlns:a16="http://schemas.microsoft.com/office/drawing/2014/main" id="{858A4829-B9BF-5D97-7C3F-50A7A4B0CCF5}"/>
            </a:ext>
          </a:extLst>
        </p:cNvPr>
        <p:cNvGrpSpPr/>
        <p:nvPr/>
      </p:nvGrpSpPr>
      <p:grpSpPr>
        <a:xfrm>
          <a:off x="0" y="0"/>
          <a:ext cx="0" cy="0"/>
          <a:chOff x="0" y="0"/>
          <a:chExt cx="0" cy="0"/>
        </a:xfrm>
      </p:grpSpPr>
      <p:sp>
        <p:nvSpPr>
          <p:cNvPr id="394" name="Google Shape;394;g33ae42bae8d_0_241:notes">
            <a:extLst>
              <a:ext uri="{FF2B5EF4-FFF2-40B4-BE49-F238E27FC236}">
                <a16:creationId xmlns:a16="http://schemas.microsoft.com/office/drawing/2014/main" id="{B2C39053-2E93-1BCD-DFE1-3E6F170A7E8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33ae42bae8d_0_241:notes">
            <a:extLst>
              <a:ext uri="{FF2B5EF4-FFF2-40B4-BE49-F238E27FC236}">
                <a16:creationId xmlns:a16="http://schemas.microsoft.com/office/drawing/2014/main" id="{B902977B-8560-404A-8D08-13CAFE9DA331}"/>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6" name="Google Shape;396;g33ae42bae8d_0_241:notes">
            <a:extLst>
              <a:ext uri="{FF2B5EF4-FFF2-40B4-BE49-F238E27FC236}">
                <a16:creationId xmlns:a16="http://schemas.microsoft.com/office/drawing/2014/main" id="{E33E05F8-18F2-95A2-8950-7DAF63C8155C}"/>
              </a:ext>
            </a:extLst>
          </p:cNvPr>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97</a:t>
            </a:fld>
            <a:endParaRPr/>
          </a:p>
        </p:txBody>
      </p:sp>
    </p:spTree>
    <p:extLst>
      <p:ext uri="{BB962C8B-B14F-4D97-AF65-F5344CB8AC3E}">
        <p14:creationId xmlns:p14="http://schemas.microsoft.com/office/powerpoint/2010/main" val="1785822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a:extLst>
            <a:ext uri="{FF2B5EF4-FFF2-40B4-BE49-F238E27FC236}">
              <a16:creationId xmlns:a16="http://schemas.microsoft.com/office/drawing/2014/main" id="{B9F4CAE0-3531-DD55-35DC-1F99E0E4538D}"/>
            </a:ext>
          </a:extLst>
        </p:cNvPr>
        <p:cNvGrpSpPr/>
        <p:nvPr/>
      </p:nvGrpSpPr>
      <p:grpSpPr>
        <a:xfrm>
          <a:off x="0" y="0"/>
          <a:ext cx="0" cy="0"/>
          <a:chOff x="0" y="0"/>
          <a:chExt cx="0" cy="0"/>
        </a:xfrm>
      </p:grpSpPr>
      <p:sp>
        <p:nvSpPr>
          <p:cNvPr id="540" name="Google Shape;540;g201b87c1e1a_0_21:notes">
            <a:extLst>
              <a:ext uri="{FF2B5EF4-FFF2-40B4-BE49-F238E27FC236}">
                <a16:creationId xmlns:a16="http://schemas.microsoft.com/office/drawing/2014/main" id="{F4834691-DDA8-787D-0B56-999D1D01CFD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 name="Google Shape;541;g201b87c1e1a_0_21:notes">
            <a:extLst>
              <a:ext uri="{FF2B5EF4-FFF2-40B4-BE49-F238E27FC236}">
                <a16:creationId xmlns:a16="http://schemas.microsoft.com/office/drawing/2014/main" id="{3C9B0E7E-7C60-708E-9684-6776872EEAE3}"/>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RR start</a:t>
            </a:r>
            <a:endParaRPr dirty="0"/>
          </a:p>
        </p:txBody>
      </p:sp>
      <p:sp>
        <p:nvSpPr>
          <p:cNvPr id="542" name="Google Shape;542;g201b87c1e1a_0_21:notes">
            <a:extLst>
              <a:ext uri="{FF2B5EF4-FFF2-40B4-BE49-F238E27FC236}">
                <a16:creationId xmlns:a16="http://schemas.microsoft.com/office/drawing/2014/main" id="{457358DC-CA59-7E74-C37A-5DECCCE17095}"/>
              </a:ext>
            </a:extLst>
          </p:cNvPr>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extLst>
      <p:ext uri="{BB962C8B-B14F-4D97-AF65-F5344CB8AC3E}">
        <p14:creationId xmlns:p14="http://schemas.microsoft.com/office/powerpoint/2010/main" val="275065247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a:extLst>
            <a:ext uri="{FF2B5EF4-FFF2-40B4-BE49-F238E27FC236}">
              <a16:creationId xmlns:a16="http://schemas.microsoft.com/office/drawing/2014/main" id="{A8AFF73D-A89D-3154-36EE-D420157B69EB}"/>
            </a:ext>
          </a:extLst>
        </p:cNvPr>
        <p:cNvGrpSpPr/>
        <p:nvPr/>
      </p:nvGrpSpPr>
      <p:grpSpPr>
        <a:xfrm>
          <a:off x="0" y="0"/>
          <a:ext cx="0" cy="0"/>
          <a:chOff x="0" y="0"/>
          <a:chExt cx="0" cy="0"/>
        </a:xfrm>
      </p:grpSpPr>
      <p:sp>
        <p:nvSpPr>
          <p:cNvPr id="394" name="Google Shape;394;g33ae42bae8d_0_241:notes">
            <a:extLst>
              <a:ext uri="{FF2B5EF4-FFF2-40B4-BE49-F238E27FC236}">
                <a16:creationId xmlns:a16="http://schemas.microsoft.com/office/drawing/2014/main" id="{29A6D0EF-E4E7-D655-5838-E2D74C9CC5A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33ae42bae8d_0_241:notes">
            <a:extLst>
              <a:ext uri="{FF2B5EF4-FFF2-40B4-BE49-F238E27FC236}">
                <a16:creationId xmlns:a16="http://schemas.microsoft.com/office/drawing/2014/main" id="{1B7D2F53-1D7A-48E2-EBAA-7517AA3F5704}"/>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6" name="Google Shape;396;g33ae42bae8d_0_241:notes">
            <a:extLst>
              <a:ext uri="{FF2B5EF4-FFF2-40B4-BE49-F238E27FC236}">
                <a16:creationId xmlns:a16="http://schemas.microsoft.com/office/drawing/2014/main" id="{74081FC8-FE49-3463-1F15-054F1520D7AF}"/>
              </a:ext>
            </a:extLst>
          </p:cNvPr>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98</a:t>
            </a:fld>
            <a:endParaRPr/>
          </a:p>
        </p:txBody>
      </p:sp>
    </p:spTree>
    <p:extLst>
      <p:ext uri="{BB962C8B-B14F-4D97-AF65-F5344CB8AC3E}">
        <p14:creationId xmlns:p14="http://schemas.microsoft.com/office/powerpoint/2010/main" val="6277779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a:extLst>
            <a:ext uri="{FF2B5EF4-FFF2-40B4-BE49-F238E27FC236}">
              <a16:creationId xmlns:a16="http://schemas.microsoft.com/office/drawing/2014/main" id="{7CCD4C7A-EF53-CED7-82A0-9DAF52CFF27F}"/>
            </a:ext>
          </a:extLst>
        </p:cNvPr>
        <p:cNvGrpSpPr/>
        <p:nvPr/>
      </p:nvGrpSpPr>
      <p:grpSpPr>
        <a:xfrm>
          <a:off x="0" y="0"/>
          <a:ext cx="0" cy="0"/>
          <a:chOff x="0" y="0"/>
          <a:chExt cx="0" cy="0"/>
        </a:xfrm>
      </p:grpSpPr>
      <p:sp>
        <p:nvSpPr>
          <p:cNvPr id="396" name="Google Shape;396;g340ae7c2737_0_0:notes">
            <a:extLst>
              <a:ext uri="{FF2B5EF4-FFF2-40B4-BE49-F238E27FC236}">
                <a16:creationId xmlns:a16="http://schemas.microsoft.com/office/drawing/2014/main" id="{93BF4A86-A328-E7ED-DAB7-D88B65E632E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340ae7c2737_0_0:notes">
            <a:extLst>
              <a:ext uri="{FF2B5EF4-FFF2-40B4-BE49-F238E27FC236}">
                <a16:creationId xmlns:a16="http://schemas.microsoft.com/office/drawing/2014/main" id="{AD85D9D5-8BBB-5CAC-ED65-F7AA7D9751AC}"/>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In order to understand this sensemaking process, we identified a series of seven reflective and practical steps that Aaron took as he refined his ELGs. There were logical connections between the steps, but overall no pattern to how he moved between them. This excerpt illustrates three of the steps. In this interview we were discussing an exam question he wrote (it’s the one that I showed you a few slides earlier as an example of a “goal 2” question, although at the time we hadn’t fully defined what “goal 2” was.) </a:t>
            </a: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[Read excerpt, noting:]</a:t>
            </a:r>
            <a:endParaRPr>
              <a:latin typeface="Arial"/>
              <a:ea typeface="Arial"/>
              <a:cs typeface="Arial"/>
              <a:sym typeface="Arial"/>
            </a:endParaRPr>
          </a:p>
          <a:p>
            <a:pPr marL="457200" lvl="0" indent="-317500" algn="l" rtl="0">
              <a:spcBef>
                <a:spcPts val="0"/>
              </a:spcBef>
              <a:spcAft>
                <a:spcPts val="0"/>
              </a:spcAft>
              <a:buSzPts val="1400"/>
              <a:buFont typeface="Arial"/>
              <a:buChar char="-"/>
            </a:pPr>
            <a:r>
              <a:rPr lang="en-US">
                <a:latin typeface="Arial"/>
                <a:ea typeface="Arial"/>
                <a:cs typeface="Arial"/>
                <a:sym typeface="Arial"/>
              </a:rPr>
              <a:t>1) he’s starting to bring together pieces of his goal, which are about students ability to critique their knowledge - how is what they know useful in this situation, and what knowledge might be missing? </a:t>
            </a:r>
            <a:endParaRPr>
              <a:latin typeface="Arial"/>
              <a:ea typeface="Arial"/>
              <a:cs typeface="Arial"/>
              <a:sym typeface="Arial"/>
            </a:endParaRPr>
          </a:p>
          <a:p>
            <a:pPr marL="457200" lvl="0" indent="-317500" algn="l" rtl="0">
              <a:spcBef>
                <a:spcPts val="0"/>
              </a:spcBef>
              <a:spcAft>
                <a:spcPts val="0"/>
              </a:spcAft>
              <a:buSzPts val="1400"/>
              <a:buFont typeface="Arial"/>
              <a:buChar char="-"/>
            </a:pPr>
            <a:r>
              <a:rPr lang="en-US">
                <a:latin typeface="Arial"/>
                <a:ea typeface="Arial"/>
                <a:cs typeface="Arial"/>
                <a:sym typeface="Arial"/>
              </a:rPr>
              <a:t>2) He adds another piece to the goal about student confidence, and thinks about how this supports a value. It’s important to him that students know “where they are” in their sensemaking because this will influence consequential decisions they make - do they bet the house or not? </a:t>
            </a:r>
            <a:endParaRPr>
              <a:latin typeface="Arial"/>
              <a:ea typeface="Arial"/>
              <a:cs typeface="Arial"/>
              <a:sym typeface="Arial"/>
            </a:endParaRPr>
          </a:p>
          <a:p>
            <a:pPr marL="457200" lvl="0" indent="-317500" algn="l" rtl="0">
              <a:spcBef>
                <a:spcPts val="0"/>
              </a:spcBef>
              <a:spcAft>
                <a:spcPts val="0"/>
              </a:spcAft>
              <a:buSzPts val="1400"/>
              <a:buFont typeface="Arial"/>
              <a:buChar char="-"/>
            </a:pPr>
            <a:r>
              <a:rPr lang="en-US">
                <a:latin typeface="Arial"/>
                <a:ea typeface="Arial"/>
                <a:cs typeface="Arial"/>
                <a:sym typeface="Arial"/>
              </a:rPr>
              <a:t>3) Here he reflects on how he’d like students to respond (affectively) to a situation where there’s some uncertainty. He then connects this to a similar value - understanding “where you are” in your sensemaking - knowing what you know, or don’t know and why - is something that he believes will be useful to students.    </a:t>
            </a:r>
            <a:endParaRPr>
              <a:latin typeface="Arial"/>
              <a:ea typeface="Arial"/>
              <a:cs typeface="Arial"/>
              <a:sym typeface="Arial"/>
            </a:endParaRPr>
          </a:p>
        </p:txBody>
      </p:sp>
      <p:sp>
        <p:nvSpPr>
          <p:cNvPr id="398" name="Google Shape;398;g340ae7c2737_0_0:notes">
            <a:extLst>
              <a:ext uri="{FF2B5EF4-FFF2-40B4-BE49-F238E27FC236}">
                <a16:creationId xmlns:a16="http://schemas.microsoft.com/office/drawing/2014/main" id="{61AC704D-3CBF-645B-E073-3DDFB43D1CA2}"/>
              </a:ext>
            </a:extLst>
          </p:cNvPr>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99</a:t>
            </a:fld>
            <a:endParaRPr/>
          </a:p>
        </p:txBody>
      </p:sp>
    </p:spTree>
    <p:extLst>
      <p:ext uri="{BB962C8B-B14F-4D97-AF65-F5344CB8AC3E}">
        <p14:creationId xmlns:p14="http://schemas.microsoft.com/office/powerpoint/2010/main" val="349909820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a:extLst>
            <a:ext uri="{FF2B5EF4-FFF2-40B4-BE49-F238E27FC236}">
              <a16:creationId xmlns:a16="http://schemas.microsoft.com/office/drawing/2014/main" id="{0081399E-8CB7-80B1-2BDC-A1EBFA83DC92}"/>
            </a:ext>
          </a:extLst>
        </p:cNvPr>
        <p:cNvGrpSpPr/>
        <p:nvPr/>
      </p:nvGrpSpPr>
      <p:grpSpPr>
        <a:xfrm>
          <a:off x="0" y="0"/>
          <a:ext cx="0" cy="0"/>
          <a:chOff x="0" y="0"/>
          <a:chExt cx="0" cy="0"/>
        </a:xfrm>
      </p:grpSpPr>
      <p:sp>
        <p:nvSpPr>
          <p:cNvPr id="283" name="Google Shape;283;g33aa1c8d689_0_722:notes">
            <a:extLst>
              <a:ext uri="{FF2B5EF4-FFF2-40B4-BE49-F238E27FC236}">
                <a16:creationId xmlns:a16="http://schemas.microsoft.com/office/drawing/2014/main" id="{6DCF4286-7D09-D850-FA89-667F5FE60F4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33aa1c8d689_0_722:notes">
            <a:extLst>
              <a:ext uri="{FF2B5EF4-FFF2-40B4-BE49-F238E27FC236}">
                <a16:creationId xmlns:a16="http://schemas.microsoft.com/office/drawing/2014/main" id="{22FBDB41-709B-1E7F-F1A9-5FD1AD6D26E8}"/>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5" name="Google Shape;285;g33aa1c8d689_0_722:notes">
            <a:extLst>
              <a:ext uri="{FF2B5EF4-FFF2-40B4-BE49-F238E27FC236}">
                <a16:creationId xmlns:a16="http://schemas.microsoft.com/office/drawing/2014/main" id="{5B181731-1CC2-4938-2B84-77B8E46BE61D}"/>
              </a:ext>
            </a:extLst>
          </p:cNvPr>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101</a:t>
            </a:fld>
            <a:endParaRPr/>
          </a:p>
        </p:txBody>
      </p:sp>
    </p:spTree>
    <p:extLst>
      <p:ext uri="{BB962C8B-B14F-4D97-AF65-F5344CB8AC3E}">
        <p14:creationId xmlns:p14="http://schemas.microsoft.com/office/powerpoint/2010/main" val="387082239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a:extLst>
            <a:ext uri="{FF2B5EF4-FFF2-40B4-BE49-F238E27FC236}">
              <a16:creationId xmlns:a16="http://schemas.microsoft.com/office/drawing/2014/main" id="{C04C2B4B-8B8F-E7C0-81EB-8019B748AC82}"/>
            </a:ext>
          </a:extLst>
        </p:cNvPr>
        <p:cNvGrpSpPr/>
        <p:nvPr/>
      </p:nvGrpSpPr>
      <p:grpSpPr>
        <a:xfrm>
          <a:off x="0" y="0"/>
          <a:ext cx="0" cy="0"/>
          <a:chOff x="0" y="0"/>
          <a:chExt cx="0" cy="0"/>
        </a:xfrm>
      </p:grpSpPr>
      <p:sp>
        <p:nvSpPr>
          <p:cNvPr id="283" name="Google Shape;283;g33aa1c8d689_0_722:notes">
            <a:extLst>
              <a:ext uri="{FF2B5EF4-FFF2-40B4-BE49-F238E27FC236}">
                <a16:creationId xmlns:a16="http://schemas.microsoft.com/office/drawing/2014/main" id="{8C6B894D-8FBF-8888-4790-C925CF72307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33aa1c8d689_0_722:notes">
            <a:extLst>
              <a:ext uri="{FF2B5EF4-FFF2-40B4-BE49-F238E27FC236}">
                <a16:creationId xmlns:a16="http://schemas.microsoft.com/office/drawing/2014/main" id="{B887EDF4-44BE-7939-1B86-788D639153D7}"/>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5" name="Google Shape;285;g33aa1c8d689_0_722:notes">
            <a:extLst>
              <a:ext uri="{FF2B5EF4-FFF2-40B4-BE49-F238E27FC236}">
                <a16:creationId xmlns:a16="http://schemas.microsoft.com/office/drawing/2014/main" id="{60C17F1B-67B1-70C7-AD31-8B04020FF45A}"/>
              </a:ext>
            </a:extLst>
          </p:cNvPr>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102</a:t>
            </a:fld>
            <a:endParaRPr/>
          </a:p>
        </p:txBody>
      </p:sp>
    </p:spTree>
    <p:extLst>
      <p:ext uri="{BB962C8B-B14F-4D97-AF65-F5344CB8AC3E}">
        <p14:creationId xmlns:p14="http://schemas.microsoft.com/office/powerpoint/2010/main" val="18890100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a:extLst>
            <a:ext uri="{FF2B5EF4-FFF2-40B4-BE49-F238E27FC236}">
              <a16:creationId xmlns:a16="http://schemas.microsoft.com/office/drawing/2014/main" id="{1631433F-9FE3-1877-DE86-E3B32E7010D3}"/>
            </a:ext>
          </a:extLst>
        </p:cNvPr>
        <p:cNvGrpSpPr/>
        <p:nvPr/>
      </p:nvGrpSpPr>
      <p:grpSpPr>
        <a:xfrm>
          <a:off x="0" y="0"/>
          <a:ext cx="0" cy="0"/>
          <a:chOff x="0" y="0"/>
          <a:chExt cx="0" cy="0"/>
        </a:xfrm>
      </p:grpSpPr>
      <p:sp>
        <p:nvSpPr>
          <p:cNvPr id="283" name="Google Shape;283;g33aa1c8d689_0_722:notes">
            <a:extLst>
              <a:ext uri="{FF2B5EF4-FFF2-40B4-BE49-F238E27FC236}">
                <a16:creationId xmlns:a16="http://schemas.microsoft.com/office/drawing/2014/main" id="{BF88C96F-46C3-7F94-1380-EAD68C5899C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33aa1c8d689_0_722:notes">
            <a:extLst>
              <a:ext uri="{FF2B5EF4-FFF2-40B4-BE49-F238E27FC236}">
                <a16:creationId xmlns:a16="http://schemas.microsoft.com/office/drawing/2014/main" id="{427A8ACD-4800-CCFC-B6CF-4CEBCEC16226}"/>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5" name="Google Shape;285;g33aa1c8d689_0_722:notes">
            <a:extLst>
              <a:ext uri="{FF2B5EF4-FFF2-40B4-BE49-F238E27FC236}">
                <a16:creationId xmlns:a16="http://schemas.microsoft.com/office/drawing/2014/main" id="{942A386D-4449-2897-F2D8-B1570C83448A}"/>
              </a:ext>
            </a:extLst>
          </p:cNvPr>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103</a:t>
            </a:fld>
            <a:endParaRPr/>
          </a:p>
        </p:txBody>
      </p:sp>
    </p:spTree>
    <p:extLst>
      <p:ext uri="{BB962C8B-B14F-4D97-AF65-F5344CB8AC3E}">
        <p14:creationId xmlns:p14="http://schemas.microsoft.com/office/powerpoint/2010/main" val="15535151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a:extLst>
            <a:ext uri="{FF2B5EF4-FFF2-40B4-BE49-F238E27FC236}">
              <a16:creationId xmlns:a16="http://schemas.microsoft.com/office/drawing/2014/main" id="{AC78514A-98CE-D178-E0FC-16A52042EDD2}"/>
            </a:ext>
          </a:extLst>
        </p:cNvPr>
        <p:cNvGrpSpPr/>
        <p:nvPr/>
      </p:nvGrpSpPr>
      <p:grpSpPr>
        <a:xfrm>
          <a:off x="0" y="0"/>
          <a:ext cx="0" cy="0"/>
          <a:chOff x="0" y="0"/>
          <a:chExt cx="0" cy="0"/>
        </a:xfrm>
      </p:grpSpPr>
      <p:sp>
        <p:nvSpPr>
          <p:cNvPr id="283" name="Google Shape;283;g33aa1c8d689_0_722:notes">
            <a:extLst>
              <a:ext uri="{FF2B5EF4-FFF2-40B4-BE49-F238E27FC236}">
                <a16:creationId xmlns:a16="http://schemas.microsoft.com/office/drawing/2014/main" id="{423E8DAA-F1EA-B57D-1F07-C2224D9A65A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33aa1c8d689_0_722:notes">
            <a:extLst>
              <a:ext uri="{FF2B5EF4-FFF2-40B4-BE49-F238E27FC236}">
                <a16:creationId xmlns:a16="http://schemas.microsoft.com/office/drawing/2014/main" id="{3C287BDB-C285-7599-8533-8E277CF482AF}"/>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5" name="Google Shape;285;g33aa1c8d689_0_722:notes">
            <a:extLst>
              <a:ext uri="{FF2B5EF4-FFF2-40B4-BE49-F238E27FC236}">
                <a16:creationId xmlns:a16="http://schemas.microsoft.com/office/drawing/2014/main" id="{A21C95E6-24B3-8870-054B-2F4863EE7CE2}"/>
              </a:ext>
            </a:extLst>
          </p:cNvPr>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104</a:t>
            </a:fld>
            <a:endParaRPr/>
          </a:p>
        </p:txBody>
      </p:sp>
    </p:spTree>
    <p:extLst>
      <p:ext uri="{BB962C8B-B14F-4D97-AF65-F5344CB8AC3E}">
        <p14:creationId xmlns:p14="http://schemas.microsoft.com/office/powerpoint/2010/main" val="421263002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a:extLst>
            <a:ext uri="{FF2B5EF4-FFF2-40B4-BE49-F238E27FC236}">
              <a16:creationId xmlns:a16="http://schemas.microsoft.com/office/drawing/2014/main" id="{4C034C06-A3BB-05C6-6859-F368AB2BE114}"/>
            </a:ext>
          </a:extLst>
        </p:cNvPr>
        <p:cNvGrpSpPr/>
        <p:nvPr/>
      </p:nvGrpSpPr>
      <p:grpSpPr>
        <a:xfrm>
          <a:off x="0" y="0"/>
          <a:ext cx="0" cy="0"/>
          <a:chOff x="0" y="0"/>
          <a:chExt cx="0" cy="0"/>
        </a:xfrm>
      </p:grpSpPr>
      <p:sp>
        <p:nvSpPr>
          <p:cNvPr id="365" name="Google Shape;365;g33ae42bae8d_0_26:notes">
            <a:extLst>
              <a:ext uri="{FF2B5EF4-FFF2-40B4-BE49-F238E27FC236}">
                <a16:creationId xmlns:a16="http://schemas.microsoft.com/office/drawing/2014/main" id="{F4C6ED97-0031-E32C-8F82-EC05CF2224B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33ae42bae8d_0_26:notes">
            <a:extLst>
              <a:ext uri="{FF2B5EF4-FFF2-40B4-BE49-F238E27FC236}">
                <a16:creationId xmlns:a16="http://schemas.microsoft.com/office/drawing/2014/main" id="{2E7F3862-B920-1C88-B7D1-A331AED0CAE6}"/>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7" name="Google Shape;367;g33ae42bae8d_0_26:notes">
            <a:extLst>
              <a:ext uri="{FF2B5EF4-FFF2-40B4-BE49-F238E27FC236}">
                <a16:creationId xmlns:a16="http://schemas.microsoft.com/office/drawing/2014/main" id="{C229E5AA-3075-B41E-6813-302C125E2387}"/>
              </a:ext>
            </a:extLst>
          </p:cNvPr>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105</a:t>
            </a:fld>
            <a:endParaRPr/>
          </a:p>
        </p:txBody>
      </p:sp>
    </p:spTree>
    <p:extLst>
      <p:ext uri="{BB962C8B-B14F-4D97-AF65-F5344CB8AC3E}">
        <p14:creationId xmlns:p14="http://schemas.microsoft.com/office/powerpoint/2010/main" val="342992971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33ae42bae8d_0_5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33ae42bae8d_0_50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8" name="Google Shape;428;g33ae42bae8d_0_50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106</a:t>
            </a:fld>
            <a:endParaRPr/>
          </a:p>
        </p:txBody>
      </p:sp>
    </p:spTree>
    <p:extLst>
      <p:ext uri="{BB962C8B-B14F-4D97-AF65-F5344CB8AC3E}">
        <p14:creationId xmlns:p14="http://schemas.microsoft.com/office/powerpoint/2010/main" val="89438460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3327b32b5f9_0_2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1" name="Google Shape;671;g3327b32b5f9_0_20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Our conversations about ELGs and how they were showing up in his assessments often included Aaron’s ideas about how to help students be successful at making progress towards his goals. This proved to be fertile ground for sensemaking since it surfaced many tensions and ambiguities regarding what “success” even meant and how to support students in achieving it. In looking at the interview data chronologically, we noticed an interesting trend in Aaron’s ideas over time. </a:t>
            </a:r>
            <a:endParaRPr/>
          </a:p>
          <a:p>
            <a:pPr marL="0" lvl="0" indent="0" algn="l" rtl="0">
              <a:spcBef>
                <a:spcPts val="0"/>
              </a:spcBef>
              <a:spcAft>
                <a:spcPts val="0"/>
              </a:spcAft>
              <a:buNone/>
            </a:pPr>
            <a:endParaRPr/>
          </a:p>
          <a:p>
            <a:pPr marL="0" lvl="0" indent="0" algn="l" rtl="0">
              <a:spcBef>
                <a:spcPts val="0"/>
              </a:spcBef>
              <a:spcAft>
                <a:spcPts val="0"/>
              </a:spcAft>
              <a:buNone/>
            </a:pPr>
            <a:r>
              <a:rPr lang="en-US"/>
              <a:t>At the beginning of the study, he realized that students were going to need support to engage with the kinds of questions he was putting on tests, and the way he thought about that support was as a set of targeted interventions that were primarily “reactions” to issues that he noticed students were having.</a:t>
            </a:r>
            <a:endParaRPr/>
          </a:p>
          <a:p>
            <a:pPr marL="0" lvl="0" indent="0" algn="l" rtl="0">
              <a:spcBef>
                <a:spcPts val="0"/>
              </a:spcBef>
              <a:spcAft>
                <a:spcPts val="0"/>
              </a:spcAft>
              <a:buNone/>
            </a:pPr>
            <a:endParaRPr/>
          </a:p>
          <a:p>
            <a:pPr marL="0" lvl="0" indent="0" algn="l" rtl="0">
              <a:spcBef>
                <a:spcPts val="0"/>
              </a:spcBef>
              <a:spcAft>
                <a:spcPts val="0"/>
              </a:spcAft>
              <a:buNone/>
            </a:pPr>
            <a:r>
              <a:rPr lang="en-US"/>
              <a:t>Towards the end of Year 1, a major “ah-ha” moment was when we realized that his goal 1 questions (where students utilized their learning to reason through a new situation) were actually a scaffold for “goal 2” questions (where students would then problematize or critique their knowledge). Also, while reflecting on his final exam, he set a number of intentions to integrate his support for students into other aspects of class, rather than just exam / test preparation activities. </a:t>
            </a:r>
            <a:endParaRPr/>
          </a:p>
        </p:txBody>
      </p:sp>
      <p:sp>
        <p:nvSpPr>
          <p:cNvPr id="672" name="Google Shape;672;g3327b32b5f9_0_20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107</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g3327b32b5f9_0_2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5" name="Google Shape;685;g3327b32b5f9_0_2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In year 2, Aaron then implemented a number of the supportive actions he had mentioned at the end of year 1. For example, [ box 1]. </a:t>
            </a:r>
            <a:endParaRPr/>
          </a:p>
          <a:p>
            <a:pPr marL="0" lvl="0" indent="0" algn="l" rtl="0">
              <a:spcBef>
                <a:spcPts val="0"/>
              </a:spcBef>
              <a:spcAft>
                <a:spcPts val="0"/>
              </a:spcAft>
              <a:buNone/>
            </a:pPr>
            <a:endParaRPr/>
          </a:p>
          <a:p>
            <a:pPr marL="0" lvl="0" indent="0" algn="l" rtl="0">
              <a:spcBef>
                <a:spcPts val="0"/>
              </a:spcBef>
              <a:spcAft>
                <a:spcPts val="0"/>
              </a:spcAft>
              <a:buNone/>
            </a:pPr>
            <a:r>
              <a:rPr lang="en-US"/>
              <a:t>Later in the year, he began to think more about how to integrate “practice” with the types of thinking that showed up on his assessments into everyday class activities. </a:t>
            </a:r>
            <a:endParaRPr/>
          </a:p>
          <a:p>
            <a:pPr marL="0" lvl="0" indent="0" algn="l" rtl="0">
              <a:spcBef>
                <a:spcPts val="0"/>
              </a:spcBef>
              <a:spcAft>
                <a:spcPts val="0"/>
              </a:spcAft>
              <a:buNone/>
            </a:pPr>
            <a:endParaRPr/>
          </a:p>
          <a:p>
            <a:pPr marL="0" lvl="0" indent="0" algn="l" rtl="0">
              <a:spcBef>
                <a:spcPts val="0"/>
              </a:spcBef>
              <a:spcAft>
                <a:spcPts val="0"/>
              </a:spcAft>
              <a:buNone/>
            </a:pPr>
            <a:r>
              <a:rPr lang="en-US"/>
              <a:t>There was another “ah-ha” moment in late January where he realized that just about </a:t>
            </a:r>
            <a:r>
              <a:rPr lang="en-US" i="1"/>
              <a:t>everything</a:t>
            </a:r>
            <a:r>
              <a:rPr lang="en-US"/>
              <a:t> students do in class needs to be helping them “see and trust” that he will be measuring the kinds of thinking and learning that they’ve practiced.  From that point on, his conceptions of support were primarily about the coherence between what students were doing “day to day”, what they were being assessed on, and whether both of these things reflected his values, and to an extent, the values of the classroom community. </a:t>
            </a:r>
            <a:endParaRPr/>
          </a:p>
          <a:p>
            <a:pPr marL="0" lvl="0" indent="0" algn="l" rtl="0">
              <a:spcBef>
                <a:spcPts val="0"/>
              </a:spcBef>
              <a:spcAft>
                <a:spcPts val="0"/>
              </a:spcAft>
              <a:buNone/>
            </a:pPr>
            <a:r>
              <a:rPr lang="en-US"/>
              <a:t>  </a:t>
            </a:r>
            <a:endParaRPr/>
          </a:p>
          <a:p>
            <a:pPr marL="0" lvl="0" indent="0" algn="l" rtl="0">
              <a:spcBef>
                <a:spcPts val="0"/>
              </a:spcBef>
              <a:spcAft>
                <a:spcPts val="0"/>
              </a:spcAft>
              <a:buNone/>
            </a:pPr>
            <a:endParaRPr/>
          </a:p>
        </p:txBody>
      </p:sp>
      <p:sp>
        <p:nvSpPr>
          <p:cNvPr id="686" name="Google Shape;686;g3327b32b5f9_0_23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108</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201b87c1e1a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 name="Google Shape;541;g201b87c1e1a_0_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RR start</a:t>
            </a:r>
            <a:endParaRPr dirty="0"/>
          </a:p>
        </p:txBody>
      </p:sp>
      <p:sp>
        <p:nvSpPr>
          <p:cNvPr id="542" name="Google Shape;542;g201b87c1e1a_0_2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a:extLst>
            <a:ext uri="{FF2B5EF4-FFF2-40B4-BE49-F238E27FC236}">
              <a16:creationId xmlns:a16="http://schemas.microsoft.com/office/drawing/2014/main" id="{B504E0B4-64F1-D35B-12C5-7F91EA26999D}"/>
            </a:ext>
          </a:extLst>
        </p:cNvPr>
        <p:cNvGrpSpPr/>
        <p:nvPr/>
      </p:nvGrpSpPr>
      <p:grpSpPr>
        <a:xfrm>
          <a:off x="0" y="0"/>
          <a:ext cx="0" cy="0"/>
          <a:chOff x="0" y="0"/>
          <a:chExt cx="0" cy="0"/>
        </a:xfrm>
      </p:grpSpPr>
      <p:sp>
        <p:nvSpPr>
          <p:cNvPr id="283" name="Google Shape;283;g33aa1c8d689_0_722:notes">
            <a:extLst>
              <a:ext uri="{FF2B5EF4-FFF2-40B4-BE49-F238E27FC236}">
                <a16:creationId xmlns:a16="http://schemas.microsoft.com/office/drawing/2014/main" id="{600B61E9-6441-35D4-5230-8D6F98EA9B7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33aa1c8d689_0_722:notes">
            <a:extLst>
              <a:ext uri="{FF2B5EF4-FFF2-40B4-BE49-F238E27FC236}">
                <a16:creationId xmlns:a16="http://schemas.microsoft.com/office/drawing/2014/main" id="{1CED00A1-DAF1-3750-35DC-EB8B0E590611}"/>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5" name="Google Shape;285;g33aa1c8d689_0_722:notes">
            <a:extLst>
              <a:ext uri="{FF2B5EF4-FFF2-40B4-BE49-F238E27FC236}">
                <a16:creationId xmlns:a16="http://schemas.microsoft.com/office/drawing/2014/main" id="{516DB2FA-267F-B9BE-3A61-5D955E0CEAEA}"/>
              </a:ext>
            </a:extLst>
          </p:cNvPr>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109</a:t>
            </a:fld>
            <a:endParaRPr/>
          </a:p>
        </p:txBody>
      </p:sp>
    </p:spTree>
    <p:extLst>
      <p:ext uri="{BB962C8B-B14F-4D97-AF65-F5344CB8AC3E}">
        <p14:creationId xmlns:p14="http://schemas.microsoft.com/office/powerpoint/2010/main" val="139825219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a:extLst>
            <a:ext uri="{FF2B5EF4-FFF2-40B4-BE49-F238E27FC236}">
              <a16:creationId xmlns:a16="http://schemas.microsoft.com/office/drawing/2014/main" id="{3942EEFC-E799-00AF-90BA-09B2D02FB790}"/>
            </a:ext>
          </a:extLst>
        </p:cNvPr>
        <p:cNvGrpSpPr/>
        <p:nvPr/>
      </p:nvGrpSpPr>
      <p:grpSpPr>
        <a:xfrm>
          <a:off x="0" y="0"/>
          <a:ext cx="0" cy="0"/>
          <a:chOff x="0" y="0"/>
          <a:chExt cx="0" cy="0"/>
        </a:xfrm>
      </p:grpSpPr>
      <p:sp>
        <p:nvSpPr>
          <p:cNvPr id="189" name="Google Shape;189;p5:notes">
            <a:extLst>
              <a:ext uri="{FF2B5EF4-FFF2-40B4-BE49-F238E27FC236}">
                <a16:creationId xmlns:a16="http://schemas.microsoft.com/office/drawing/2014/main" id="{C1219CD8-7447-0B52-945E-1176D2F273F1}"/>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5:notes">
            <a:extLst>
              <a:ext uri="{FF2B5EF4-FFF2-40B4-BE49-F238E27FC236}">
                <a16:creationId xmlns:a16="http://schemas.microsoft.com/office/drawing/2014/main" id="{589EF471-D258-498A-86E5-B19A94EF982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3759042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a:extLst>
            <a:ext uri="{FF2B5EF4-FFF2-40B4-BE49-F238E27FC236}">
              <a16:creationId xmlns:a16="http://schemas.microsoft.com/office/drawing/2014/main" id="{8AB1AB4A-1409-E8BE-D426-4D4338A61A1E}"/>
            </a:ext>
          </a:extLst>
        </p:cNvPr>
        <p:cNvGrpSpPr/>
        <p:nvPr/>
      </p:nvGrpSpPr>
      <p:grpSpPr>
        <a:xfrm>
          <a:off x="0" y="0"/>
          <a:ext cx="0" cy="0"/>
          <a:chOff x="0" y="0"/>
          <a:chExt cx="0" cy="0"/>
        </a:xfrm>
      </p:grpSpPr>
      <p:sp>
        <p:nvSpPr>
          <p:cNvPr id="189" name="Google Shape;189;p5:notes">
            <a:extLst>
              <a:ext uri="{FF2B5EF4-FFF2-40B4-BE49-F238E27FC236}">
                <a16:creationId xmlns:a16="http://schemas.microsoft.com/office/drawing/2014/main" id="{203BFDB8-48B1-9FEF-FA69-A499854E3F74}"/>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5:notes">
            <a:extLst>
              <a:ext uri="{FF2B5EF4-FFF2-40B4-BE49-F238E27FC236}">
                <a16:creationId xmlns:a16="http://schemas.microsoft.com/office/drawing/2014/main" id="{F5529DEC-13B4-ECC2-CBB5-DC82FD4AEE6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9825060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a:extLst>
            <a:ext uri="{FF2B5EF4-FFF2-40B4-BE49-F238E27FC236}">
              <a16:creationId xmlns:a16="http://schemas.microsoft.com/office/drawing/2014/main" id="{54913155-2280-A352-50F6-767A956FABEE}"/>
            </a:ext>
          </a:extLst>
        </p:cNvPr>
        <p:cNvGrpSpPr/>
        <p:nvPr/>
      </p:nvGrpSpPr>
      <p:grpSpPr>
        <a:xfrm>
          <a:off x="0" y="0"/>
          <a:ext cx="0" cy="0"/>
          <a:chOff x="0" y="0"/>
          <a:chExt cx="0" cy="0"/>
        </a:xfrm>
      </p:grpSpPr>
      <p:sp>
        <p:nvSpPr>
          <p:cNvPr id="189" name="Google Shape;189;p5:notes">
            <a:extLst>
              <a:ext uri="{FF2B5EF4-FFF2-40B4-BE49-F238E27FC236}">
                <a16:creationId xmlns:a16="http://schemas.microsoft.com/office/drawing/2014/main" id="{FC6B03E4-53AA-B951-CDFB-9C1384F1BD3B}"/>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5:notes">
            <a:extLst>
              <a:ext uri="{FF2B5EF4-FFF2-40B4-BE49-F238E27FC236}">
                <a16:creationId xmlns:a16="http://schemas.microsoft.com/office/drawing/2014/main" id="{3EE12F80-1A3B-9A3D-C9D0-6A1B616F54B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2749252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F85F05-2528-DFB6-03DD-BBAF72811B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D47655-45BB-A8EB-9424-1B5D0568CD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2F50F1-8E5C-7AF6-5F7F-26AB70E4741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E352066-60E9-9885-2157-AF58A4666BCB}"/>
              </a:ext>
            </a:extLst>
          </p:cNvPr>
          <p:cNvSpPr>
            <a:spLocks noGrp="1"/>
          </p:cNvSpPr>
          <p:nvPr>
            <p:ph type="sldNum" sz="quarter" idx="10"/>
          </p:nvPr>
        </p:nvSpPr>
        <p:spPr/>
        <p:txBody>
          <a:bodyPr/>
          <a:lstStyle/>
          <a:p>
            <a:fld id="{B634E1AB-5602-D04F-A973-AB60F3AA530D}" type="slidenum">
              <a:rPr lang="en-US" smtClean="0"/>
              <a:t>115</a:t>
            </a:fld>
            <a:endParaRPr lang="en-US"/>
          </a:p>
        </p:txBody>
      </p:sp>
    </p:spTree>
    <p:extLst>
      <p:ext uri="{BB962C8B-B14F-4D97-AF65-F5344CB8AC3E}">
        <p14:creationId xmlns:p14="http://schemas.microsoft.com/office/powerpoint/2010/main" val="192076718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a:extLst>
            <a:ext uri="{FF2B5EF4-FFF2-40B4-BE49-F238E27FC236}">
              <a16:creationId xmlns:a16="http://schemas.microsoft.com/office/drawing/2014/main" id="{9CEF5293-4A41-2439-400B-F94CF483A84A}"/>
            </a:ext>
          </a:extLst>
        </p:cNvPr>
        <p:cNvGrpSpPr/>
        <p:nvPr/>
      </p:nvGrpSpPr>
      <p:grpSpPr>
        <a:xfrm>
          <a:off x="0" y="0"/>
          <a:ext cx="0" cy="0"/>
          <a:chOff x="0" y="0"/>
          <a:chExt cx="0" cy="0"/>
        </a:xfrm>
      </p:grpSpPr>
      <p:sp>
        <p:nvSpPr>
          <p:cNvPr id="522" name="Google Shape;522;g317bf994ac3_0_7:notes">
            <a:extLst>
              <a:ext uri="{FF2B5EF4-FFF2-40B4-BE49-F238E27FC236}">
                <a16:creationId xmlns:a16="http://schemas.microsoft.com/office/drawing/2014/main" id="{95217C0E-BED8-B635-E7D2-79AD0B55B4AD}"/>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228600" lvl="0" indent="-80010" algn="l" rtl="0">
              <a:lnSpc>
                <a:spcPct val="115000"/>
              </a:lnSpc>
              <a:spcBef>
                <a:spcPts val="0"/>
              </a:spcBef>
              <a:spcAft>
                <a:spcPts val="0"/>
              </a:spcAft>
              <a:buClr>
                <a:schemeClr val="dk1"/>
              </a:buClr>
              <a:buSzPts val="2340"/>
              <a:buFont typeface="Arial"/>
              <a:buNone/>
            </a:pPr>
            <a:r>
              <a:rPr lang="en-US">
                <a:solidFill>
                  <a:srgbClr val="353535"/>
                </a:solidFill>
                <a:latin typeface="Red Hat Text"/>
                <a:ea typeface="Red Hat Text"/>
                <a:cs typeface="Red Hat Text"/>
                <a:sym typeface="Red Hat Text"/>
              </a:rPr>
              <a:t>2 ways to think about history of chemistry</a:t>
            </a:r>
            <a:endParaRPr>
              <a:solidFill>
                <a:srgbClr val="353535"/>
              </a:solidFill>
              <a:latin typeface="Red Hat Text"/>
              <a:ea typeface="Red Hat Text"/>
              <a:cs typeface="Red Hat Text"/>
              <a:sym typeface="Red Hat Text"/>
            </a:endParaRPr>
          </a:p>
          <a:p>
            <a:pPr marL="228600" lvl="0" indent="-80010" algn="l" rtl="0">
              <a:lnSpc>
                <a:spcPct val="115000"/>
              </a:lnSpc>
              <a:spcBef>
                <a:spcPts val="0"/>
              </a:spcBef>
              <a:spcAft>
                <a:spcPts val="0"/>
              </a:spcAft>
              <a:buClr>
                <a:schemeClr val="dk1"/>
              </a:buClr>
              <a:buSzPts val="2340"/>
              <a:buFont typeface="Arial"/>
              <a:buNone/>
            </a:pPr>
            <a:r>
              <a:rPr lang="en-US">
                <a:solidFill>
                  <a:srgbClr val="353535"/>
                </a:solidFill>
                <a:latin typeface="Red Hat Text"/>
                <a:ea typeface="Red Hat Text"/>
                <a:cs typeface="Red Hat Text"/>
                <a:sym typeface="Red Hat Text"/>
              </a:rPr>
              <a:t>either its a hero narrative and things have been carefully constructed for the purpose of the good of all; or it is carefully constructed for the benefit of those in power through effective boundary work </a:t>
            </a:r>
            <a:endParaRPr/>
          </a:p>
        </p:txBody>
      </p:sp>
      <p:sp>
        <p:nvSpPr>
          <p:cNvPr id="523" name="Google Shape;523;g317bf994ac3_0_7:notes">
            <a:extLst>
              <a:ext uri="{FF2B5EF4-FFF2-40B4-BE49-F238E27FC236}">
                <a16:creationId xmlns:a16="http://schemas.microsoft.com/office/drawing/2014/main" id="{AB6D326A-6C11-B337-E9E2-366AE07360F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2199907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a:extLst>
            <a:ext uri="{FF2B5EF4-FFF2-40B4-BE49-F238E27FC236}">
              <a16:creationId xmlns:a16="http://schemas.microsoft.com/office/drawing/2014/main" id="{26555B84-909E-0113-C0F9-4E0B5AD6E95A}"/>
            </a:ext>
          </a:extLst>
        </p:cNvPr>
        <p:cNvGrpSpPr/>
        <p:nvPr/>
      </p:nvGrpSpPr>
      <p:grpSpPr>
        <a:xfrm>
          <a:off x="0" y="0"/>
          <a:ext cx="0" cy="0"/>
          <a:chOff x="0" y="0"/>
          <a:chExt cx="0" cy="0"/>
        </a:xfrm>
      </p:grpSpPr>
      <p:sp>
        <p:nvSpPr>
          <p:cNvPr id="522" name="Google Shape;522;g317bf994ac3_0_7:notes">
            <a:extLst>
              <a:ext uri="{FF2B5EF4-FFF2-40B4-BE49-F238E27FC236}">
                <a16:creationId xmlns:a16="http://schemas.microsoft.com/office/drawing/2014/main" id="{D619A3FB-956C-DCD5-D06F-66989163008E}"/>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228600" lvl="0" indent="-80010" algn="l" rtl="0">
              <a:lnSpc>
                <a:spcPct val="115000"/>
              </a:lnSpc>
              <a:spcBef>
                <a:spcPts val="0"/>
              </a:spcBef>
              <a:spcAft>
                <a:spcPts val="0"/>
              </a:spcAft>
              <a:buClr>
                <a:schemeClr val="dk1"/>
              </a:buClr>
              <a:buSzPts val="2340"/>
              <a:buFont typeface="Arial"/>
              <a:buNone/>
            </a:pPr>
            <a:r>
              <a:rPr lang="en-US">
                <a:solidFill>
                  <a:srgbClr val="353535"/>
                </a:solidFill>
                <a:latin typeface="Red Hat Text"/>
                <a:ea typeface="Red Hat Text"/>
                <a:cs typeface="Red Hat Text"/>
                <a:sym typeface="Red Hat Text"/>
              </a:rPr>
              <a:t>2 ways to think about history of chemistry</a:t>
            </a:r>
            <a:endParaRPr>
              <a:solidFill>
                <a:srgbClr val="353535"/>
              </a:solidFill>
              <a:latin typeface="Red Hat Text"/>
              <a:ea typeface="Red Hat Text"/>
              <a:cs typeface="Red Hat Text"/>
              <a:sym typeface="Red Hat Text"/>
            </a:endParaRPr>
          </a:p>
          <a:p>
            <a:pPr marL="228600" lvl="0" indent="-80010" algn="l" rtl="0">
              <a:lnSpc>
                <a:spcPct val="115000"/>
              </a:lnSpc>
              <a:spcBef>
                <a:spcPts val="0"/>
              </a:spcBef>
              <a:spcAft>
                <a:spcPts val="0"/>
              </a:spcAft>
              <a:buClr>
                <a:schemeClr val="dk1"/>
              </a:buClr>
              <a:buSzPts val="2340"/>
              <a:buFont typeface="Arial"/>
              <a:buNone/>
            </a:pPr>
            <a:r>
              <a:rPr lang="en-US">
                <a:solidFill>
                  <a:srgbClr val="353535"/>
                </a:solidFill>
                <a:latin typeface="Red Hat Text"/>
                <a:ea typeface="Red Hat Text"/>
                <a:cs typeface="Red Hat Text"/>
                <a:sym typeface="Red Hat Text"/>
              </a:rPr>
              <a:t>either its a hero narrative and things have been carefully constructed for the purpose of the good of all; or it is carefully constructed for the benefit of those in power through effective boundary work </a:t>
            </a:r>
            <a:endParaRPr/>
          </a:p>
        </p:txBody>
      </p:sp>
      <p:sp>
        <p:nvSpPr>
          <p:cNvPr id="523" name="Google Shape;523;g317bf994ac3_0_7:notes">
            <a:extLst>
              <a:ext uri="{FF2B5EF4-FFF2-40B4-BE49-F238E27FC236}">
                <a16:creationId xmlns:a16="http://schemas.microsoft.com/office/drawing/2014/main" id="{480AD88F-A946-3316-7704-DBD245B1AAE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6975450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a:extLst>
            <a:ext uri="{FF2B5EF4-FFF2-40B4-BE49-F238E27FC236}">
              <a16:creationId xmlns:a16="http://schemas.microsoft.com/office/drawing/2014/main" id="{D4B9CBCD-5990-DB9A-6347-AF40D027D591}"/>
            </a:ext>
          </a:extLst>
        </p:cNvPr>
        <p:cNvGrpSpPr/>
        <p:nvPr/>
      </p:nvGrpSpPr>
      <p:grpSpPr>
        <a:xfrm>
          <a:off x="0" y="0"/>
          <a:ext cx="0" cy="0"/>
          <a:chOff x="0" y="0"/>
          <a:chExt cx="0" cy="0"/>
        </a:xfrm>
      </p:grpSpPr>
      <p:sp>
        <p:nvSpPr>
          <p:cNvPr id="538" name="Google Shape;538;g317bf994ac3_0_0:notes">
            <a:extLst>
              <a:ext uri="{FF2B5EF4-FFF2-40B4-BE49-F238E27FC236}">
                <a16:creationId xmlns:a16="http://schemas.microsoft.com/office/drawing/2014/main" id="{164C623E-04CA-C1B0-C035-B5168CB1B887}"/>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9" name="Google Shape;539;g317bf994ac3_0_0:notes">
            <a:extLst>
              <a:ext uri="{FF2B5EF4-FFF2-40B4-BE49-F238E27FC236}">
                <a16:creationId xmlns:a16="http://schemas.microsoft.com/office/drawing/2014/main" id="{FE0AD435-886A-93F9-2F9A-488C2FA7348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9843193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a:extLst>
            <a:ext uri="{FF2B5EF4-FFF2-40B4-BE49-F238E27FC236}">
              <a16:creationId xmlns:a16="http://schemas.microsoft.com/office/drawing/2014/main" id="{972B3073-7360-D672-DE3E-E324AE3AA124}"/>
            </a:ext>
          </a:extLst>
        </p:cNvPr>
        <p:cNvGrpSpPr/>
        <p:nvPr/>
      </p:nvGrpSpPr>
      <p:grpSpPr>
        <a:xfrm>
          <a:off x="0" y="0"/>
          <a:ext cx="0" cy="0"/>
          <a:chOff x="0" y="0"/>
          <a:chExt cx="0" cy="0"/>
        </a:xfrm>
      </p:grpSpPr>
      <p:sp>
        <p:nvSpPr>
          <p:cNvPr id="538" name="Google Shape;538;g317bf994ac3_0_0:notes">
            <a:extLst>
              <a:ext uri="{FF2B5EF4-FFF2-40B4-BE49-F238E27FC236}">
                <a16:creationId xmlns:a16="http://schemas.microsoft.com/office/drawing/2014/main" id="{437418D4-C242-A56D-2E63-F103446ECE49}"/>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9" name="Google Shape;539;g317bf994ac3_0_0:notes">
            <a:extLst>
              <a:ext uri="{FF2B5EF4-FFF2-40B4-BE49-F238E27FC236}">
                <a16:creationId xmlns:a16="http://schemas.microsoft.com/office/drawing/2014/main" id="{ABD0D3B7-D14A-089B-7C12-30E48726EA0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158544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a:extLst>
            <a:ext uri="{FF2B5EF4-FFF2-40B4-BE49-F238E27FC236}">
              <a16:creationId xmlns:a16="http://schemas.microsoft.com/office/drawing/2014/main" id="{7773F4DB-C50E-3495-ADED-2A0CB13898D2}"/>
            </a:ext>
          </a:extLst>
        </p:cNvPr>
        <p:cNvGrpSpPr/>
        <p:nvPr/>
      </p:nvGrpSpPr>
      <p:grpSpPr>
        <a:xfrm>
          <a:off x="0" y="0"/>
          <a:ext cx="0" cy="0"/>
          <a:chOff x="0" y="0"/>
          <a:chExt cx="0" cy="0"/>
        </a:xfrm>
      </p:grpSpPr>
      <p:sp>
        <p:nvSpPr>
          <p:cNvPr id="538" name="Google Shape;538;g317bf994ac3_0_0:notes">
            <a:extLst>
              <a:ext uri="{FF2B5EF4-FFF2-40B4-BE49-F238E27FC236}">
                <a16:creationId xmlns:a16="http://schemas.microsoft.com/office/drawing/2014/main" id="{C1378B1E-94DB-3BCA-DC92-9DA64A2C8A28}"/>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9" name="Google Shape;539;g317bf994ac3_0_0:notes">
            <a:extLst>
              <a:ext uri="{FF2B5EF4-FFF2-40B4-BE49-F238E27FC236}">
                <a16:creationId xmlns:a16="http://schemas.microsoft.com/office/drawing/2014/main" id="{35BAC8C6-1EA3-6E80-0B69-DECF9319958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27383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8D8701-B76D-6F47-8E79-D4EA86FBDC4E}" type="slidenum">
              <a:rPr lang="en-US" smtClean="0"/>
              <a:t>16</a:t>
            </a:fld>
            <a:endParaRPr lang="en-US"/>
          </a:p>
        </p:txBody>
      </p:sp>
    </p:spTree>
    <p:extLst>
      <p:ext uri="{BB962C8B-B14F-4D97-AF65-F5344CB8AC3E}">
        <p14:creationId xmlns:p14="http://schemas.microsoft.com/office/powerpoint/2010/main" val="313672410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311dd72e825_0_4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5" name="Google Shape;595;g311dd72e825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311dd72e825_0_17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3" name="Google Shape;603;g311dd72e825_0_1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a:extLst>
            <a:ext uri="{FF2B5EF4-FFF2-40B4-BE49-F238E27FC236}">
              <a16:creationId xmlns:a16="http://schemas.microsoft.com/office/drawing/2014/main" id="{FE3D7AB4-A456-E58B-F517-512011563E05}"/>
            </a:ext>
          </a:extLst>
        </p:cNvPr>
        <p:cNvGrpSpPr/>
        <p:nvPr/>
      </p:nvGrpSpPr>
      <p:grpSpPr>
        <a:xfrm>
          <a:off x="0" y="0"/>
          <a:ext cx="0" cy="0"/>
          <a:chOff x="0" y="0"/>
          <a:chExt cx="0" cy="0"/>
        </a:xfrm>
      </p:grpSpPr>
      <p:sp>
        <p:nvSpPr>
          <p:cNvPr id="611" name="Google Shape;611;g317bf994ac3_2_0:notes">
            <a:extLst>
              <a:ext uri="{FF2B5EF4-FFF2-40B4-BE49-F238E27FC236}">
                <a16:creationId xmlns:a16="http://schemas.microsoft.com/office/drawing/2014/main" id="{13696ACE-81B1-3BF3-8755-ADB1367E7D3A}"/>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2" name="Google Shape;612;g317bf994ac3_2_0:notes">
            <a:extLst>
              <a:ext uri="{FF2B5EF4-FFF2-40B4-BE49-F238E27FC236}">
                <a16:creationId xmlns:a16="http://schemas.microsoft.com/office/drawing/2014/main" id="{31431302-F3D7-CE40-963A-FEBF8A9FAD2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4672978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g317bf994ac3_2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2" name="Google Shape;612;g317bf994ac3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a:extLst>
            <a:ext uri="{FF2B5EF4-FFF2-40B4-BE49-F238E27FC236}">
              <a16:creationId xmlns:a16="http://schemas.microsoft.com/office/drawing/2014/main" id="{B954CFC0-78CC-BBCE-5AF0-4F280A23272F}"/>
            </a:ext>
          </a:extLst>
        </p:cNvPr>
        <p:cNvGrpSpPr/>
        <p:nvPr/>
      </p:nvGrpSpPr>
      <p:grpSpPr>
        <a:xfrm>
          <a:off x="0" y="0"/>
          <a:ext cx="0" cy="0"/>
          <a:chOff x="0" y="0"/>
          <a:chExt cx="0" cy="0"/>
        </a:xfrm>
      </p:grpSpPr>
      <p:sp>
        <p:nvSpPr>
          <p:cNvPr id="611" name="Google Shape;611;g317bf994ac3_2_0:notes">
            <a:extLst>
              <a:ext uri="{FF2B5EF4-FFF2-40B4-BE49-F238E27FC236}">
                <a16:creationId xmlns:a16="http://schemas.microsoft.com/office/drawing/2014/main" id="{18EAC5A0-6D38-BDA1-76A3-027C2D1B0B76}"/>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2" name="Google Shape;612;g317bf994ac3_2_0:notes">
            <a:extLst>
              <a:ext uri="{FF2B5EF4-FFF2-40B4-BE49-F238E27FC236}">
                <a16:creationId xmlns:a16="http://schemas.microsoft.com/office/drawing/2014/main" id="{6BD9C8CB-4610-5C0E-3242-E1C514397EC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5812074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317bf994ac3_5_45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0" name="Google Shape;720;g317bf994ac3_5_4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a:extLst>
            <a:ext uri="{FF2B5EF4-FFF2-40B4-BE49-F238E27FC236}">
              <a16:creationId xmlns:a16="http://schemas.microsoft.com/office/drawing/2014/main" id="{CC5FE0C5-E5A5-CDFA-2769-D39ACFD4F350}"/>
            </a:ext>
          </a:extLst>
        </p:cNvPr>
        <p:cNvGrpSpPr/>
        <p:nvPr/>
      </p:nvGrpSpPr>
      <p:grpSpPr>
        <a:xfrm>
          <a:off x="0" y="0"/>
          <a:ext cx="0" cy="0"/>
          <a:chOff x="0" y="0"/>
          <a:chExt cx="0" cy="0"/>
        </a:xfrm>
      </p:grpSpPr>
      <p:sp>
        <p:nvSpPr>
          <p:cNvPr id="719" name="Google Shape;719;g317bf994ac3_5_456:notes">
            <a:extLst>
              <a:ext uri="{FF2B5EF4-FFF2-40B4-BE49-F238E27FC236}">
                <a16:creationId xmlns:a16="http://schemas.microsoft.com/office/drawing/2014/main" id="{A7AD09ED-8F76-FE41-8EFB-246AF7B3D048}"/>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0" name="Google Shape;720;g317bf994ac3_5_456:notes">
            <a:extLst>
              <a:ext uri="{FF2B5EF4-FFF2-40B4-BE49-F238E27FC236}">
                <a16:creationId xmlns:a16="http://schemas.microsoft.com/office/drawing/2014/main" id="{59984537-AAA5-B092-1D72-1194B059877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7125611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a:extLst>
            <a:ext uri="{FF2B5EF4-FFF2-40B4-BE49-F238E27FC236}">
              <a16:creationId xmlns:a16="http://schemas.microsoft.com/office/drawing/2014/main" id="{7F8ED6E5-82C6-FDD6-F310-4BFE85BDA212}"/>
            </a:ext>
          </a:extLst>
        </p:cNvPr>
        <p:cNvGrpSpPr/>
        <p:nvPr/>
      </p:nvGrpSpPr>
      <p:grpSpPr>
        <a:xfrm>
          <a:off x="0" y="0"/>
          <a:ext cx="0" cy="0"/>
          <a:chOff x="0" y="0"/>
          <a:chExt cx="0" cy="0"/>
        </a:xfrm>
      </p:grpSpPr>
      <p:sp>
        <p:nvSpPr>
          <p:cNvPr id="719" name="Google Shape;719;g317bf994ac3_5_456:notes">
            <a:extLst>
              <a:ext uri="{FF2B5EF4-FFF2-40B4-BE49-F238E27FC236}">
                <a16:creationId xmlns:a16="http://schemas.microsoft.com/office/drawing/2014/main" id="{48842FAD-4E2A-BBF6-EAD1-8327A34B831F}"/>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0" name="Google Shape;720;g317bf994ac3_5_456:notes">
            <a:extLst>
              <a:ext uri="{FF2B5EF4-FFF2-40B4-BE49-F238E27FC236}">
                <a16:creationId xmlns:a16="http://schemas.microsoft.com/office/drawing/2014/main" id="{FB99007A-FA7C-C7AF-A4EE-BB420A7605B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8905269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a:extLst>
            <a:ext uri="{FF2B5EF4-FFF2-40B4-BE49-F238E27FC236}">
              <a16:creationId xmlns:a16="http://schemas.microsoft.com/office/drawing/2014/main" id="{D2C9F0EB-580D-FF48-8CF6-3FF53C3E6266}"/>
            </a:ext>
          </a:extLst>
        </p:cNvPr>
        <p:cNvGrpSpPr/>
        <p:nvPr/>
      </p:nvGrpSpPr>
      <p:grpSpPr>
        <a:xfrm>
          <a:off x="0" y="0"/>
          <a:ext cx="0" cy="0"/>
          <a:chOff x="0" y="0"/>
          <a:chExt cx="0" cy="0"/>
        </a:xfrm>
      </p:grpSpPr>
      <p:sp>
        <p:nvSpPr>
          <p:cNvPr id="719" name="Google Shape;719;g317bf994ac3_5_456:notes">
            <a:extLst>
              <a:ext uri="{FF2B5EF4-FFF2-40B4-BE49-F238E27FC236}">
                <a16:creationId xmlns:a16="http://schemas.microsoft.com/office/drawing/2014/main" id="{6D527D06-829F-CD7E-1621-A9CEB35124C6}"/>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0" name="Google Shape;720;g317bf994ac3_5_456:notes">
            <a:extLst>
              <a:ext uri="{FF2B5EF4-FFF2-40B4-BE49-F238E27FC236}">
                <a16:creationId xmlns:a16="http://schemas.microsoft.com/office/drawing/2014/main" id="{AFB0D79C-4C4C-E73D-E771-3E6E25E2A00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9646742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a:extLst>
            <a:ext uri="{FF2B5EF4-FFF2-40B4-BE49-F238E27FC236}">
              <a16:creationId xmlns:a16="http://schemas.microsoft.com/office/drawing/2014/main" id="{A39EAD35-D6CD-CAD8-4D7F-A21D62A181C6}"/>
            </a:ext>
          </a:extLst>
        </p:cNvPr>
        <p:cNvGrpSpPr/>
        <p:nvPr/>
      </p:nvGrpSpPr>
      <p:grpSpPr>
        <a:xfrm>
          <a:off x="0" y="0"/>
          <a:ext cx="0" cy="0"/>
          <a:chOff x="0" y="0"/>
          <a:chExt cx="0" cy="0"/>
        </a:xfrm>
      </p:grpSpPr>
      <p:sp>
        <p:nvSpPr>
          <p:cNvPr id="1029" name="Google Shape;1029;p98:notes">
            <a:extLst>
              <a:ext uri="{FF2B5EF4-FFF2-40B4-BE49-F238E27FC236}">
                <a16:creationId xmlns:a16="http://schemas.microsoft.com/office/drawing/2014/main" id="{67893CFB-B0CE-34A2-FBE3-20286F3D0F7D}"/>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RLS end</a:t>
            </a:r>
            <a:endParaRPr dirty="0"/>
          </a:p>
        </p:txBody>
      </p:sp>
      <p:sp>
        <p:nvSpPr>
          <p:cNvPr id="1030" name="Google Shape;1030;p98:notes">
            <a:extLst>
              <a:ext uri="{FF2B5EF4-FFF2-40B4-BE49-F238E27FC236}">
                <a16:creationId xmlns:a16="http://schemas.microsoft.com/office/drawing/2014/main" id="{0E0D590A-2A32-56A9-67AE-A15FCFAD09C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368725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201b87c1e1a_0_6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1" name="Google Shape;561;g201b87c1e1a_0_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a:extLst>
            <a:ext uri="{FF2B5EF4-FFF2-40B4-BE49-F238E27FC236}">
              <a16:creationId xmlns:a16="http://schemas.microsoft.com/office/drawing/2014/main" id="{BDAD392F-721D-8E00-21D9-88796BA39062}"/>
            </a:ext>
          </a:extLst>
        </p:cNvPr>
        <p:cNvGrpSpPr/>
        <p:nvPr/>
      </p:nvGrpSpPr>
      <p:grpSpPr>
        <a:xfrm>
          <a:off x="0" y="0"/>
          <a:ext cx="0" cy="0"/>
          <a:chOff x="0" y="0"/>
          <a:chExt cx="0" cy="0"/>
        </a:xfrm>
      </p:grpSpPr>
      <p:sp>
        <p:nvSpPr>
          <p:cNvPr id="1029" name="Google Shape;1029;p98:notes">
            <a:extLst>
              <a:ext uri="{FF2B5EF4-FFF2-40B4-BE49-F238E27FC236}">
                <a16:creationId xmlns:a16="http://schemas.microsoft.com/office/drawing/2014/main" id="{D2BCC713-36D2-74A3-ACBA-5780DD1B0D81}"/>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RLS end</a:t>
            </a:r>
            <a:endParaRPr dirty="0"/>
          </a:p>
        </p:txBody>
      </p:sp>
      <p:sp>
        <p:nvSpPr>
          <p:cNvPr id="1030" name="Google Shape;1030;p98:notes">
            <a:extLst>
              <a:ext uri="{FF2B5EF4-FFF2-40B4-BE49-F238E27FC236}">
                <a16:creationId xmlns:a16="http://schemas.microsoft.com/office/drawing/2014/main" id="{54F82371-CFC8-682D-C3A1-5782F52FDF6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9487510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a:extLst>
            <a:ext uri="{FF2B5EF4-FFF2-40B4-BE49-F238E27FC236}">
              <a16:creationId xmlns:a16="http://schemas.microsoft.com/office/drawing/2014/main" id="{85AB05DE-425B-D377-48DB-80B9F00D8608}"/>
            </a:ext>
          </a:extLst>
        </p:cNvPr>
        <p:cNvGrpSpPr/>
        <p:nvPr/>
      </p:nvGrpSpPr>
      <p:grpSpPr>
        <a:xfrm>
          <a:off x="0" y="0"/>
          <a:ext cx="0" cy="0"/>
          <a:chOff x="0" y="0"/>
          <a:chExt cx="0" cy="0"/>
        </a:xfrm>
      </p:grpSpPr>
      <p:sp>
        <p:nvSpPr>
          <p:cNvPr id="1029" name="Google Shape;1029;p98:notes">
            <a:extLst>
              <a:ext uri="{FF2B5EF4-FFF2-40B4-BE49-F238E27FC236}">
                <a16:creationId xmlns:a16="http://schemas.microsoft.com/office/drawing/2014/main" id="{6090057C-B333-AEB2-0868-54EB8BDDB3DC}"/>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RLS end</a:t>
            </a:r>
            <a:endParaRPr dirty="0"/>
          </a:p>
        </p:txBody>
      </p:sp>
      <p:sp>
        <p:nvSpPr>
          <p:cNvPr id="1030" name="Google Shape;1030;p98:notes">
            <a:extLst>
              <a:ext uri="{FF2B5EF4-FFF2-40B4-BE49-F238E27FC236}">
                <a16:creationId xmlns:a16="http://schemas.microsoft.com/office/drawing/2014/main" id="{1A9E56C9-6552-2D1F-6CA6-DF93442709F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7963924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a:extLst>
            <a:ext uri="{FF2B5EF4-FFF2-40B4-BE49-F238E27FC236}">
              <a16:creationId xmlns:a16="http://schemas.microsoft.com/office/drawing/2014/main" id="{953FD503-5801-AD65-75E7-2BD4FA9BAC0C}"/>
            </a:ext>
          </a:extLst>
        </p:cNvPr>
        <p:cNvGrpSpPr/>
        <p:nvPr/>
      </p:nvGrpSpPr>
      <p:grpSpPr>
        <a:xfrm>
          <a:off x="0" y="0"/>
          <a:ext cx="0" cy="0"/>
          <a:chOff x="0" y="0"/>
          <a:chExt cx="0" cy="0"/>
        </a:xfrm>
      </p:grpSpPr>
      <p:sp>
        <p:nvSpPr>
          <p:cNvPr id="1029" name="Google Shape;1029;p98:notes">
            <a:extLst>
              <a:ext uri="{FF2B5EF4-FFF2-40B4-BE49-F238E27FC236}">
                <a16:creationId xmlns:a16="http://schemas.microsoft.com/office/drawing/2014/main" id="{35111C3B-E0DA-8C20-5BC8-B49182C962FF}"/>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RLS end</a:t>
            </a:r>
            <a:endParaRPr dirty="0"/>
          </a:p>
        </p:txBody>
      </p:sp>
      <p:sp>
        <p:nvSpPr>
          <p:cNvPr id="1030" name="Google Shape;1030;p98:notes">
            <a:extLst>
              <a:ext uri="{FF2B5EF4-FFF2-40B4-BE49-F238E27FC236}">
                <a16:creationId xmlns:a16="http://schemas.microsoft.com/office/drawing/2014/main" id="{51CDE8CD-9E1B-7E53-1812-BB2AFA731C8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9684645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a:extLst>
            <a:ext uri="{FF2B5EF4-FFF2-40B4-BE49-F238E27FC236}">
              <a16:creationId xmlns:a16="http://schemas.microsoft.com/office/drawing/2014/main" id="{98FC27A2-0794-B676-4698-2DE19A91AD81}"/>
            </a:ext>
          </a:extLst>
        </p:cNvPr>
        <p:cNvGrpSpPr/>
        <p:nvPr/>
      </p:nvGrpSpPr>
      <p:grpSpPr>
        <a:xfrm>
          <a:off x="0" y="0"/>
          <a:ext cx="0" cy="0"/>
          <a:chOff x="0" y="0"/>
          <a:chExt cx="0" cy="0"/>
        </a:xfrm>
      </p:grpSpPr>
      <p:sp>
        <p:nvSpPr>
          <p:cNvPr id="1029" name="Google Shape;1029;p98:notes">
            <a:extLst>
              <a:ext uri="{FF2B5EF4-FFF2-40B4-BE49-F238E27FC236}">
                <a16:creationId xmlns:a16="http://schemas.microsoft.com/office/drawing/2014/main" id="{0E9A44B7-7F10-2F21-D3BA-20F20CDEEE1C}"/>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These quotes explicitly show intentionality. We aren’t inferring this – they say the thing. These techniques didn’t just happen. However, these intentions are not (necessarily) adopted by all those who use the school technologies. Intentionally discriminating between folks who are already closer to the “ideal” and those who are “not”. Graffin’s intentionality is still acting through the techniques of the course – you would need to use different techniques in order to not propagate </a:t>
            </a:r>
            <a:r>
              <a:rPr lang="en-US" dirty="0" err="1"/>
              <a:t>Grafflin’s</a:t>
            </a:r>
            <a:r>
              <a:rPr lang="en-US" dirty="0"/>
              <a:t> hierarchy-making goals. The “you” who has to change is at a very high level in chemistry education. </a:t>
            </a:r>
            <a:endParaRPr dirty="0"/>
          </a:p>
        </p:txBody>
      </p:sp>
      <p:sp>
        <p:nvSpPr>
          <p:cNvPr id="1030" name="Google Shape;1030;p98:notes">
            <a:extLst>
              <a:ext uri="{FF2B5EF4-FFF2-40B4-BE49-F238E27FC236}">
                <a16:creationId xmlns:a16="http://schemas.microsoft.com/office/drawing/2014/main" id="{6EB11AA1-E59B-5510-E937-229A4FC7223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0918644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a:extLst>
            <a:ext uri="{FF2B5EF4-FFF2-40B4-BE49-F238E27FC236}">
              <a16:creationId xmlns:a16="http://schemas.microsoft.com/office/drawing/2014/main" id="{461F676B-A4EF-A7E7-1AF4-EA9A26D1F5B8}"/>
            </a:ext>
          </a:extLst>
        </p:cNvPr>
        <p:cNvGrpSpPr/>
        <p:nvPr/>
      </p:nvGrpSpPr>
      <p:grpSpPr>
        <a:xfrm>
          <a:off x="0" y="0"/>
          <a:ext cx="0" cy="0"/>
          <a:chOff x="0" y="0"/>
          <a:chExt cx="0" cy="0"/>
        </a:xfrm>
      </p:grpSpPr>
      <p:sp>
        <p:nvSpPr>
          <p:cNvPr id="1029" name="Google Shape;1029;p98:notes">
            <a:extLst>
              <a:ext uri="{FF2B5EF4-FFF2-40B4-BE49-F238E27FC236}">
                <a16:creationId xmlns:a16="http://schemas.microsoft.com/office/drawing/2014/main" id="{A208223A-A132-73F8-6C14-19CBC39E9ADF}"/>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RLS end</a:t>
            </a:r>
            <a:endParaRPr dirty="0"/>
          </a:p>
        </p:txBody>
      </p:sp>
      <p:sp>
        <p:nvSpPr>
          <p:cNvPr id="1030" name="Google Shape;1030;p98:notes">
            <a:extLst>
              <a:ext uri="{FF2B5EF4-FFF2-40B4-BE49-F238E27FC236}">
                <a16:creationId xmlns:a16="http://schemas.microsoft.com/office/drawing/2014/main" id="{E091A740-68B8-4C38-2D75-64CAC2B174E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9793362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a:extLst>
            <a:ext uri="{FF2B5EF4-FFF2-40B4-BE49-F238E27FC236}">
              <a16:creationId xmlns:a16="http://schemas.microsoft.com/office/drawing/2014/main" id="{50650BDC-3AAF-FE00-FF53-59DA46EE6D60}"/>
            </a:ext>
          </a:extLst>
        </p:cNvPr>
        <p:cNvGrpSpPr/>
        <p:nvPr/>
      </p:nvGrpSpPr>
      <p:grpSpPr>
        <a:xfrm>
          <a:off x="0" y="0"/>
          <a:ext cx="0" cy="0"/>
          <a:chOff x="0" y="0"/>
          <a:chExt cx="0" cy="0"/>
        </a:xfrm>
      </p:grpSpPr>
      <p:sp>
        <p:nvSpPr>
          <p:cNvPr id="1029" name="Google Shape;1029;p98:notes">
            <a:extLst>
              <a:ext uri="{FF2B5EF4-FFF2-40B4-BE49-F238E27FC236}">
                <a16:creationId xmlns:a16="http://schemas.microsoft.com/office/drawing/2014/main" id="{9E1A55C5-066F-E40E-3603-4132ED3EF30E}"/>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RLS end</a:t>
            </a:r>
            <a:endParaRPr dirty="0"/>
          </a:p>
        </p:txBody>
      </p:sp>
      <p:sp>
        <p:nvSpPr>
          <p:cNvPr id="1030" name="Google Shape;1030;p98:notes">
            <a:extLst>
              <a:ext uri="{FF2B5EF4-FFF2-40B4-BE49-F238E27FC236}">
                <a16:creationId xmlns:a16="http://schemas.microsoft.com/office/drawing/2014/main" id="{3B655E9B-D0AA-ECE7-09C8-1EC0CC13BCA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2890653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a:extLst>
            <a:ext uri="{FF2B5EF4-FFF2-40B4-BE49-F238E27FC236}">
              <a16:creationId xmlns:a16="http://schemas.microsoft.com/office/drawing/2014/main" id="{650528E7-90DA-BDF6-C996-9EF68AF2D708}"/>
            </a:ext>
          </a:extLst>
        </p:cNvPr>
        <p:cNvGrpSpPr/>
        <p:nvPr/>
      </p:nvGrpSpPr>
      <p:grpSpPr>
        <a:xfrm>
          <a:off x="0" y="0"/>
          <a:ext cx="0" cy="0"/>
          <a:chOff x="0" y="0"/>
          <a:chExt cx="0" cy="0"/>
        </a:xfrm>
      </p:grpSpPr>
      <p:sp>
        <p:nvSpPr>
          <p:cNvPr id="1029" name="Google Shape;1029;p98:notes">
            <a:extLst>
              <a:ext uri="{FF2B5EF4-FFF2-40B4-BE49-F238E27FC236}">
                <a16:creationId xmlns:a16="http://schemas.microsoft.com/office/drawing/2014/main" id="{6D9D910B-FDD8-2D63-81A0-1E8BFC326DDB}"/>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RLS end</a:t>
            </a:r>
            <a:endParaRPr dirty="0"/>
          </a:p>
        </p:txBody>
      </p:sp>
      <p:sp>
        <p:nvSpPr>
          <p:cNvPr id="1030" name="Google Shape;1030;p98:notes">
            <a:extLst>
              <a:ext uri="{FF2B5EF4-FFF2-40B4-BE49-F238E27FC236}">
                <a16:creationId xmlns:a16="http://schemas.microsoft.com/office/drawing/2014/main" id="{EC3B36F1-F815-E774-D9A8-B9E7B46A8BE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8807010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a:extLst>
            <a:ext uri="{FF2B5EF4-FFF2-40B4-BE49-F238E27FC236}">
              <a16:creationId xmlns:a16="http://schemas.microsoft.com/office/drawing/2014/main" id="{AE833EA7-5188-055D-6626-8EA77E7A8779}"/>
            </a:ext>
          </a:extLst>
        </p:cNvPr>
        <p:cNvGrpSpPr/>
        <p:nvPr/>
      </p:nvGrpSpPr>
      <p:grpSpPr>
        <a:xfrm>
          <a:off x="0" y="0"/>
          <a:ext cx="0" cy="0"/>
          <a:chOff x="0" y="0"/>
          <a:chExt cx="0" cy="0"/>
        </a:xfrm>
      </p:grpSpPr>
      <p:sp>
        <p:nvSpPr>
          <p:cNvPr id="1029" name="Google Shape;1029;p98:notes">
            <a:extLst>
              <a:ext uri="{FF2B5EF4-FFF2-40B4-BE49-F238E27FC236}">
                <a16:creationId xmlns:a16="http://schemas.microsoft.com/office/drawing/2014/main" id="{0FFCA198-A2C9-E27E-434C-FD4CB49917F6}"/>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RLS end</a:t>
            </a:r>
            <a:endParaRPr dirty="0"/>
          </a:p>
        </p:txBody>
      </p:sp>
      <p:sp>
        <p:nvSpPr>
          <p:cNvPr id="1030" name="Google Shape;1030;p98:notes">
            <a:extLst>
              <a:ext uri="{FF2B5EF4-FFF2-40B4-BE49-F238E27FC236}">
                <a16:creationId xmlns:a16="http://schemas.microsoft.com/office/drawing/2014/main" id="{3D5093AB-4725-1C51-2B54-D3CC0E3F2D1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2841499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a:extLst>
            <a:ext uri="{FF2B5EF4-FFF2-40B4-BE49-F238E27FC236}">
              <a16:creationId xmlns:a16="http://schemas.microsoft.com/office/drawing/2014/main" id="{48F63E52-CD29-FECC-DD1C-244C053364F0}"/>
            </a:ext>
          </a:extLst>
        </p:cNvPr>
        <p:cNvGrpSpPr/>
        <p:nvPr/>
      </p:nvGrpSpPr>
      <p:grpSpPr>
        <a:xfrm>
          <a:off x="0" y="0"/>
          <a:ext cx="0" cy="0"/>
          <a:chOff x="0" y="0"/>
          <a:chExt cx="0" cy="0"/>
        </a:xfrm>
      </p:grpSpPr>
      <p:sp>
        <p:nvSpPr>
          <p:cNvPr id="1029" name="Google Shape;1029;p98:notes">
            <a:extLst>
              <a:ext uri="{FF2B5EF4-FFF2-40B4-BE49-F238E27FC236}">
                <a16:creationId xmlns:a16="http://schemas.microsoft.com/office/drawing/2014/main" id="{AC2A08CF-2D09-E220-21B9-BDFC71D852CB}"/>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RLS end</a:t>
            </a:r>
            <a:endParaRPr dirty="0"/>
          </a:p>
        </p:txBody>
      </p:sp>
      <p:sp>
        <p:nvSpPr>
          <p:cNvPr id="1030" name="Google Shape;1030;p98:notes">
            <a:extLst>
              <a:ext uri="{FF2B5EF4-FFF2-40B4-BE49-F238E27FC236}">
                <a16:creationId xmlns:a16="http://schemas.microsoft.com/office/drawing/2014/main" id="{3365E9C9-4C76-0DA0-FDB9-1248A1C0FCD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6790473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a:extLst>
            <a:ext uri="{FF2B5EF4-FFF2-40B4-BE49-F238E27FC236}">
              <a16:creationId xmlns:a16="http://schemas.microsoft.com/office/drawing/2014/main" id="{CCE47E5A-DA2E-E53F-E742-5EA6FFD3D86F}"/>
            </a:ext>
          </a:extLst>
        </p:cNvPr>
        <p:cNvGrpSpPr/>
        <p:nvPr/>
      </p:nvGrpSpPr>
      <p:grpSpPr>
        <a:xfrm>
          <a:off x="0" y="0"/>
          <a:ext cx="0" cy="0"/>
          <a:chOff x="0" y="0"/>
          <a:chExt cx="0" cy="0"/>
        </a:xfrm>
      </p:grpSpPr>
      <p:sp>
        <p:nvSpPr>
          <p:cNvPr id="1029" name="Google Shape;1029;p98:notes">
            <a:extLst>
              <a:ext uri="{FF2B5EF4-FFF2-40B4-BE49-F238E27FC236}">
                <a16:creationId xmlns:a16="http://schemas.microsoft.com/office/drawing/2014/main" id="{D310A27F-AA3F-87AD-F527-8C6B783CC7FE}"/>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RLS end</a:t>
            </a:r>
            <a:endParaRPr dirty="0"/>
          </a:p>
        </p:txBody>
      </p:sp>
      <p:sp>
        <p:nvSpPr>
          <p:cNvPr id="1030" name="Google Shape;1030;p98:notes">
            <a:extLst>
              <a:ext uri="{FF2B5EF4-FFF2-40B4-BE49-F238E27FC236}">
                <a16:creationId xmlns:a16="http://schemas.microsoft.com/office/drawing/2014/main" id="{8686F0F6-2503-046F-3E64-CB93C0C1C58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276675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201b87c1e1a_0_8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1" name="Google Shape;581;g201b87c1e1a_0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a:extLst>
            <a:ext uri="{FF2B5EF4-FFF2-40B4-BE49-F238E27FC236}">
              <a16:creationId xmlns:a16="http://schemas.microsoft.com/office/drawing/2014/main" id="{E0809442-AEEC-D2E9-287D-3FCAE96E67E9}"/>
            </a:ext>
          </a:extLst>
        </p:cNvPr>
        <p:cNvGrpSpPr/>
        <p:nvPr/>
      </p:nvGrpSpPr>
      <p:grpSpPr>
        <a:xfrm>
          <a:off x="0" y="0"/>
          <a:ext cx="0" cy="0"/>
          <a:chOff x="0" y="0"/>
          <a:chExt cx="0" cy="0"/>
        </a:xfrm>
      </p:grpSpPr>
      <p:sp>
        <p:nvSpPr>
          <p:cNvPr id="1029" name="Google Shape;1029;p98:notes">
            <a:extLst>
              <a:ext uri="{FF2B5EF4-FFF2-40B4-BE49-F238E27FC236}">
                <a16:creationId xmlns:a16="http://schemas.microsoft.com/office/drawing/2014/main" id="{D311C00E-55E2-563E-3650-5BD814B1E522}"/>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RLS end</a:t>
            </a:r>
            <a:endParaRPr dirty="0"/>
          </a:p>
        </p:txBody>
      </p:sp>
      <p:sp>
        <p:nvSpPr>
          <p:cNvPr id="1030" name="Google Shape;1030;p98:notes">
            <a:extLst>
              <a:ext uri="{FF2B5EF4-FFF2-40B4-BE49-F238E27FC236}">
                <a16:creationId xmlns:a16="http://schemas.microsoft.com/office/drawing/2014/main" id="{5EACE0EA-38D6-1BD2-09D6-BDB55C87E73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7554603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a:extLst>
            <a:ext uri="{FF2B5EF4-FFF2-40B4-BE49-F238E27FC236}">
              <a16:creationId xmlns:a16="http://schemas.microsoft.com/office/drawing/2014/main" id="{5EB833EC-A2CF-6AE6-EB68-56535D3AA12B}"/>
            </a:ext>
          </a:extLst>
        </p:cNvPr>
        <p:cNvGrpSpPr/>
        <p:nvPr/>
      </p:nvGrpSpPr>
      <p:grpSpPr>
        <a:xfrm>
          <a:off x="0" y="0"/>
          <a:ext cx="0" cy="0"/>
          <a:chOff x="0" y="0"/>
          <a:chExt cx="0" cy="0"/>
        </a:xfrm>
      </p:grpSpPr>
      <p:sp>
        <p:nvSpPr>
          <p:cNvPr id="1029" name="Google Shape;1029;p98:notes">
            <a:extLst>
              <a:ext uri="{FF2B5EF4-FFF2-40B4-BE49-F238E27FC236}">
                <a16:creationId xmlns:a16="http://schemas.microsoft.com/office/drawing/2014/main" id="{ACE11481-3DCC-43DA-C69B-CBA20FBD77A8}"/>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RLS end</a:t>
            </a:r>
            <a:endParaRPr dirty="0"/>
          </a:p>
        </p:txBody>
      </p:sp>
      <p:sp>
        <p:nvSpPr>
          <p:cNvPr id="1030" name="Google Shape;1030;p98:notes">
            <a:extLst>
              <a:ext uri="{FF2B5EF4-FFF2-40B4-BE49-F238E27FC236}">
                <a16:creationId xmlns:a16="http://schemas.microsoft.com/office/drawing/2014/main" id="{1657DD40-B71D-4E97-C660-F82F49D1374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5154332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a:extLst>
            <a:ext uri="{FF2B5EF4-FFF2-40B4-BE49-F238E27FC236}">
              <a16:creationId xmlns:a16="http://schemas.microsoft.com/office/drawing/2014/main" id="{E88E09A7-8A70-40B0-8BBC-2BF2FD1C34BA}"/>
            </a:ext>
          </a:extLst>
        </p:cNvPr>
        <p:cNvGrpSpPr/>
        <p:nvPr/>
      </p:nvGrpSpPr>
      <p:grpSpPr>
        <a:xfrm>
          <a:off x="0" y="0"/>
          <a:ext cx="0" cy="0"/>
          <a:chOff x="0" y="0"/>
          <a:chExt cx="0" cy="0"/>
        </a:xfrm>
      </p:grpSpPr>
      <p:sp>
        <p:nvSpPr>
          <p:cNvPr id="1029" name="Google Shape;1029;p98:notes">
            <a:extLst>
              <a:ext uri="{FF2B5EF4-FFF2-40B4-BE49-F238E27FC236}">
                <a16:creationId xmlns:a16="http://schemas.microsoft.com/office/drawing/2014/main" id="{5B93A610-65A8-998E-4218-33C928CE2394}"/>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RLS end</a:t>
            </a:r>
            <a:endParaRPr dirty="0"/>
          </a:p>
        </p:txBody>
      </p:sp>
      <p:sp>
        <p:nvSpPr>
          <p:cNvPr id="1030" name="Google Shape;1030;p98:notes">
            <a:extLst>
              <a:ext uri="{FF2B5EF4-FFF2-40B4-BE49-F238E27FC236}">
                <a16:creationId xmlns:a16="http://schemas.microsoft.com/office/drawing/2014/main" id="{5418D583-BD08-3E15-4BFF-10C62E75D8B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8453439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a:extLst>
            <a:ext uri="{FF2B5EF4-FFF2-40B4-BE49-F238E27FC236}">
              <a16:creationId xmlns:a16="http://schemas.microsoft.com/office/drawing/2014/main" id="{9932EAEC-0CB4-D35C-ECD5-4CBCD65D75C9}"/>
            </a:ext>
          </a:extLst>
        </p:cNvPr>
        <p:cNvGrpSpPr/>
        <p:nvPr/>
      </p:nvGrpSpPr>
      <p:grpSpPr>
        <a:xfrm>
          <a:off x="0" y="0"/>
          <a:ext cx="0" cy="0"/>
          <a:chOff x="0" y="0"/>
          <a:chExt cx="0" cy="0"/>
        </a:xfrm>
      </p:grpSpPr>
      <p:sp>
        <p:nvSpPr>
          <p:cNvPr id="1029" name="Google Shape;1029;p98:notes">
            <a:extLst>
              <a:ext uri="{FF2B5EF4-FFF2-40B4-BE49-F238E27FC236}">
                <a16:creationId xmlns:a16="http://schemas.microsoft.com/office/drawing/2014/main" id="{477DF55B-A1DD-5CF1-3F48-0C0155547D8F}"/>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RLS end</a:t>
            </a:r>
            <a:endParaRPr dirty="0"/>
          </a:p>
        </p:txBody>
      </p:sp>
      <p:sp>
        <p:nvSpPr>
          <p:cNvPr id="1030" name="Google Shape;1030;p98:notes">
            <a:extLst>
              <a:ext uri="{FF2B5EF4-FFF2-40B4-BE49-F238E27FC236}">
                <a16:creationId xmlns:a16="http://schemas.microsoft.com/office/drawing/2014/main" id="{89ECC8A5-60AC-A7C5-96D4-01E1330FC67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0329647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a:extLst>
            <a:ext uri="{FF2B5EF4-FFF2-40B4-BE49-F238E27FC236}">
              <a16:creationId xmlns:a16="http://schemas.microsoft.com/office/drawing/2014/main" id="{EC2FDAAF-23E7-63B7-7363-1599935B7146}"/>
            </a:ext>
          </a:extLst>
        </p:cNvPr>
        <p:cNvGrpSpPr/>
        <p:nvPr/>
      </p:nvGrpSpPr>
      <p:grpSpPr>
        <a:xfrm>
          <a:off x="0" y="0"/>
          <a:ext cx="0" cy="0"/>
          <a:chOff x="0" y="0"/>
          <a:chExt cx="0" cy="0"/>
        </a:xfrm>
      </p:grpSpPr>
      <p:sp>
        <p:nvSpPr>
          <p:cNvPr id="1029" name="Google Shape;1029;p98:notes">
            <a:extLst>
              <a:ext uri="{FF2B5EF4-FFF2-40B4-BE49-F238E27FC236}">
                <a16:creationId xmlns:a16="http://schemas.microsoft.com/office/drawing/2014/main" id="{03549E4F-A521-E416-B85C-E0548230C3F4}"/>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RLS end</a:t>
            </a:r>
            <a:endParaRPr dirty="0"/>
          </a:p>
        </p:txBody>
      </p:sp>
      <p:sp>
        <p:nvSpPr>
          <p:cNvPr id="1030" name="Google Shape;1030;p98:notes">
            <a:extLst>
              <a:ext uri="{FF2B5EF4-FFF2-40B4-BE49-F238E27FC236}">
                <a16:creationId xmlns:a16="http://schemas.microsoft.com/office/drawing/2014/main" id="{A867921B-959A-FCFE-D161-EB2369D45DE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7790256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a:extLst>
            <a:ext uri="{FF2B5EF4-FFF2-40B4-BE49-F238E27FC236}">
              <a16:creationId xmlns:a16="http://schemas.microsoft.com/office/drawing/2014/main" id="{4C181158-5277-42B6-B849-A71307037C32}"/>
            </a:ext>
          </a:extLst>
        </p:cNvPr>
        <p:cNvGrpSpPr/>
        <p:nvPr/>
      </p:nvGrpSpPr>
      <p:grpSpPr>
        <a:xfrm>
          <a:off x="0" y="0"/>
          <a:ext cx="0" cy="0"/>
          <a:chOff x="0" y="0"/>
          <a:chExt cx="0" cy="0"/>
        </a:xfrm>
      </p:grpSpPr>
      <p:sp>
        <p:nvSpPr>
          <p:cNvPr id="1029" name="Google Shape;1029;p98:notes">
            <a:extLst>
              <a:ext uri="{FF2B5EF4-FFF2-40B4-BE49-F238E27FC236}">
                <a16:creationId xmlns:a16="http://schemas.microsoft.com/office/drawing/2014/main" id="{39C37F1B-F89C-AF19-4B79-D4E8040CD583}"/>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RLS end</a:t>
            </a:r>
            <a:endParaRPr dirty="0"/>
          </a:p>
        </p:txBody>
      </p:sp>
      <p:sp>
        <p:nvSpPr>
          <p:cNvPr id="1030" name="Google Shape;1030;p98:notes">
            <a:extLst>
              <a:ext uri="{FF2B5EF4-FFF2-40B4-BE49-F238E27FC236}">
                <a16:creationId xmlns:a16="http://schemas.microsoft.com/office/drawing/2014/main" id="{F322D1A4-C975-8338-F2A1-BA7C0477607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2810032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a:extLst>
            <a:ext uri="{FF2B5EF4-FFF2-40B4-BE49-F238E27FC236}">
              <a16:creationId xmlns:a16="http://schemas.microsoft.com/office/drawing/2014/main" id="{BCCDA49E-A163-FB37-FEDD-ACC52802373F}"/>
            </a:ext>
          </a:extLst>
        </p:cNvPr>
        <p:cNvGrpSpPr/>
        <p:nvPr/>
      </p:nvGrpSpPr>
      <p:grpSpPr>
        <a:xfrm>
          <a:off x="0" y="0"/>
          <a:ext cx="0" cy="0"/>
          <a:chOff x="0" y="0"/>
          <a:chExt cx="0" cy="0"/>
        </a:xfrm>
      </p:grpSpPr>
      <p:sp>
        <p:nvSpPr>
          <p:cNvPr id="1029" name="Google Shape;1029;p98:notes">
            <a:extLst>
              <a:ext uri="{FF2B5EF4-FFF2-40B4-BE49-F238E27FC236}">
                <a16:creationId xmlns:a16="http://schemas.microsoft.com/office/drawing/2014/main" id="{C4596D3B-6C5F-6E96-1EA9-B9CA2777443C}"/>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RLS end</a:t>
            </a:r>
            <a:endParaRPr dirty="0"/>
          </a:p>
        </p:txBody>
      </p:sp>
      <p:sp>
        <p:nvSpPr>
          <p:cNvPr id="1030" name="Google Shape;1030;p98:notes">
            <a:extLst>
              <a:ext uri="{FF2B5EF4-FFF2-40B4-BE49-F238E27FC236}">
                <a16:creationId xmlns:a16="http://schemas.microsoft.com/office/drawing/2014/main" id="{137849A8-23F2-C716-0643-26FA90807C8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549389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a:extLst>
            <a:ext uri="{FF2B5EF4-FFF2-40B4-BE49-F238E27FC236}">
              <a16:creationId xmlns:a16="http://schemas.microsoft.com/office/drawing/2014/main" id="{5F264D61-AE65-1D69-BD5D-A1956C84B54D}"/>
            </a:ext>
          </a:extLst>
        </p:cNvPr>
        <p:cNvGrpSpPr/>
        <p:nvPr/>
      </p:nvGrpSpPr>
      <p:grpSpPr>
        <a:xfrm>
          <a:off x="0" y="0"/>
          <a:ext cx="0" cy="0"/>
          <a:chOff x="0" y="0"/>
          <a:chExt cx="0" cy="0"/>
        </a:xfrm>
      </p:grpSpPr>
      <p:sp>
        <p:nvSpPr>
          <p:cNvPr id="1029" name="Google Shape;1029;p98:notes">
            <a:extLst>
              <a:ext uri="{FF2B5EF4-FFF2-40B4-BE49-F238E27FC236}">
                <a16:creationId xmlns:a16="http://schemas.microsoft.com/office/drawing/2014/main" id="{DB8471E2-02B1-4772-CAEB-7507C09E3840}"/>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RLS end</a:t>
            </a:r>
            <a:endParaRPr dirty="0"/>
          </a:p>
        </p:txBody>
      </p:sp>
      <p:sp>
        <p:nvSpPr>
          <p:cNvPr id="1030" name="Google Shape;1030;p98:notes">
            <a:extLst>
              <a:ext uri="{FF2B5EF4-FFF2-40B4-BE49-F238E27FC236}">
                <a16:creationId xmlns:a16="http://schemas.microsoft.com/office/drawing/2014/main" id="{FDAB02DA-7E8D-D692-1404-18BB14BBF3F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2695596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a:extLst>
            <a:ext uri="{FF2B5EF4-FFF2-40B4-BE49-F238E27FC236}">
              <a16:creationId xmlns:a16="http://schemas.microsoft.com/office/drawing/2014/main" id="{4F5D7D8B-119C-003F-85EE-C46A54131F3B}"/>
            </a:ext>
          </a:extLst>
        </p:cNvPr>
        <p:cNvGrpSpPr/>
        <p:nvPr/>
      </p:nvGrpSpPr>
      <p:grpSpPr>
        <a:xfrm>
          <a:off x="0" y="0"/>
          <a:ext cx="0" cy="0"/>
          <a:chOff x="0" y="0"/>
          <a:chExt cx="0" cy="0"/>
        </a:xfrm>
      </p:grpSpPr>
      <p:sp>
        <p:nvSpPr>
          <p:cNvPr id="1029" name="Google Shape;1029;p98:notes">
            <a:extLst>
              <a:ext uri="{FF2B5EF4-FFF2-40B4-BE49-F238E27FC236}">
                <a16:creationId xmlns:a16="http://schemas.microsoft.com/office/drawing/2014/main" id="{E71960AE-DBD1-F829-3CB1-3D42E7AF3075}"/>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RLS end</a:t>
            </a:r>
            <a:endParaRPr dirty="0"/>
          </a:p>
        </p:txBody>
      </p:sp>
      <p:sp>
        <p:nvSpPr>
          <p:cNvPr id="1030" name="Google Shape;1030;p98:notes">
            <a:extLst>
              <a:ext uri="{FF2B5EF4-FFF2-40B4-BE49-F238E27FC236}">
                <a16:creationId xmlns:a16="http://schemas.microsoft.com/office/drawing/2014/main" id="{8A307013-4096-8C72-0F91-12D839492DB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9736373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a:extLst>
            <a:ext uri="{FF2B5EF4-FFF2-40B4-BE49-F238E27FC236}">
              <a16:creationId xmlns:a16="http://schemas.microsoft.com/office/drawing/2014/main" id="{E77C99E0-D4AE-9D44-8939-A64DF4505505}"/>
            </a:ext>
          </a:extLst>
        </p:cNvPr>
        <p:cNvGrpSpPr/>
        <p:nvPr/>
      </p:nvGrpSpPr>
      <p:grpSpPr>
        <a:xfrm>
          <a:off x="0" y="0"/>
          <a:ext cx="0" cy="0"/>
          <a:chOff x="0" y="0"/>
          <a:chExt cx="0" cy="0"/>
        </a:xfrm>
      </p:grpSpPr>
      <p:sp>
        <p:nvSpPr>
          <p:cNvPr id="1029" name="Google Shape;1029;p98:notes">
            <a:extLst>
              <a:ext uri="{FF2B5EF4-FFF2-40B4-BE49-F238E27FC236}">
                <a16:creationId xmlns:a16="http://schemas.microsoft.com/office/drawing/2014/main" id="{E78610A1-234C-7E5D-E860-9975A9A4301D}"/>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RLS end</a:t>
            </a:r>
            <a:endParaRPr dirty="0"/>
          </a:p>
        </p:txBody>
      </p:sp>
      <p:sp>
        <p:nvSpPr>
          <p:cNvPr id="1030" name="Google Shape;1030;p98:notes">
            <a:extLst>
              <a:ext uri="{FF2B5EF4-FFF2-40B4-BE49-F238E27FC236}">
                <a16:creationId xmlns:a16="http://schemas.microsoft.com/office/drawing/2014/main" id="{C644D5AF-7B76-12FC-C5D4-DDAF8DDCEB3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327402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19FE8-9C09-2445-8088-00884265CCEC}"/>
              </a:ext>
            </a:extLst>
          </p:cNvPr>
          <p:cNvSpPr>
            <a:spLocks noGrp="1"/>
          </p:cNvSpPr>
          <p:nvPr>
            <p:ph type="ctrTitle"/>
          </p:nvPr>
        </p:nvSpPr>
        <p:spPr>
          <a:xfrm>
            <a:off x="1524000" y="1122363"/>
            <a:ext cx="9144000" cy="2387600"/>
          </a:xfrm>
        </p:spPr>
        <p:txBody>
          <a:bodyPr anchor="b">
            <a:normAutofit/>
          </a:bodyPr>
          <a:lstStyle>
            <a:lvl1pPr algn="ctr">
              <a:defRPr sz="48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89A4A17D-FF0F-BC48-AC77-99E44F0ACE4D}"/>
              </a:ext>
            </a:extLst>
          </p:cNvPr>
          <p:cNvSpPr>
            <a:spLocks noGrp="1"/>
          </p:cNvSpPr>
          <p:nvPr>
            <p:ph type="subTitle" idx="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558E6620-8A37-C140-BB93-E221B9D456D5}"/>
              </a:ext>
            </a:extLst>
          </p:cNvPr>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C0E58B67-1E92-D847-BFD0-9164207A52C5}" type="datetimeFigureOut">
              <a:rPr lang="en-US" smtClean="0"/>
              <a:pPr/>
              <a:t>3/17/25</a:t>
            </a:fld>
            <a:endParaRPr lang="en-US" dirty="0"/>
          </a:p>
        </p:txBody>
      </p:sp>
      <p:sp>
        <p:nvSpPr>
          <p:cNvPr id="5" name="Footer Placeholder 4">
            <a:extLst>
              <a:ext uri="{FF2B5EF4-FFF2-40B4-BE49-F238E27FC236}">
                <a16:creationId xmlns:a16="http://schemas.microsoft.com/office/drawing/2014/main" id="{7EF3D4BC-9AEF-BF47-8453-6DD6A4F47B16}"/>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7DFDAB16-879E-CD40-A341-E2B8109D6311}"/>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421483FA-DED6-7248-9EDE-3E8E38BEE225}" type="slidenum">
              <a:rPr lang="en-US" smtClean="0"/>
              <a:pPr/>
              <a:t>‹#›</a:t>
            </a:fld>
            <a:endParaRPr lang="en-US" dirty="0"/>
          </a:p>
        </p:txBody>
      </p:sp>
    </p:spTree>
    <p:extLst>
      <p:ext uri="{BB962C8B-B14F-4D97-AF65-F5344CB8AC3E}">
        <p14:creationId xmlns:p14="http://schemas.microsoft.com/office/powerpoint/2010/main" val="317552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B65B5-6818-DF4B-BDE6-858C0A7282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F7B70A-3F6C-EA44-89EA-ABF7327518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CD83573-8D80-724C-9413-9133744E72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F7FC285-D00B-F44F-87D9-AB13EB1F6E98}"/>
              </a:ext>
            </a:extLst>
          </p:cNvPr>
          <p:cNvSpPr>
            <a:spLocks noGrp="1"/>
          </p:cNvSpPr>
          <p:nvPr>
            <p:ph type="dt" sz="half" idx="10"/>
          </p:nvPr>
        </p:nvSpPr>
        <p:spPr/>
        <p:txBody>
          <a:bodyPr/>
          <a:lstStyle/>
          <a:p>
            <a:fld id="{C0E58B67-1E92-D847-BFD0-9164207A52C5}" type="datetimeFigureOut">
              <a:rPr lang="en-US" smtClean="0"/>
              <a:t>3/17/25</a:t>
            </a:fld>
            <a:endParaRPr lang="en-US"/>
          </a:p>
        </p:txBody>
      </p:sp>
      <p:sp>
        <p:nvSpPr>
          <p:cNvPr id="6" name="Footer Placeholder 5">
            <a:extLst>
              <a:ext uri="{FF2B5EF4-FFF2-40B4-BE49-F238E27FC236}">
                <a16:creationId xmlns:a16="http://schemas.microsoft.com/office/drawing/2014/main" id="{38DA07B1-FF2B-0A41-A233-D09AA70303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B6CD22-4790-C84F-9F41-92775D955E0E}"/>
              </a:ext>
            </a:extLst>
          </p:cNvPr>
          <p:cNvSpPr>
            <a:spLocks noGrp="1"/>
          </p:cNvSpPr>
          <p:nvPr>
            <p:ph type="sldNum" sz="quarter" idx="12"/>
          </p:nvPr>
        </p:nvSpPr>
        <p:spPr/>
        <p:txBody>
          <a:bodyPr/>
          <a:lstStyle/>
          <a:p>
            <a:fld id="{421483FA-DED6-7248-9EDE-3E8E38BEE225}" type="slidenum">
              <a:rPr lang="en-US" smtClean="0"/>
              <a:t>‹#›</a:t>
            </a:fld>
            <a:endParaRPr lang="en-US"/>
          </a:p>
        </p:txBody>
      </p:sp>
      <p:sp>
        <p:nvSpPr>
          <p:cNvPr id="12" name="Google Shape;34;p5">
            <a:extLst>
              <a:ext uri="{FF2B5EF4-FFF2-40B4-BE49-F238E27FC236}">
                <a16:creationId xmlns:a16="http://schemas.microsoft.com/office/drawing/2014/main" id="{740F0953-1EAF-6447-BBF6-F2FCCAF56D24}"/>
              </a:ext>
            </a:extLst>
          </p:cNvPr>
          <p:cNvSpPr/>
          <p:nvPr userDrawn="1"/>
        </p:nvSpPr>
        <p:spPr>
          <a:xfrm>
            <a:off x="9808488" y="6755100"/>
            <a:ext cx="2383512" cy="102900"/>
          </a:xfrm>
          <a:prstGeom prst="rect">
            <a:avLst/>
          </a:prstGeom>
          <a:solidFill>
            <a:srgbClr val="5B5B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 name="Google Shape;36;p5">
            <a:extLst>
              <a:ext uri="{FF2B5EF4-FFF2-40B4-BE49-F238E27FC236}">
                <a16:creationId xmlns:a16="http://schemas.microsoft.com/office/drawing/2014/main" id="{A6896B33-6929-F144-B21E-A31940754F5D}"/>
              </a:ext>
            </a:extLst>
          </p:cNvPr>
          <p:cNvSpPr/>
          <p:nvPr userDrawn="1"/>
        </p:nvSpPr>
        <p:spPr>
          <a:xfrm>
            <a:off x="0" y="6755100"/>
            <a:ext cx="1191600" cy="102900"/>
          </a:xfrm>
          <a:prstGeom prst="rect">
            <a:avLst/>
          </a:prstGeom>
          <a:solidFill>
            <a:srgbClr val="D4B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 name="Google Shape;37;p5">
            <a:extLst>
              <a:ext uri="{FF2B5EF4-FFF2-40B4-BE49-F238E27FC236}">
                <a16:creationId xmlns:a16="http://schemas.microsoft.com/office/drawing/2014/main" id="{3EDFCEE9-85B0-B745-8486-B69C3447D2F2}"/>
              </a:ext>
            </a:extLst>
          </p:cNvPr>
          <p:cNvSpPr/>
          <p:nvPr userDrawn="1"/>
        </p:nvSpPr>
        <p:spPr>
          <a:xfrm>
            <a:off x="1191613" y="6755100"/>
            <a:ext cx="8616800" cy="102900"/>
          </a:xfrm>
          <a:prstGeom prst="rect">
            <a:avLst/>
          </a:prstGeom>
          <a:solidFill>
            <a:srgbClr val="B700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9645705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DC596-CB10-A148-A62F-2411C8B60A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4A29871-F6A2-C549-BB6A-F3511B43E90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20D3F-54BF-6947-8DED-FFB7153AE2F9}"/>
              </a:ext>
            </a:extLst>
          </p:cNvPr>
          <p:cNvSpPr>
            <a:spLocks noGrp="1"/>
          </p:cNvSpPr>
          <p:nvPr>
            <p:ph type="dt" sz="half" idx="10"/>
          </p:nvPr>
        </p:nvSpPr>
        <p:spPr/>
        <p:txBody>
          <a:bodyPr/>
          <a:lstStyle/>
          <a:p>
            <a:fld id="{C0E58B67-1E92-D847-BFD0-9164207A52C5}" type="datetimeFigureOut">
              <a:rPr lang="en-US" smtClean="0"/>
              <a:t>3/17/25</a:t>
            </a:fld>
            <a:endParaRPr lang="en-US"/>
          </a:p>
        </p:txBody>
      </p:sp>
      <p:sp>
        <p:nvSpPr>
          <p:cNvPr id="5" name="Footer Placeholder 4">
            <a:extLst>
              <a:ext uri="{FF2B5EF4-FFF2-40B4-BE49-F238E27FC236}">
                <a16:creationId xmlns:a16="http://schemas.microsoft.com/office/drawing/2014/main" id="{F97946A3-C356-7E4C-A50B-8763E9BD3B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0D166B-59D7-6A4E-A36B-C5A5D8E6AE4E}"/>
              </a:ext>
            </a:extLst>
          </p:cNvPr>
          <p:cNvSpPr>
            <a:spLocks noGrp="1"/>
          </p:cNvSpPr>
          <p:nvPr>
            <p:ph type="sldNum" sz="quarter" idx="12"/>
          </p:nvPr>
        </p:nvSpPr>
        <p:spPr/>
        <p:txBody>
          <a:bodyPr/>
          <a:lstStyle/>
          <a:p>
            <a:fld id="{421483FA-DED6-7248-9EDE-3E8E38BEE225}" type="slidenum">
              <a:rPr lang="en-US" smtClean="0"/>
              <a:t>‹#›</a:t>
            </a:fld>
            <a:endParaRPr lang="en-US"/>
          </a:p>
        </p:txBody>
      </p:sp>
      <p:sp>
        <p:nvSpPr>
          <p:cNvPr id="7" name="Google Shape;34;p5">
            <a:extLst>
              <a:ext uri="{FF2B5EF4-FFF2-40B4-BE49-F238E27FC236}">
                <a16:creationId xmlns:a16="http://schemas.microsoft.com/office/drawing/2014/main" id="{03A1F311-A08D-B24D-936B-60FE6762E324}"/>
              </a:ext>
            </a:extLst>
          </p:cNvPr>
          <p:cNvSpPr/>
          <p:nvPr userDrawn="1"/>
        </p:nvSpPr>
        <p:spPr>
          <a:xfrm>
            <a:off x="9808488" y="6755100"/>
            <a:ext cx="2383512" cy="102900"/>
          </a:xfrm>
          <a:prstGeom prst="rect">
            <a:avLst/>
          </a:prstGeom>
          <a:solidFill>
            <a:srgbClr val="5B5B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 name="Google Shape;36;p5">
            <a:extLst>
              <a:ext uri="{FF2B5EF4-FFF2-40B4-BE49-F238E27FC236}">
                <a16:creationId xmlns:a16="http://schemas.microsoft.com/office/drawing/2014/main" id="{27A0F8C4-3224-044B-B334-060AA1149407}"/>
              </a:ext>
            </a:extLst>
          </p:cNvPr>
          <p:cNvSpPr/>
          <p:nvPr userDrawn="1"/>
        </p:nvSpPr>
        <p:spPr>
          <a:xfrm>
            <a:off x="0" y="6755100"/>
            <a:ext cx="1191600" cy="102900"/>
          </a:xfrm>
          <a:prstGeom prst="rect">
            <a:avLst/>
          </a:prstGeom>
          <a:solidFill>
            <a:srgbClr val="D4B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 name="Google Shape;37;p5">
            <a:extLst>
              <a:ext uri="{FF2B5EF4-FFF2-40B4-BE49-F238E27FC236}">
                <a16:creationId xmlns:a16="http://schemas.microsoft.com/office/drawing/2014/main" id="{1BE3B143-D980-1D45-8CBD-E10CA5A311F0}"/>
              </a:ext>
            </a:extLst>
          </p:cNvPr>
          <p:cNvSpPr/>
          <p:nvPr userDrawn="1"/>
        </p:nvSpPr>
        <p:spPr>
          <a:xfrm>
            <a:off x="1191613" y="6755100"/>
            <a:ext cx="8616800" cy="102900"/>
          </a:xfrm>
          <a:prstGeom prst="rect">
            <a:avLst/>
          </a:prstGeom>
          <a:solidFill>
            <a:srgbClr val="B700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1195435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B97CB8-4819-2F40-9D5C-A45983BA65D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7978E0-4ECE-AD49-A730-36064EBDBEE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363ED0-CF5B-E747-9928-EE3D33BB8ED4}"/>
              </a:ext>
            </a:extLst>
          </p:cNvPr>
          <p:cNvSpPr>
            <a:spLocks noGrp="1"/>
          </p:cNvSpPr>
          <p:nvPr>
            <p:ph type="dt" sz="half" idx="10"/>
          </p:nvPr>
        </p:nvSpPr>
        <p:spPr/>
        <p:txBody>
          <a:bodyPr/>
          <a:lstStyle/>
          <a:p>
            <a:fld id="{C0E58B67-1E92-D847-BFD0-9164207A52C5}" type="datetimeFigureOut">
              <a:rPr lang="en-US" smtClean="0"/>
              <a:t>3/17/25</a:t>
            </a:fld>
            <a:endParaRPr lang="en-US"/>
          </a:p>
        </p:txBody>
      </p:sp>
      <p:sp>
        <p:nvSpPr>
          <p:cNvPr id="5" name="Footer Placeholder 4">
            <a:extLst>
              <a:ext uri="{FF2B5EF4-FFF2-40B4-BE49-F238E27FC236}">
                <a16:creationId xmlns:a16="http://schemas.microsoft.com/office/drawing/2014/main" id="{D40925B9-0400-8442-9962-D178566867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857717-8025-304D-883E-0FFBCF88FE04}"/>
              </a:ext>
            </a:extLst>
          </p:cNvPr>
          <p:cNvSpPr>
            <a:spLocks noGrp="1"/>
          </p:cNvSpPr>
          <p:nvPr>
            <p:ph type="sldNum" sz="quarter" idx="12"/>
          </p:nvPr>
        </p:nvSpPr>
        <p:spPr/>
        <p:txBody>
          <a:bodyPr/>
          <a:lstStyle/>
          <a:p>
            <a:fld id="{421483FA-DED6-7248-9EDE-3E8E38BEE225}" type="slidenum">
              <a:rPr lang="en-US" smtClean="0"/>
              <a:t>‹#›</a:t>
            </a:fld>
            <a:endParaRPr lang="en-US"/>
          </a:p>
        </p:txBody>
      </p:sp>
      <p:sp>
        <p:nvSpPr>
          <p:cNvPr id="7" name="Google Shape;34;p5">
            <a:extLst>
              <a:ext uri="{FF2B5EF4-FFF2-40B4-BE49-F238E27FC236}">
                <a16:creationId xmlns:a16="http://schemas.microsoft.com/office/drawing/2014/main" id="{32B73ABC-5F6F-5647-B8C1-896F68988AC1}"/>
              </a:ext>
            </a:extLst>
          </p:cNvPr>
          <p:cNvSpPr/>
          <p:nvPr userDrawn="1"/>
        </p:nvSpPr>
        <p:spPr>
          <a:xfrm>
            <a:off x="9808488" y="6755100"/>
            <a:ext cx="2383512" cy="102900"/>
          </a:xfrm>
          <a:prstGeom prst="rect">
            <a:avLst/>
          </a:prstGeom>
          <a:solidFill>
            <a:srgbClr val="5B5B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 name="Google Shape;36;p5">
            <a:extLst>
              <a:ext uri="{FF2B5EF4-FFF2-40B4-BE49-F238E27FC236}">
                <a16:creationId xmlns:a16="http://schemas.microsoft.com/office/drawing/2014/main" id="{F1C2430E-C3A5-464A-854F-ADC6B3B4487E}"/>
              </a:ext>
            </a:extLst>
          </p:cNvPr>
          <p:cNvSpPr/>
          <p:nvPr userDrawn="1"/>
        </p:nvSpPr>
        <p:spPr>
          <a:xfrm>
            <a:off x="0" y="6755100"/>
            <a:ext cx="1191600" cy="102900"/>
          </a:xfrm>
          <a:prstGeom prst="rect">
            <a:avLst/>
          </a:prstGeom>
          <a:solidFill>
            <a:srgbClr val="D4B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 name="Google Shape;37;p5">
            <a:extLst>
              <a:ext uri="{FF2B5EF4-FFF2-40B4-BE49-F238E27FC236}">
                <a16:creationId xmlns:a16="http://schemas.microsoft.com/office/drawing/2014/main" id="{EC092D54-81C5-AB40-804B-0802B467C4C1}"/>
              </a:ext>
            </a:extLst>
          </p:cNvPr>
          <p:cNvSpPr/>
          <p:nvPr userDrawn="1"/>
        </p:nvSpPr>
        <p:spPr>
          <a:xfrm>
            <a:off x="1191613" y="6755100"/>
            <a:ext cx="8616800" cy="102900"/>
          </a:xfrm>
          <a:prstGeom prst="rect">
            <a:avLst/>
          </a:prstGeom>
          <a:solidFill>
            <a:srgbClr val="B700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0099309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5"/>
        <p:cNvGrpSpPr/>
        <p:nvPr/>
      </p:nvGrpSpPr>
      <p:grpSpPr>
        <a:xfrm>
          <a:off x="0" y="0"/>
          <a:ext cx="0" cy="0"/>
          <a:chOff x="0" y="0"/>
          <a:chExt cx="0" cy="0"/>
        </a:xfrm>
      </p:grpSpPr>
      <p:sp>
        <p:nvSpPr>
          <p:cNvPr id="16" name="Google Shape;16;p3"/>
          <p:cNvSpPr/>
          <p:nvPr/>
        </p:nvSpPr>
        <p:spPr>
          <a:xfrm>
            <a:off x="-595" y="5219473"/>
            <a:ext cx="12192000" cy="1638527"/>
          </a:xfrm>
          <a:prstGeom prst="rect">
            <a:avLst/>
          </a:prstGeom>
          <a:solidFill>
            <a:srgbClr val="B700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 name="Google Shape;17;p3"/>
          <p:cNvSpPr txBox="1">
            <a:spLocks noGrp="1"/>
          </p:cNvSpPr>
          <p:nvPr>
            <p:ph type="ctrTitle"/>
          </p:nvPr>
        </p:nvSpPr>
        <p:spPr>
          <a:xfrm>
            <a:off x="913805" y="4298606"/>
            <a:ext cx="10363200" cy="1546500"/>
          </a:xfrm>
          <a:prstGeom prst="rect">
            <a:avLst/>
          </a:prstGeom>
        </p:spPr>
        <p:txBody>
          <a:bodyPr spcFirstLastPara="1" wrap="square" lIns="91425" tIns="91425" rIns="91425" bIns="91425" anchor="b" anchorCtr="0"/>
          <a:lstStyle>
            <a:lvl1pPr lvl="0" algn="ctr" rtl="0">
              <a:spcBef>
                <a:spcPts val="0"/>
              </a:spcBef>
              <a:spcAft>
                <a:spcPts val="0"/>
              </a:spcAft>
              <a:buClr>
                <a:srgbClr val="FFFFFF"/>
              </a:buClr>
              <a:buSzPts val="4800"/>
              <a:buNone/>
              <a:defRPr sz="4800">
                <a:solidFill>
                  <a:srgbClr val="FFFFFF"/>
                </a:solidFill>
              </a:defRPr>
            </a:lvl1pPr>
            <a:lvl2pPr lvl="1" algn="ctr" rtl="0">
              <a:spcBef>
                <a:spcPts val="0"/>
              </a:spcBef>
              <a:spcAft>
                <a:spcPts val="0"/>
              </a:spcAft>
              <a:buClr>
                <a:srgbClr val="FFFFFF"/>
              </a:buClr>
              <a:buSzPts val="4800"/>
              <a:buNone/>
              <a:defRPr sz="4800">
                <a:solidFill>
                  <a:srgbClr val="FFFFFF"/>
                </a:solidFill>
              </a:defRPr>
            </a:lvl2pPr>
            <a:lvl3pPr lvl="2" algn="ctr" rtl="0">
              <a:spcBef>
                <a:spcPts val="0"/>
              </a:spcBef>
              <a:spcAft>
                <a:spcPts val="0"/>
              </a:spcAft>
              <a:buClr>
                <a:srgbClr val="FFFFFF"/>
              </a:buClr>
              <a:buSzPts val="4800"/>
              <a:buNone/>
              <a:defRPr sz="4800">
                <a:solidFill>
                  <a:srgbClr val="FFFFFF"/>
                </a:solidFill>
              </a:defRPr>
            </a:lvl3pPr>
            <a:lvl4pPr lvl="3" algn="ctr" rtl="0">
              <a:spcBef>
                <a:spcPts val="0"/>
              </a:spcBef>
              <a:spcAft>
                <a:spcPts val="0"/>
              </a:spcAft>
              <a:buClr>
                <a:srgbClr val="FFFFFF"/>
              </a:buClr>
              <a:buSzPts val="4800"/>
              <a:buNone/>
              <a:defRPr sz="4800">
                <a:solidFill>
                  <a:srgbClr val="FFFFFF"/>
                </a:solidFill>
              </a:defRPr>
            </a:lvl4pPr>
            <a:lvl5pPr lvl="4" algn="ctr" rtl="0">
              <a:spcBef>
                <a:spcPts val="0"/>
              </a:spcBef>
              <a:spcAft>
                <a:spcPts val="0"/>
              </a:spcAft>
              <a:buClr>
                <a:srgbClr val="FFFFFF"/>
              </a:buClr>
              <a:buSzPts val="4800"/>
              <a:buNone/>
              <a:defRPr sz="4800">
                <a:solidFill>
                  <a:srgbClr val="FFFFFF"/>
                </a:solidFill>
              </a:defRPr>
            </a:lvl5pPr>
            <a:lvl6pPr lvl="5" algn="ctr" rtl="0">
              <a:spcBef>
                <a:spcPts val="0"/>
              </a:spcBef>
              <a:spcAft>
                <a:spcPts val="0"/>
              </a:spcAft>
              <a:buClr>
                <a:srgbClr val="FFFFFF"/>
              </a:buClr>
              <a:buSzPts val="4800"/>
              <a:buNone/>
              <a:defRPr sz="4800">
                <a:solidFill>
                  <a:srgbClr val="FFFFFF"/>
                </a:solidFill>
              </a:defRPr>
            </a:lvl6pPr>
            <a:lvl7pPr lvl="6" algn="ctr" rtl="0">
              <a:spcBef>
                <a:spcPts val="0"/>
              </a:spcBef>
              <a:spcAft>
                <a:spcPts val="0"/>
              </a:spcAft>
              <a:buClr>
                <a:srgbClr val="FFFFFF"/>
              </a:buClr>
              <a:buSzPts val="4800"/>
              <a:buNone/>
              <a:defRPr sz="4800">
                <a:solidFill>
                  <a:srgbClr val="FFFFFF"/>
                </a:solidFill>
              </a:defRPr>
            </a:lvl7pPr>
            <a:lvl8pPr lvl="7" algn="ctr" rtl="0">
              <a:spcBef>
                <a:spcPts val="0"/>
              </a:spcBef>
              <a:spcAft>
                <a:spcPts val="0"/>
              </a:spcAft>
              <a:buClr>
                <a:srgbClr val="FFFFFF"/>
              </a:buClr>
              <a:buSzPts val="4800"/>
              <a:buNone/>
              <a:defRPr sz="4800">
                <a:solidFill>
                  <a:srgbClr val="FFFFFF"/>
                </a:solidFill>
              </a:defRPr>
            </a:lvl8pPr>
            <a:lvl9pPr lvl="8" algn="ctr" rtl="0">
              <a:spcBef>
                <a:spcPts val="0"/>
              </a:spcBef>
              <a:spcAft>
                <a:spcPts val="0"/>
              </a:spcAft>
              <a:buClr>
                <a:srgbClr val="FFFFFF"/>
              </a:buClr>
              <a:buSzPts val="4800"/>
              <a:buNone/>
              <a:defRPr sz="4800">
                <a:solidFill>
                  <a:srgbClr val="FFFFFF"/>
                </a:solidFill>
              </a:defRPr>
            </a:lvl9pPr>
          </a:lstStyle>
          <a:p>
            <a:r>
              <a:rPr lang="en-US" dirty="0"/>
              <a:t>Click to edit Master title style</a:t>
            </a:r>
            <a:endParaRPr dirty="0"/>
          </a:p>
        </p:txBody>
      </p:sp>
      <p:sp>
        <p:nvSpPr>
          <p:cNvPr id="18" name="Google Shape;18;p3"/>
          <p:cNvSpPr txBox="1">
            <a:spLocks noGrp="1"/>
          </p:cNvSpPr>
          <p:nvPr>
            <p:ph type="subTitle" idx="1"/>
          </p:nvPr>
        </p:nvSpPr>
        <p:spPr>
          <a:xfrm>
            <a:off x="914400" y="6001300"/>
            <a:ext cx="10363200" cy="1046400"/>
          </a:xfrm>
          <a:prstGeom prst="rect">
            <a:avLst/>
          </a:prstGeom>
        </p:spPr>
        <p:txBody>
          <a:bodyPr spcFirstLastPara="1" wrap="square" lIns="91425" tIns="91425" rIns="91425" bIns="91425" anchor="t" anchorCtr="0"/>
          <a:lstStyle>
            <a:lvl1pPr lvl="0" algn="ctr" rtl="0">
              <a:spcBef>
                <a:spcPts val="0"/>
              </a:spcBef>
              <a:spcAft>
                <a:spcPts val="0"/>
              </a:spcAft>
              <a:buClr>
                <a:srgbClr val="FFFFFF"/>
              </a:buClr>
              <a:buSzPts val="2400"/>
              <a:buNone/>
              <a:defRPr sz="2400" b="1">
                <a:solidFill>
                  <a:srgbClr val="FFFFFF"/>
                </a:solidFill>
              </a:defRPr>
            </a:lvl1pPr>
            <a:lvl2pPr lvl="1" algn="ctr" rtl="0">
              <a:spcBef>
                <a:spcPts val="0"/>
              </a:spcBef>
              <a:spcAft>
                <a:spcPts val="0"/>
              </a:spcAft>
              <a:buClr>
                <a:srgbClr val="FFFFFF"/>
              </a:buClr>
              <a:buSzPts val="2400"/>
              <a:buNone/>
              <a:defRPr b="1">
                <a:solidFill>
                  <a:srgbClr val="FFFFFF"/>
                </a:solidFill>
              </a:defRPr>
            </a:lvl2pPr>
            <a:lvl3pPr lvl="2" algn="ctr" rtl="0">
              <a:spcBef>
                <a:spcPts val="0"/>
              </a:spcBef>
              <a:spcAft>
                <a:spcPts val="0"/>
              </a:spcAft>
              <a:buClr>
                <a:srgbClr val="FFFFFF"/>
              </a:buClr>
              <a:buSzPts val="2400"/>
              <a:buNone/>
              <a:defRPr b="1">
                <a:solidFill>
                  <a:srgbClr val="FFFFFF"/>
                </a:solidFill>
              </a:defRPr>
            </a:lvl3pPr>
            <a:lvl4pPr lvl="3" algn="ctr" rtl="0">
              <a:spcBef>
                <a:spcPts val="0"/>
              </a:spcBef>
              <a:spcAft>
                <a:spcPts val="0"/>
              </a:spcAft>
              <a:buClr>
                <a:srgbClr val="FFFFFF"/>
              </a:buClr>
              <a:buSzPts val="2400"/>
              <a:buNone/>
              <a:defRPr sz="2400" b="1">
                <a:solidFill>
                  <a:srgbClr val="FFFFFF"/>
                </a:solidFill>
              </a:defRPr>
            </a:lvl4pPr>
            <a:lvl5pPr lvl="4" algn="ctr" rtl="0">
              <a:spcBef>
                <a:spcPts val="0"/>
              </a:spcBef>
              <a:spcAft>
                <a:spcPts val="0"/>
              </a:spcAft>
              <a:buClr>
                <a:srgbClr val="FFFFFF"/>
              </a:buClr>
              <a:buSzPts val="2400"/>
              <a:buNone/>
              <a:defRPr sz="2400" b="1">
                <a:solidFill>
                  <a:srgbClr val="FFFFFF"/>
                </a:solidFill>
              </a:defRPr>
            </a:lvl5pPr>
            <a:lvl6pPr lvl="5" algn="ctr" rtl="0">
              <a:spcBef>
                <a:spcPts val="0"/>
              </a:spcBef>
              <a:spcAft>
                <a:spcPts val="0"/>
              </a:spcAft>
              <a:buClr>
                <a:srgbClr val="FFFFFF"/>
              </a:buClr>
              <a:buSzPts val="2400"/>
              <a:buNone/>
              <a:defRPr sz="2400" b="1">
                <a:solidFill>
                  <a:srgbClr val="FFFFFF"/>
                </a:solidFill>
              </a:defRPr>
            </a:lvl6pPr>
            <a:lvl7pPr lvl="6" algn="ctr" rtl="0">
              <a:spcBef>
                <a:spcPts val="0"/>
              </a:spcBef>
              <a:spcAft>
                <a:spcPts val="0"/>
              </a:spcAft>
              <a:buClr>
                <a:srgbClr val="FFFFFF"/>
              </a:buClr>
              <a:buSzPts val="2400"/>
              <a:buNone/>
              <a:defRPr sz="2400" b="1">
                <a:solidFill>
                  <a:srgbClr val="FFFFFF"/>
                </a:solidFill>
              </a:defRPr>
            </a:lvl7pPr>
            <a:lvl8pPr lvl="7" algn="ctr" rtl="0">
              <a:spcBef>
                <a:spcPts val="0"/>
              </a:spcBef>
              <a:spcAft>
                <a:spcPts val="0"/>
              </a:spcAft>
              <a:buClr>
                <a:srgbClr val="FFFFFF"/>
              </a:buClr>
              <a:buSzPts val="2400"/>
              <a:buNone/>
              <a:defRPr sz="2400" b="1">
                <a:solidFill>
                  <a:srgbClr val="FFFFFF"/>
                </a:solidFill>
              </a:defRPr>
            </a:lvl8pPr>
            <a:lvl9pPr lvl="8" algn="ctr" rtl="0">
              <a:spcBef>
                <a:spcPts val="0"/>
              </a:spcBef>
              <a:spcAft>
                <a:spcPts val="0"/>
              </a:spcAft>
              <a:buClr>
                <a:srgbClr val="FFFFFF"/>
              </a:buClr>
              <a:buSzPts val="2400"/>
              <a:buNone/>
              <a:defRPr sz="2400" b="1">
                <a:solidFill>
                  <a:srgbClr val="FFFFFF"/>
                </a:solidFill>
              </a:defRPr>
            </a:lvl9pPr>
          </a:lstStyle>
          <a:p>
            <a:r>
              <a:rPr lang="en-US"/>
              <a:t>Click to edit Master subtitle style</a:t>
            </a:r>
            <a:endParaRPr/>
          </a:p>
        </p:txBody>
      </p:sp>
      <p:sp>
        <p:nvSpPr>
          <p:cNvPr id="19" name="Google Shape;19;p3"/>
          <p:cNvSpPr/>
          <p:nvPr/>
        </p:nvSpPr>
        <p:spPr>
          <a:xfrm>
            <a:off x="4063605" y="5117646"/>
            <a:ext cx="4063600" cy="74654"/>
          </a:xfrm>
          <a:prstGeom prst="rect">
            <a:avLst/>
          </a:prstGeom>
          <a:solidFill>
            <a:srgbClr val="3C3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 name="Google Shape;20;p3"/>
          <p:cNvSpPr/>
          <p:nvPr/>
        </p:nvSpPr>
        <p:spPr>
          <a:xfrm>
            <a:off x="8118312" y="5117646"/>
            <a:ext cx="4073687" cy="74654"/>
          </a:xfrm>
          <a:prstGeom prst="rect">
            <a:avLst/>
          </a:prstGeom>
          <a:solidFill>
            <a:srgbClr val="0E0E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 name="Google Shape;21;p3"/>
          <p:cNvSpPr/>
          <p:nvPr/>
        </p:nvSpPr>
        <p:spPr>
          <a:xfrm>
            <a:off x="1" y="5117646"/>
            <a:ext cx="4063600" cy="74654"/>
          </a:xfrm>
          <a:prstGeom prst="rect">
            <a:avLst/>
          </a:prstGeom>
          <a:solidFill>
            <a:srgbClr val="D4B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5740725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userDrawn="1">
  <p:cSld name="1_Title only">
    <p:spTree>
      <p:nvGrpSpPr>
        <p:cNvPr id="1" name="Shape 58"/>
        <p:cNvGrpSpPr/>
        <p:nvPr/>
      </p:nvGrpSpPr>
      <p:grpSpPr>
        <a:xfrm>
          <a:off x="0" y="0"/>
          <a:ext cx="0" cy="0"/>
          <a:chOff x="0" y="0"/>
          <a:chExt cx="0" cy="0"/>
        </a:xfrm>
      </p:grpSpPr>
      <p:sp>
        <p:nvSpPr>
          <p:cNvPr id="8" name="Google Shape;32;p5">
            <a:extLst>
              <a:ext uri="{FF2B5EF4-FFF2-40B4-BE49-F238E27FC236}">
                <a16:creationId xmlns:a16="http://schemas.microsoft.com/office/drawing/2014/main" id="{5F4964D2-4FEC-C949-AAA3-379BE2D893E1}"/>
              </a:ext>
            </a:extLst>
          </p:cNvPr>
          <p:cNvSpPr txBox="1">
            <a:spLocks noGrp="1"/>
          </p:cNvSpPr>
          <p:nvPr>
            <p:ph type="title"/>
          </p:nvPr>
        </p:nvSpPr>
        <p:spPr>
          <a:xfrm>
            <a:off x="1191600" y="-281350"/>
            <a:ext cx="8616800" cy="1143000"/>
          </a:xfrm>
          <a:prstGeom prst="rect">
            <a:avLst/>
          </a:prstGeom>
        </p:spPr>
        <p:txBody>
          <a:bodyPr spcFirstLastPara="1" wrap="square" lIns="91425" tIns="91425" rIns="91425" bIns="91425" anchor="b" anchorCtr="0"/>
          <a:lstStyle>
            <a:lvl1pPr lvl="0">
              <a:spcBef>
                <a:spcPts val="0"/>
              </a:spcBef>
              <a:spcAft>
                <a:spcPts val="0"/>
              </a:spcAft>
              <a:buSzPts val="3600"/>
              <a:buNone/>
              <a:defRPr sz="4000">
                <a:solidFill>
                  <a:schemeClr val="tx1"/>
                </a:solidFill>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r>
              <a:rPr lang="en-US" dirty="0"/>
              <a:t>Click to edit Master title style</a:t>
            </a:r>
            <a:endParaRPr dirty="0"/>
          </a:p>
        </p:txBody>
      </p:sp>
      <p:sp>
        <p:nvSpPr>
          <p:cNvPr id="7" name="Google Shape;34;p5">
            <a:extLst>
              <a:ext uri="{FF2B5EF4-FFF2-40B4-BE49-F238E27FC236}">
                <a16:creationId xmlns:a16="http://schemas.microsoft.com/office/drawing/2014/main" id="{D5EB34DD-B566-3E49-BB20-7D276F5189C2}"/>
              </a:ext>
            </a:extLst>
          </p:cNvPr>
          <p:cNvSpPr/>
          <p:nvPr userDrawn="1"/>
        </p:nvSpPr>
        <p:spPr>
          <a:xfrm>
            <a:off x="9808488" y="6755100"/>
            <a:ext cx="2383512" cy="102900"/>
          </a:xfrm>
          <a:prstGeom prst="rect">
            <a:avLst/>
          </a:prstGeom>
          <a:solidFill>
            <a:srgbClr val="5B5B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 name="Google Shape;36;p5">
            <a:extLst>
              <a:ext uri="{FF2B5EF4-FFF2-40B4-BE49-F238E27FC236}">
                <a16:creationId xmlns:a16="http://schemas.microsoft.com/office/drawing/2014/main" id="{4745D0DE-7EB7-1549-A60E-4427F125B8FE}"/>
              </a:ext>
            </a:extLst>
          </p:cNvPr>
          <p:cNvSpPr/>
          <p:nvPr userDrawn="1"/>
        </p:nvSpPr>
        <p:spPr>
          <a:xfrm>
            <a:off x="0" y="6755100"/>
            <a:ext cx="1191600" cy="102900"/>
          </a:xfrm>
          <a:prstGeom prst="rect">
            <a:avLst/>
          </a:prstGeom>
          <a:solidFill>
            <a:srgbClr val="D4B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 name="Google Shape;37;p5">
            <a:extLst>
              <a:ext uri="{FF2B5EF4-FFF2-40B4-BE49-F238E27FC236}">
                <a16:creationId xmlns:a16="http://schemas.microsoft.com/office/drawing/2014/main" id="{FAA715D5-D3CF-C249-A4F2-62A7AA09C5A5}"/>
              </a:ext>
            </a:extLst>
          </p:cNvPr>
          <p:cNvSpPr/>
          <p:nvPr userDrawn="1"/>
        </p:nvSpPr>
        <p:spPr>
          <a:xfrm>
            <a:off x="1191613" y="6755100"/>
            <a:ext cx="8616800" cy="102900"/>
          </a:xfrm>
          <a:prstGeom prst="rect">
            <a:avLst/>
          </a:prstGeom>
          <a:solidFill>
            <a:srgbClr val="B700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0518460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_1 column" userDrawn="1">
  <p:cSld name="Title and Content_1 column">
    <p:spTree>
      <p:nvGrpSpPr>
        <p:cNvPr id="1" name="Shape 36"/>
        <p:cNvGrpSpPr/>
        <p:nvPr/>
      </p:nvGrpSpPr>
      <p:grpSpPr>
        <a:xfrm>
          <a:off x="0" y="0"/>
          <a:ext cx="0" cy="0"/>
          <a:chOff x="0" y="0"/>
          <a:chExt cx="0" cy="0"/>
        </a:xfrm>
      </p:grpSpPr>
      <p:sp>
        <p:nvSpPr>
          <p:cNvPr id="2" name="Google Shape;34;p5">
            <a:extLst>
              <a:ext uri="{FF2B5EF4-FFF2-40B4-BE49-F238E27FC236}">
                <a16:creationId xmlns:a16="http://schemas.microsoft.com/office/drawing/2014/main" id="{8BD0AB92-7838-E8F8-2347-C38F130BF377}"/>
              </a:ext>
            </a:extLst>
          </p:cNvPr>
          <p:cNvSpPr/>
          <p:nvPr userDrawn="1"/>
        </p:nvSpPr>
        <p:spPr>
          <a:xfrm>
            <a:off x="9808488" y="6755100"/>
            <a:ext cx="2383512" cy="102900"/>
          </a:xfrm>
          <a:prstGeom prst="rect">
            <a:avLst/>
          </a:prstGeom>
          <a:solidFill>
            <a:srgbClr val="5B5B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 name="Google Shape;36;p5">
            <a:extLst>
              <a:ext uri="{FF2B5EF4-FFF2-40B4-BE49-F238E27FC236}">
                <a16:creationId xmlns:a16="http://schemas.microsoft.com/office/drawing/2014/main" id="{C57E5A7E-7047-3303-DC21-0BF78122A6FE}"/>
              </a:ext>
            </a:extLst>
          </p:cNvPr>
          <p:cNvSpPr/>
          <p:nvPr userDrawn="1"/>
        </p:nvSpPr>
        <p:spPr>
          <a:xfrm>
            <a:off x="0" y="6755100"/>
            <a:ext cx="1191600" cy="102900"/>
          </a:xfrm>
          <a:prstGeom prst="rect">
            <a:avLst/>
          </a:prstGeom>
          <a:solidFill>
            <a:srgbClr val="D4B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 name="Google Shape;37;p5">
            <a:extLst>
              <a:ext uri="{FF2B5EF4-FFF2-40B4-BE49-F238E27FC236}">
                <a16:creationId xmlns:a16="http://schemas.microsoft.com/office/drawing/2014/main" id="{05D1ABF1-C7CB-C90A-1641-E2C7541BC017}"/>
              </a:ext>
            </a:extLst>
          </p:cNvPr>
          <p:cNvSpPr/>
          <p:nvPr userDrawn="1"/>
        </p:nvSpPr>
        <p:spPr>
          <a:xfrm>
            <a:off x="1191613" y="6755100"/>
            <a:ext cx="8616800" cy="102900"/>
          </a:xfrm>
          <a:prstGeom prst="rect">
            <a:avLst/>
          </a:prstGeom>
          <a:solidFill>
            <a:srgbClr val="B700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 name="Title 1">
            <a:extLst>
              <a:ext uri="{FF2B5EF4-FFF2-40B4-BE49-F238E27FC236}">
                <a16:creationId xmlns:a16="http://schemas.microsoft.com/office/drawing/2014/main" id="{39CF0F77-A1FB-25BD-A0B1-93D098726FAB}"/>
              </a:ext>
            </a:extLst>
          </p:cNvPr>
          <p:cNvSpPr>
            <a:spLocks noGrp="1"/>
          </p:cNvSpPr>
          <p:nvPr>
            <p:ph type="title"/>
          </p:nvPr>
        </p:nvSpPr>
        <p:spPr>
          <a:xfrm>
            <a:off x="838200" y="18255"/>
            <a:ext cx="10515600" cy="1325563"/>
          </a:xfrm>
        </p:spPr>
        <p:txBody>
          <a:bodyPr/>
          <a:lstStyle>
            <a:lvl1pPr>
              <a:defRPr b="1">
                <a:latin typeface="Arial" panose="020B0604020202020204" pitchFamily="34" charset="0"/>
                <a:cs typeface="Arial" panose="020B0604020202020204" pitchFamily="34" charset="0"/>
              </a:defRPr>
            </a:lvl1pPr>
          </a:lstStyle>
          <a:p>
            <a:r>
              <a:rPr lang="en-US" dirty="0"/>
              <a:t>Click to edit Master title style</a:t>
            </a:r>
          </a:p>
        </p:txBody>
      </p:sp>
      <p:sp>
        <p:nvSpPr>
          <p:cNvPr id="6" name="Content Placeholder 2">
            <a:extLst>
              <a:ext uri="{FF2B5EF4-FFF2-40B4-BE49-F238E27FC236}">
                <a16:creationId xmlns:a16="http://schemas.microsoft.com/office/drawing/2014/main" id="{E9E9BCCE-6131-C688-F0BB-133F7B659FC1}"/>
              </a:ext>
            </a:extLst>
          </p:cNvPr>
          <p:cNvSpPr>
            <a:spLocks noGrp="1"/>
          </p:cNvSpPr>
          <p:nvPr>
            <p:ph idx="1"/>
          </p:nvPr>
        </p:nvSpPr>
        <p:spPr>
          <a:xfrm>
            <a:off x="838200" y="1825625"/>
            <a:ext cx="10515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697597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p:cSld name="1_Blank">
    <p:spTree>
      <p:nvGrpSpPr>
        <p:cNvPr id="1" name="Shape 63"/>
        <p:cNvGrpSpPr/>
        <p:nvPr/>
      </p:nvGrpSpPr>
      <p:grpSpPr>
        <a:xfrm>
          <a:off x="0" y="0"/>
          <a:ext cx="0" cy="0"/>
          <a:chOff x="0" y="0"/>
          <a:chExt cx="0" cy="0"/>
        </a:xfrm>
      </p:grpSpPr>
      <p:sp>
        <p:nvSpPr>
          <p:cNvPr id="64" name="Google Shape;64;p9"/>
          <p:cNvSpPr txBox="1">
            <a:spLocks noGrp="1"/>
          </p:cNvSpPr>
          <p:nvPr>
            <p:ph type="ftr" idx="11"/>
          </p:nvPr>
        </p:nvSpPr>
        <p:spPr>
          <a:xfrm>
            <a:off x="0" y="6505057"/>
            <a:ext cx="1060586" cy="344710"/>
          </a:xfrm>
          <a:prstGeom prst="rect">
            <a:avLst/>
          </a:prstGeom>
          <a:solidFill>
            <a:schemeClr val="accent1"/>
          </a:solidFill>
          <a:ln>
            <a:noFill/>
          </a:ln>
        </p:spPr>
        <p:txBody>
          <a:bodyPr spcFirstLastPara="1" wrap="square" lIns="91425" tIns="64000" rIns="91425" bIns="64000" anchor="ctr" anchorCtr="0">
            <a:sp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9"/>
          <p:cNvSpPr txBox="1">
            <a:spLocks noGrp="1"/>
          </p:cNvSpPr>
          <p:nvPr>
            <p:ph type="title"/>
          </p:nvPr>
        </p:nvSpPr>
        <p:spPr>
          <a:xfrm>
            <a:off x="0" y="-180753"/>
            <a:ext cx="10668000" cy="180753"/>
          </a:xfrm>
          <a:prstGeom prst="rect">
            <a:avLst/>
          </a:prstGeom>
          <a:noFill/>
          <a:ln>
            <a:noFill/>
          </a:ln>
        </p:spPr>
        <p:txBody>
          <a:bodyPr spcFirstLastPara="1" wrap="square" lIns="0" tIns="45700" rIns="0" bIns="0" anchor="b" anchorCtr="0">
            <a:normAutofit/>
          </a:bodyPr>
          <a:lstStyle>
            <a:lvl1pPr lvl="0" algn="l">
              <a:lnSpc>
                <a:spcPct val="90000"/>
              </a:lnSpc>
              <a:spcBef>
                <a:spcPts val="0"/>
              </a:spcBef>
              <a:spcAft>
                <a:spcPts val="0"/>
              </a:spcAft>
              <a:buClr>
                <a:schemeClr val="dk1"/>
              </a:buClr>
              <a:buSzPts val="1200"/>
              <a:buFont typeface="Red Hat Display"/>
              <a:buNone/>
              <a:defRPr sz="1200" b="0" i="0">
                <a:latin typeface="Red Hat Display"/>
                <a:ea typeface="Red Hat Display"/>
                <a:cs typeface="Red Hat Display"/>
                <a:sym typeface="Red Hat Display"/>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9204906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727B5-B5A5-6E43-BDA7-1F943A454543}"/>
              </a:ext>
            </a:extLst>
          </p:cNvPr>
          <p:cNvSpPr>
            <a:spLocks noGrp="1"/>
          </p:cNvSpPr>
          <p:nvPr>
            <p:ph type="title"/>
          </p:nvPr>
        </p:nvSpPr>
        <p:spPr/>
        <p:txBody>
          <a:bodyPr/>
          <a:lstStyle>
            <a:lvl1pPr>
              <a:defRPr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13B81B35-03DA-DA4A-92CA-F437D513E5EA}"/>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2738C3E-7E0D-2D45-8EAC-A14C2CDF3414}"/>
              </a:ext>
            </a:extLst>
          </p:cNvPr>
          <p:cNvSpPr>
            <a:spLocks noGrp="1"/>
          </p:cNvSpPr>
          <p:nvPr>
            <p:ph type="dt" sz="half" idx="10"/>
          </p:nvPr>
        </p:nvSpPr>
        <p:spPr/>
        <p:txBody>
          <a:bodyPr/>
          <a:lstStyle/>
          <a:p>
            <a:fld id="{C0E58B67-1E92-D847-BFD0-9164207A52C5}" type="datetimeFigureOut">
              <a:rPr lang="en-US" smtClean="0"/>
              <a:t>3/17/25</a:t>
            </a:fld>
            <a:endParaRPr lang="en-US"/>
          </a:p>
        </p:txBody>
      </p:sp>
      <p:sp>
        <p:nvSpPr>
          <p:cNvPr id="5" name="Footer Placeholder 4">
            <a:extLst>
              <a:ext uri="{FF2B5EF4-FFF2-40B4-BE49-F238E27FC236}">
                <a16:creationId xmlns:a16="http://schemas.microsoft.com/office/drawing/2014/main" id="{263EA5F1-DCA5-D046-9CF7-5849E03D6E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839CC7-E2FD-8A41-A679-8F4A921FBB3D}"/>
              </a:ext>
            </a:extLst>
          </p:cNvPr>
          <p:cNvSpPr>
            <a:spLocks noGrp="1"/>
          </p:cNvSpPr>
          <p:nvPr>
            <p:ph type="sldNum" sz="quarter" idx="12"/>
          </p:nvPr>
        </p:nvSpPr>
        <p:spPr/>
        <p:txBody>
          <a:bodyPr/>
          <a:lstStyle/>
          <a:p>
            <a:fld id="{421483FA-DED6-7248-9EDE-3E8E38BEE225}" type="slidenum">
              <a:rPr lang="en-US" smtClean="0"/>
              <a:t>‹#›</a:t>
            </a:fld>
            <a:endParaRPr lang="en-US"/>
          </a:p>
        </p:txBody>
      </p:sp>
      <p:sp>
        <p:nvSpPr>
          <p:cNvPr id="7" name="Google Shape;34;p5">
            <a:extLst>
              <a:ext uri="{FF2B5EF4-FFF2-40B4-BE49-F238E27FC236}">
                <a16:creationId xmlns:a16="http://schemas.microsoft.com/office/drawing/2014/main" id="{E2E1EDB6-3F44-6B4F-9ABA-A1DC96C2FB2D}"/>
              </a:ext>
            </a:extLst>
          </p:cNvPr>
          <p:cNvSpPr/>
          <p:nvPr userDrawn="1"/>
        </p:nvSpPr>
        <p:spPr>
          <a:xfrm>
            <a:off x="9808488" y="6755100"/>
            <a:ext cx="2383512" cy="102900"/>
          </a:xfrm>
          <a:prstGeom prst="rect">
            <a:avLst/>
          </a:prstGeom>
          <a:solidFill>
            <a:srgbClr val="5B5B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 name="Google Shape;36;p5">
            <a:extLst>
              <a:ext uri="{FF2B5EF4-FFF2-40B4-BE49-F238E27FC236}">
                <a16:creationId xmlns:a16="http://schemas.microsoft.com/office/drawing/2014/main" id="{BDFD5B5D-60AB-C54D-820E-6D3E3329B44C}"/>
              </a:ext>
            </a:extLst>
          </p:cNvPr>
          <p:cNvSpPr/>
          <p:nvPr userDrawn="1"/>
        </p:nvSpPr>
        <p:spPr>
          <a:xfrm>
            <a:off x="0" y="6755100"/>
            <a:ext cx="1191600" cy="102900"/>
          </a:xfrm>
          <a:prstGeom prst="rect">
            <a:avLst/>
          </a:prstGeom>
          <a:solidFill>
            <a:srgbClr val="D4B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 name="Google Shape;37;p5">
            <a:extLst>
              <a:ext uri="{FF2B5EF4-FFF2-40B4-BE49-F238E27FC236}">
                <a16:creationId xmlns:a16="http://schemas.microsoft.com/office/drawing/2014/main" id="{FC688567-F847-0547-9E83-97C4B6F14960}"/>
              </a:ext>
            </a:extLst>
          </p:cNvPr>
          <p:cNvSpPr/>
          <p:nvPr userDrawn="1"/>
        </p:nvSpPr>
        <p:spPr>
          <a:xfrm>
            <a:off x="1191613" y="6755100"/>
            <a:ext cx="8616800" cy="102900"/>
          </a:xfrm>
          <a:prstGeom prst="rect">
            <a:avLst/>
          </a:prstGeom>
          <a:solidFill>
            <a:srgbClr val="B700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015702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reserve="1">
  <p:cSld name="Quote">
    <p:spTree>
      <p:nvGrpSpPr>
        <p:cNvPr id="1" name="Shape 23"/>
        <p:cNvGrpSpPr/>
        <p:nvPr/>
      </p:nvGrpSpPr>
      <p:grpSpPr>
        <a:xfrm>
          <a:off x="0" y="0"/>
          <a:ext cx="0" cy="0"/>
          <a:chOff x="0" y="0"/>
          <a:chExt cx="0" cy="0"/>
        </a:xfrm>
      </p:grpSpPr>
      <p:sp>
        <p:nvSpPr>
          <p:cNvPr id="24" name="Google Shape;24;p4"/>
          <p:cNvSpPr txBox="1">
            <a:spLocks noGrp="1"/>
          </p:cNvSpPr>
          <p:nvPr>
            <p:ph type="body" idx="1"/>
          </p:nvPr>
        </p:nvSpPr>
        <p:spPr>
          <a:xfrm>
            <a:off x="2280567" y="2882400"/>
            <a:ext cx="7631600" cy="1093200"/>
          </a:xfrm>
          <a:prstGeom prst="rect">
            <a:avLst/>
          </a:prstGeom>
        </p:spPr>
        <p:txBody>
          <a:bodyPr spcFirstLastPara="1" wrap="square" lIns="91425" tIns="91425" rIns="91425" bIns="91425" anchor="t" anchorCtr="0"/>
          <a:lstStyle>
            <a:lvl1pPr marL="38100" lvl="0" indent="0" algn="ctr" rtl="0">
              <a:spcBef>
                <a:spcPts val="600"/>
              </a:spcBef>
              <a:spcAft>
                <a:spcPts val="0"/>
              </a:spcAft>
              <a:buSzPts val="3000"/>
              <a:buNone/>
              <a:defRPr i="0">
                <a:solidFill>
                  <a:srgbClr val="0E0E0E"/>
                </a:solidFill>
                <a:latin typeface="Helvetica" pitchFamily="2" charset="0"/>
              </a:defRPr>
            </a:lvl1pPr>
            <a:lvl2pPr marL="914400" lvl="1" indent="-381000" algn="ctr" rtl="0">
              <a:spcBef>
                <a:spcPts val="0"/>
              </a:spcBef>
              <a:spcAft>
                <a:spcPts val="0"/>
              </a:spcAft>
              <a:buSzPts val="2400"/>
              <a:buChar char="○"/>
              <a:defRPr i="1"/>
            </a:lvl2pPr>
            <a:lvl3pPr marL="1371600" lvl="2" indent="-381000" algn="ctr" rtl="0">
              <a:spcBef>
                <a:spcPts val="0"/>
              </a:spcBef>
              <a:spcAft>
                <a:spcPts val="0"/>
              </a:spcAft>
              <a:buSzPts val="2400"/>
              <a:buChar char="■"/>
              <a:defRPr i="1"/>
            </a:lvl3pPr>
            <a:lvl4pPr marL="1828800" lvl="3" indent="-342900" algn="ctr" rtl="0">
              <a:spcBef>
                <a:spcPts val="0"/>
              </a:spcBef>
              <a:spcAft>
                <a:spcPts val="0"/>
              </a:spcAft>
              <a:buSzPts val="1800"/>
              <a:buChar char="●"/>
              <a:defRPr i="1"/>
            </a:lvl4pPr>
            <a:lvl5pPr marL="2286000" lvl="4" indent="-342900" algn="ctr" rtl="0">
              <a:spcBef>
                <a:spcPts val="0"/>
              </a:spcBef>
              <a:spcAft>
                <a:spcPts val="0"/>
              </a:spcAft>
              <a:buSzPts val="1800"/>
              <a:buChar char="○"/>
              <a:defRPr i="1"/>
            </a:lvl5pPr>
            <a:lvl6pPr marL="2743200" lvl="5" indent="-342900" algn="ctr" rtl="0">
              <a:spcBef>
                <a:spcPts val="0"/>
              </a:spcBef>
              <a:spcAft>
                <a:spcPts val="0"/>
              </a:spcAft>
              <a:buSzPts val="1800"/>
              <a:buChar char="■"/>
              <a:defRPr i="1"/>
            </a:lvl6pPr>
            <a:lvl7pPr marL="3200400" lvl="6" indent="-342900" algn="ctr" rtl="0">
              <a:spcBef>
                <a:spcPts val="0"/>
              </a:spcBef>
              <a:spcAft>
                <a:spcPts val="0"/>
              </a:spcAft>
              <a:buSzPts val="1800"/>
              <a:buChar char="●"/>
              <a:defRPr i="1"/>
            </a:lvl7pPr>
            <a:lvl8pPr marL="3657600" lvl="7" indent="-342900" algn="ctr" rtl="0">
              <a:spcBef>
                <a:spcPts val="0"/>
              </a:spcBef>
              <a:spcAft>
                <a:spcPts val="0"/>
              </a:spcAft>
              <a:buSzPts val="1800"/>
              <a:buChar char="○"/>
              <a:defRPr i="1"/>
            </a:lvl8pPr>
            <a:lvl9pPr marL="4114800" lvl="8" indent="-342900" algn="ctr">
              <a:spcBef>
                <a:spcPts val="0"/>
              </a:spcBef>
              <a:spcAft>
                <a:spcPts val="0"/>
              </a:spcAft>
              <a:buSzPts val="1800"/>
              <a:buChar char="■"/>
              <a:defRPr i="1"/>
            </a:lvl9pPr>
          </a:lstStyle>
          <a:p>
            <a:pPr lvl="0"/>
            <a:r>
              <a:rPr lang="en-US" dirty="0"/>
              <a:t>Edit Master text styles</a:t>
            </a:r>
          </a:p>
        </p:txBody>
      </p:sp>
      <p:sp>
        <p:nvSpPr>
          <p:cNvPr id="26" name="Google Shape;26;p4"/>
          <p:cNvSpPr/>
          <p:nvPr/>
        </p:nvSpPr>
        <p:spPr>
          <a:xfrm>
            <a:off x="7631044" y="2132900"/>
            <a:ext cx="2280400" cy="102900"/>
          </a:xfrm>
          <a:prstGeom prst="rect">
            <a:avLst/>
          </a:prstGeom>
          <a:solidFill>
            <a:srgbClr val="5B5B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 name="Google Shape;27;p4"/>
          <p:cNvSpPr/>
          <p:nvPr/>
        </p:nvSpPr>
        <p:spPr>
          <a:xfrm>
            <a:off x="9912236" y="2132900"/>
            <a:ext cx="2280400" cy="102900"/>
          </a:xfrm>
          <a:prstGeom prst="rect">
            <a:avLst/>
          </a:prstGeom>
          <a:solidFill>
            <a:srgbClr val="005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 name="Google Shape;28;p4"/>
          <p:cNvSpPr/>
          <p:nvPr/>
        </p:nvSpPr>
        <p:spPr>
          <a:xfrm>
            <a:off x="0" y="2132900"/>
            <a:ext cx="2280400" cy="102900"/>
          </a:xfrm>
          <a:prstGeom prst="rect">
            <a:avLst/>
          </a:prstGeom>
          <a:solidFill>
            <a:srgbClr val="1599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 name="Google Shape;29;p4"/>
          <p:cNvSpPr/>
          <p:nvPr/>
        </p:nvSpPr>
        <p:spPr>
          <a:xfrm>
            <a:off x="2280566" y="2132900"/>
            <a:ext cx="5349685" cy="102900"/>
          </a:xfrm>
          <a:prstGeom prst="rect">
            <a:avLst/>
          </a:prstGeom>
          <a:solidFill>
            <a:srgbClr val="6509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 name="Google Shape;34;p5">
            <a:extLst>
              <a:ext uri="{FF2B5EF4-FFF2-40B4-BE49-F238E27FC236}">
                <a16:creationId xmlns:a16="http://schemas.microsoft.com/office/drawing/2014/main" id="{05D2538E-46DE-1244-8DE6-4E8B9E09F33C}"/>
              </a:ext>
            </a:extLst>
          </p:cNvPr>
          <p:cNvSpPr/>
          <p:nvPr userDrawn="1"/>
        </p:nvSpPr>
        <p:spPr>
          <a:xfrm>
            <a:off x="9808488" y="2132900"/>
            <a:ext cx="2383512" cy="102900"/>
          </a:xfrm>
          <a:prstGeom prst="rect">
            <a:avLst/>
          </a:prstGeom>
          <a:solidFill>
            <a:srgbClr val="5B5B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 name="Google Shape;36;p5">
            <a:extLst>
              <a:ext uri="{FF2B5EF4-FFF2-40B4-BE49-F238E27FC236}">
                <a16:creationId xmlns:a16="http://schemas.microsoft.com/office/drawing/2014/main" id="{816C6067-4A4B-8840-9575-718F00447837}"/>
              </a:ext>
            </a:extLst>
          </p:cNvPr>
          <p:cNvSpPr/>
          <p:nvPr userDrawn="1"/>
        </p:nvSpPr>
        <p:spPr>
          <a:xfrm>
            <a:off x="0" y="2132900"/>
            <a:ext cx="1191600" cy="102900"/>
          </a:xfrm>
          <a:prstGeom prst="rect">
            <a:avLst/>
          </a:prstGeom>
          <a:solidFill>
            <a:srgbClr val="D4B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 name="Google Shape;37;p5">
            <a:extLst>
              <a:ext uri="{FF2B5EF4-FFF2-40B4-BE49-F238E27FC236}">
                <a16:creationId xmlns:a16="http://schemas.microsoft.com/office/drawing/2014/main" id="{72132E38-56C5-6443-BCCA-AA24D72BAB0E}"/>
              </a:ext>
            </a:extLst>
          </p:cNvPr>
          <p:cNvSpPr/>
          <p:nvPr userDrawn="1"/>
        </p:nvSpPr>
        <p:spPr>
          <a:xfrm>
            <a:off x="1191613" y="2132900"/>
            <a:ext cx="8616800" cy="102900"/>
          </a:xfrm>
          <a:prstGeom prst="rect">
            <a:avLst/>
          </a:prstGeom>
          <a:solidFill>
            <a:srgbClr val="B700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536793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1DD01-D509-FF45-AAC6-8D5091939265}"/>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C8376B35-612F-C44B-89CD-19498E3FD5A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F9A974F-AB9E-8F40-848F-63704E40F64F}"/>
              </a:ext>
            </a:extLst>
          </p:cNvPr>
          <p:cNvSpPr>
            <a:spLocks noGrp="1"/>
          </p:cNvSpPr>
          <p:nvPr>
            <p:ph type="dt" sz="half" idx="10"/>
          </p:nvPr>
        </p:nvSpPr>
        <p:spPr/>
        <p:txBody>
          <a:bodyPr/>
          <a:lstStyle/>
          <a:p>
            <a:fld id="{C0E58B67-1E92-D847-BFD0-9164207A52C5}" type="datetimeFigureOut">
              <a:rPr lang="en-US" smtClean="0"/>
              <a:t>3/17/25</a:t>
            </a:fld>
            <a:endParaRPr lang="en-US"/>
          </a:p>
        </p:txBody>
      </p:sp>
      <p:sp>
        <p:nvSpPr>
          <p:cNvPr id="5" name="Footer Placeholder 4">
            <a:extLst>
              <a:ext uri="{FF2B5EF4-FFF2-40B4-BE49-F238E27FC236}">
                <a16:creationId xmlns:a16="http://schemas.microsoft.com/office/drawing/2014/main" id="{D22EC343-2EE7-CE44-862D-4C49011641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67ED48-5BB6-5D47-B86E-7B7A7CF5DB4C}"/>
              </a:ext>
            </a:extLst>
          </p:cNvPr>
          <p:cNvSpPr>
            <a:spLocks noGrp="1"/>
          </p:cNvSpPr>
          <p:nvPr>
            <p:ph type="sldNum" sz="quarter" idx="12"/>
          </p:nvPr>
        </p:nvSpPr>
        <p:spPr/>
        <p:txBody>
          <a:bodyPr/>
          <a:lstStyle/>
          <a:p>
            <a:fld id="{421483FA-DED6-7248-9EDE-3E8E38BEE225}" type="slidenum">
              <a:rPr lang="en-US" smtClean="0"/>
              <a:t>‹#›</a:t>
            </a:fld>
            <a:endParaRPr lang="en-US"/>
          </a:p>
        </p:txBody>
      </p:sp>
      <p:sp>
        <p:nvSpPr>
          <p:cNvPr id="7" name="Google Shape;34;p5">
            <a:extLst>
              <a:ext uri="{FF2B5EF4-FFF2-40B4-BE49-F238E27FC236}">
                <a16:creationId xmlns:a16="http://schemas.microsoft.com/office/drawing/2014/main" id="{D0A1B35D-2706-4447-AF8E-539442EB44CF}"/>
              </a:ext>
            </a:extLst>
          </p:cNvPr>
          <p:cNvSpPr/>
          <p:nvPr userDrawn="1"/>
        </p:nvSpPr>
        <p:spPr>
          <a:xfrm>
            <a:off x="9808488" y="6755100"/>
            <a:ext cx="1191600" cy="102900"/>
          </a:xfrm>
          <a:prstGeom prst="rect">
            <a:avLst/>
          </a:prstGeom>
          <a:solidFill>
            <a:srgbClr val="5B5B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 name="Google Shape;35;p5">
            <a:extLst>
              <a:ext uri="{FF2B5EF4-FFF2-40B4-BE49-F238E27FC236}">
                <a16:creationId xmlns:a16="http://schemas.microsoft.com/office/drawing/2014/main" id="{B32B9F0B-A1FF-6545-96DD-BF3ABC813E46}"/>
              </a:ext>
            </a:extLst>
          </p:cNvPr>
          <p:cNvSpPr/>
          <p:nvPr userDrawn="1"/>
        </p:nvSpPr>
        <p:spPr>
          <a:xfrm>
            <a:off x="11000416" y="6755100"/>
            <a:ext cx="1191600" cy="102900"/>
          </a:xfrm>
          <a:prstGeom prst="rect">
            <a:avLst/>
          </a:prstGeom>
          <a:solidFill>
            <a:srgbClr val="005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 name="Google Shape;36;p5">
            <a:extLst>
              <a:ext uri="{FF2B5EF4-FFF2-40B4-BE49-F238E27FC236}">
                <a16:creationId xmlns:a16="http://schemas.microsoft.com/office/drawing/2014/main" id="{E03619C7-4755-1F40-A050-41CB7A3FA78B}"/>
              </a:ext>
            </a:extLst>
          </p:cNvPr>
          <p:cNvSpPr/>
          <p:nvPr userDrawn="1"/>
        </p:nvSpPr>
        <p:spPr>
          <a:xfrm>
            <a:off x="0" y="6755100"/>
            <a:ext cx="1191600" cy="102900"/>
          </a:xfrm>
          <a:prstGeom prst="rect">
            <a:avLst/>
          </a:prstGeom>
          <a:solidFill>
            <a:srgbClr val="1599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 name="Google Shape;37;p5">
            <a:extLst>
              <a:ext uri="{FF2B5EF4-FFF2-40B4-BE49-F238E27FC236}">
                <a16:creationId xmlns:a16="http://schemas.microsoft.com/office/drawing/2014/main" id="{CA3DFEE3-9B46-8742-8835-78E2A05914D3}"/>
              </a:ext>
            </a:extLst>
          </p:cNvPr>
          <p:cNvSpPr/>
          <p:nvPr userDrawn="1"/>
        </p:nvSpPr>
        <p:spPr>
          <a:xfrm>
            <a:off x="1191613" y="6755100"/>
            <a:ext cx="8616800" cy="102900"/>
          </a:xfrm>
          <a:prstGeom prst="rect">
            <a:avLst/>
          </a:prstGeom>
          <a:solidFill>
            <a:srgbClr val="6509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 name="Google Shape;34;p5">
            <a:extLst>
              <a:ext uri="{FF2B5EF4-FFF2-40B4-BE49-F238E27FC236}">
                <a16:creationId xmlns:a16="http://schemas.microsoft.com/office/drawing/2014/main" id="{5162F0E0-0CE0-5B44-BB57-8AB9C162400C}"/>
              </a:ext>
            </a:extLst>
          </p:cNvPr>
          <p:cNvSpPr/>
          <p:nvPr userDrawn="1"/>
        </p:nvSpPr>
        <p:spPr>
          <a:xfrm>
            <a:off x="9808475" y="6755100"/>
            <a:ext cx="2383512" cy="102900"/>
          </a:xfrm>
          <a:prstGeom prst="rect">
            <a:avLst/>
          </a:prstGeom>
          <a:solidFill>
            <a:srgbClr val="5B5B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 name="Google Shape;36;p5">
            <a:extLst>
              <a:ext uri="{FF2B5EF4-FFF2-40B4-BE49-F238E27FC236}">
                <a16:creationId xmlns:a16="http://schemas.microsoft.com/office/drawing/2014/main" id="{EDD2E04C-A3B7-4645-B33F-716FDA6AF873}"/>
              </a:ext>
            </a:extLst>
          </p:cNvPr>
          <p:cNvSpPr/>
          <p:nvPr userDrawn="1"/>
        </p:nvSpPr>
        <p:spPr>
          <a:xfrm>
            <a:off x="-13" y="6755100"/>
            <a:ext cx="1191600" cy="102900"/>
          </a:xfrm>
          <a:prstGeom prst="rect">
            <a:avLst/>
          </a:prstGeom>
          <a:solidFill>
            <a:srgbClr val="D4B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 name="Google Shape;37;p5">
            <a:extLst>
              <a:ext uri="{FF2B5EF4-FFF2-40B4-BE49-F238E27FC236}">
                <a16:creationId xmlns:a16="http://schemas.microsoft.com/office/drawing/2014/main" id="{46827251-75BA-9F40-B3EB-C6D7E221527C}"/>
              </a:ext>
            </a:extLst>
          </p:cNvPr>
          <p:cNvSpPr/>
          <p:nvPr userDrawn="1"/>
        </p:nvSpPr>
        <p:spPr>
          <a:xfrm>
            <a:off x="1191600" y="6755100"/>
            <a:ext cx="8616800" cy="102900"/>
          </a:xfrm>
          <a:prstGeom prst="rect">
            <a:avLst/>
          </a:prstGeom>
          <a:solidFill>
            <a:srgbClr val="B700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3731841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3E0FF-45F5-2D46-A599-E69D135237D0}"/>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3A8FE02A-0DD4-B945-9E23-510EF5D3645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3D37198-74FE-B04E-9E19-F1365EF6F5D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222E405-11EB-B54A-81FB-BFA550149F57}"/>
              </a:ext>
            </a:extLst>
          </p:cNvPr>
          <p:cNvSpPr>
            <a:spLocks noGrp="1"/>
          </p:cNvSpPr>
          <p:nvPr>
            <p:ph type="dt" sz="half" idx="10"/>
          </p:nvPr>
        </p:nvSpPr>
        <p:spPr/>
        <p:txBody>
          <a:bodyPr/>
          <a:lstStyle/>
          <a:p>
            <a:fld id="{C0E58B67-1E92-D847-BFD0-9164207A52C5}" type="datetimeFigureOut">
              <a:rPr lang="en-US" smtClean="0"/>
              <a:t>3/17/25</a:t>
            </a:fld>
            <a:endParaRPr lang="en-US"/>
          </a:p>
        </p:txBody>
      </p:sp>
      <p:sp>
        <p:nvSpPr>
          <p:cNvPr id="6" name="Footer Placeholder 5">
            <a:extLst>
              <a:ext uri="{FF2B5EF4-FFF2-40B4-BE49-F238E27FC236}">
                <a16:creationId xmlns:a16="http://schemas.microsoft.com/office/drawing/2014/main" id="{BC1F1F6F-271F-0141-8322-FC1F5644BA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27EB5F-B265-164F-B811-5AF1A947E25A}"/>
              </a:ext>
            </a:extLst>
          </p:cNvPr>
          <p:cNvSpPr>
            <a:spLocks noGrp="1"/>
          </p:cNvSpPr>
          <p:nvPr>
            <p:ph type="sldNum" sz="quarter" idx="12"/>
          </p:nvPr>
        </p:nvSpPr>
        <p:spPr/>
        <p:txBody>
          <a:bodyPr/>
          <a:lstStyle/>
          <a:p>
            <a:fld id="{421483FA-DED6-7248-9EDE-3E8E38BEE225}" type="slidenum">
              <a:rPr lang="en-US" smtClean="0"/>
              <a:t>‹#›</a:t>
            </a:fld>
            <a:endParaRPr lang="en-US"/>
          </a:p>
        </p:txBody>
      </p:sp>
      <p:sp>
        <p:nvSpPr>
          <p:cNvPr id="8" name="Google Shape;34;p5">
            <a:extLst>
              <a:ext uri="{FF2B5EF4-FFF2-40B4-BE49-F238E27FC236}">
                <a16:creationId xmlns:a16="http://schemas.microsoft.com/office/drawing/2014/main" id="{072878B6-6CF5-674E-BED1-80423A5B5A1D}"/>
              </a:ext>
            </a:extLst>
          </p:cNvPr>
          <p:cNvSpPr/>
          <p:nvPr userDrawn="1"/>
        </p:nvSpPr>
        <p:spPr>
          <a:xfrm>
            <a:off x="9808488" y="6755100"/>
            <a:ext cx="1191600" cy="102900"/>
          </a:xfrm>
          <a:prstGeom prst="rect">
            <a:avLst/>
          </a:prstGeom>
          <a:solidFill>
            <a:srgbClr val="5B5B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 name="Google Shape;35;p5">
            <a:extLst>
              <a:ext uri="{FF2B5EF4-FFF2-40B4-BE49-F238E27FC236}">
                <a16:creationId xmlns:a16="http://schemas.microsoft.com/office/drawing/2014/main" id="{B960D5EB-7F05-7747-B99B-0600E66D0BB7}"/>
              </a:ext>
            </a:extLst>
          </p:cNvPr>
          <p:cNvSpPr/>
          <p:nvPr userDrawn="1"/>
        </p:nvSpPr>
        <p:spPr>
          <a:xfrm>
            <a:off x="11000416" y="6755100"/>
            <a:ext cx="1191600" cy="102900"/>
          </a:xfrm>
          <a:prstGeom prst="rect">
            <a:avLst/>
          </a:prstGeom>
          <a:solidFill>
            <a:srgbClr val="005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 name="Google Shape;36;p5">
            <a:extLst>
              <a:ext uri="{FF2B5EF4-FFF2-40B4-BE49-F238E27FC236}">
                <a16:creationId xmlns:a16="http://schemas.microsoft.com/office/drawing/2014/main" id="{78C4442D-0160-5348-8818-A58525F20ECF}"/>
              </a:ext>
            </a:extLst>
          </p:cNvPr>
          <p:cNvSpPr/>
          <p:nvPr userDrawn="1"/>
        </p:nvSpPr>
        <p:spPr>
          <a:xfrm>
            <a:off x="0" y="6755100"/>
            <a:ext cx="1191600" cy="102900"/>
          </a:xfrm>
          <a:prstGeom prst="rect">
            <a:avLst/>
          </a:prstGeom>
          <a:solidFill>
            <a:srgbClr val="1599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 name="Google Shape;37;p5">
            <a:extLst>
              <a:ext uri="{FF2B5EF4-FFF2-40B4-BE49-F238E27FC236}">
                <a16:creationId xmlns:a16="http://schemas.microsoft.com/office/drawing/2014/main" id="{EC603AEE-9A37-A444-868E-538548F124A8}"/>
              </a:ext>
            </a:extLst>
          </p:cNvPr>
          <p:cNvSpPr/>
          <p:nvPr userDrawn="1"/>
        </p:nvSpPr>
        <p:spPr>
          <a:xfrm>
            <a:off x="1191613" y="6755100"/>
            <a:ext cx="8616800" cy="102900"/>
          </a:xfrm>
          <a:prstGeom prst="rect">
            <a:avLst/>
          </a:prstGeom>
          <a:solidFill>
            <a:srgbClr val="6509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 name="Google Shape;34;p5">
            <a:extLst>
              <a:ext uri="{FF2B5EF4-FFF2-40B4-BE49-F238E27FC236}">
                <a16:creationId xmlns:a16="http://schemas.microsoft.com/office/drawing/2014/main" id="{1EC01539-6D35-894A-A49D-6637A83A2B32}"/>
              </a:ext>
            </a:extLst>
          </p:cNvPr>
          <p:cNvSpPr/>
          <p:nvPr userDrawn="1"/>
        </p:nvSpPr>
        <p:spPr>
          <a:xfrm>
            <a:off x="9808488" y="6755100"/>
            <a:ext cx="2383512" cy="102900"/>
          </a:xfrm>
          <a:prstGeom prst="rect">
            <a:avLst/>
          </a:prstGeom>
          <a:solidFill>
            <a:srgbClr val="5B5B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 name="Google Shape;36;p5">
            <a:extLst>
              <a:ext uri="{FF2B5EF4-FFF2-40B4-BE49-F238E27FC236}">
                <a16:creationId xmlns:a16="http://schemas.microsoft.com/office/drawing/2014/main" id="{43DF6A0F-0F31-C945-A960-67FA5B3FD97F}"/>
              </a:ext>
            </a:extLst>
          </p:cNvPr>
          <p:cNvSpPr/>
          <p:nvPr userDrawn="1"/>
        </p:nvSpPr>
        <p:spPr>
          <a:xfrm>
            <a:off x="0" y="6755100"/>
            <a:ext cx="1191600" cy="102900"/>
          </a:xfrm>
          <a:prstGeom prst="rect">
            <a:avLst/>
          </a:prstGeom>
          <a:solidFill>
            <a:srgbClr val="D4B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 name="Google Shape;37;p5">
            <a:extLst>
              <a:ext uri="{FF2B5EF4-FFF2-40B4-BE49-F238E27FC236}">
                <a16:creationId xmlns:a16="http://schemas.microsoft.com/office/drawing/2014/main" id="{238A8FB1-A51F-7C41-95E9-2FCF1BC4C752}"/>
              </a:ext>
            </a:extLst>
          </p:cNvPr>
          <p:cNvSpPr/>
          <p:nvPr userDrawn="1"/>
        </p:nvSpPr>
        <p:spPr>
          <a:xfrm>
            <a:off x="1191613" y="6755100"/>
            <a:ext cx="8616800" cy="102900"/>
          </a:xfrm>
          <a:prstGeom prst="rect">
            <a:avLst/>
          </a:prstGeom>
          <a:solidFill>
            <a:srgbClr val="B700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607434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9D8CA-4201-7041-8D40-6CC4E35B199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7791613-41FA-4A43-B640-938AEADE4E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0AA7756-150A-154D-BF33-F3E0FF227B2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141EB1-C23B-2843-8507-DCB48F4AC3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F7796E0-CB59-2841-B66C-F6338E558C8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77BD37-113A-504C-8E2A-FFE16431A7DE}"/>
              </a:ext>
            </a:extLst>
          </p:cNvPr>
          <p:cNvSpPr>
            <a:spLocks noGrp="1"/>
          </p:cNvSpPr>
          <p:nvPr>
            <p:ph type="dt" sz="half" idx="10"/>
          </p:nvPr>
        </p:nvSpPr>
        <p:spPr/>
        <p:txBody>
          <a:bodyPr/>
          <a:lstStyle/>
          <a:p>
            <a:fld id="{C0E58B67-1E92-D847-BFD0-9164207A52C5}" type="datetimeFigureOut">
              <a:rPr lang="en-US" smtClean="0"/>
              <a:t>3/17/25</a:t>
            </a:fld>
            <a:endParaRPr lang="en-US"/>
          </a:p>
        </p:txBody>
      </p:sp>
      <p:sp>
        <p:nvSpPr>
          <p:cNvPr id="8" name="Footer Placeholder 7">
            <a:extLst>
              <a:ext uri="{FF2B5EF4-FFF2-40B4-BE49-F238E27FC236}">
                <a16:creationId xmlns:a16="http://schemas.microsoft.com/office/drawing/2014/main" id="{16FCF97C-713D-9D44-8036-6395D19992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B72E1C6-35D1-5B42-B4F3-71E1E3FBF35D}"/>
              </a:ext>
            </a:extLst>
          </p:cNvPr>
          <p:cNvSpPr>
            <a:spLocks noGrp="1"/>
          </p:cNvSpPr>
          <p:nvPr>
            <p:ph type="sldNum" sz="quarter" idx="12"/>
          </p:nvPr>
        </p:nvSpPr>
        <p:spPr/>
        <p:txBody>
          <a:bodyPr/>
          <a:lstStyle/>
          <a:p>
            <a:fld id="{421483FA-DED6-7248-9EDE-3E8E38BEE225}" type="slidenum">
              <a:rPr lang="en-US" smtClean="0"/>
              <a:t>‹#›</a:t>
            </a:fld>
            <a:endParaRPr lang="en-US"/>
          </a:p>
        </p:txBody>
      </p:sp>
      <p:sp>
        <p:nvSpPr>
          <p:cNvPr id="10" name="Google Shape;34;p5">
            <a:extLst>
              <a:ext uri="{FF2B5EF4-FFF2-40B4-BE49-F238E27FC236}">
                <a16:creationId xmlns:a16="http://schemas.microsoft.com/office/drawing/2014/main" id="{8037FBE7-F233-A34E-8D79-7685F9CFB51C}"/>
              </a:ext>
            </a:extLst>
          </p:cNvPr>
          <p:cNvSpPr/>
          <p:nvPr userDrawn="1"/>
        </p:nvSpPr>
        <p:spPr>
          <a:xfrm>
            <a:off x="9808488" y="6755100"/>
            <a:ext cx="1191600" cy="102900"/>
          </a:xfrm>
          <a:prstGeom prst="rect">
            <a:avLst/>
          </a:prstGeom>
          <a:solidFill>
            <a:srgbClr val="5B5B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 name="Google Shape;35;p5">
            <a:extLst>
              <a:ext uri="{FF2B5EF4-FFF2-40B4-BE49-F238E27FC236}">
                <a16:creationId xmlns:a16="http://schemas.microsoft.com/office/drawing/2014/main" id="{0DA33FA8-8739-3A42-B691-E05B2BFDD2A2}"/>
              </a:ext>
            </a:extLst>
          </p:cNvPr>
          <p:cNvSpPr/>
          <p:nvPr userDrawn="1"/>
        </p:nvSpPr>
        <p:spPr>
          <a:xfrm>
            <a:off x="11000416" y="6755100"/>
            <a:ext cx="1191600" cy="102900"/>
          </a:xfrm>
          <a:prstGeom prst="rect">
            <a:avLst/>
          </a:prstGeom>
          <a:solidFill>
            <a:srgbClr val="005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 name="Google Shape;36;p5">
            <a:extLst>
              <a:ext uri="{FF2B5EF4-FFF2-40B4-BE49-F238E27FC236}">
                <a16:creationId xmlns:a16="http://schemas.microsoft.com/office/drawing/2014/main" id="{B8892DB8-3D86-DE4C-9D84-7F53D6C646F5}"/>
              </a:ext>
            </a:extLst>
          </p:cNvPr>
          <p:cNvSpPr/>
          <p:nvPr userDrawn="1"/>
        </p:nvSpPr>
        <p:spPr>
          <a:xfrm>
            <a:off x="0" y="6755100"/>
            <a:ext cx="1191600" cy="102900"/>
          </a:xfrm>
          <a:prstGeom prst="rect">
            <a:avLst/>
          </a:prstGeom>
          <a:solidFill>
            <a:srgbClr val="1599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 name="Google Shape;37;p5">
            <a:extLst>
              <a:ext uri="{FF2B5EF4-FFF2-40B4-BE49-F238E27FC236}">
                <a16:creationId xmlns:a16="http://schemas.microsoft.com/office/drawing/2014/main" id="{FA2213A4-3134-BB43-9192-C3CE655666B1}"/>
              </a:ext>
            </a:extLst>
          </p:cNvPr>
          <p:cNvSpPr/>
          <p:nvPr userDrawn="1"/>
        </p:nvSpPr>
        <p:spPr>
          <a:xfrm>
            <a:off x="1191613" y="6755100"/>
            <a:ext cx="8616800" cy="102900"/>
          </a:xfrm>
          <a:prstGeom prst="rect">
            <a:avLst/>
          </a:prstGeom>
          <a:solidFill>
            <a:srgbClr val="6509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 name="Google Shape;34;p5">
            <a:extLst>
              <a:ext uri="{FF2B5EF4-FFF2-40B4-BE49-F238E27FC236}">
                <a16:creationId xmlns:a16="http://schemas.microsoft.com/office/drawing/2014/main" id="{6EC14FE5-25B0-E748-8155-A135E14CAA89}"/>
              </a:ext>
            </a:extLst>
          </p:cNvPr>
          <p:cNvSpPr/>
          <p:nvPr userDrawn="1"/>
        </p:nvSpPr>
        <p:spPr>
          <a:xfrm>
            <a:off x="9808488" y="6755100"/>
            <a:ext cx="2383512" cy="102900"/>
          </a:xfrm>
          <a:prstGeom prst="rect">
            <a:avLst/>
          </a:prstGeom>
          <a:solidFill>
            <a:srgbClr val="5B5B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 name="Google Shape;36;p5">
            <a:extLst>
              <a:ext uri="{FF2B5EF4-FFF2-40B4-BE49-F238E27FC236}">
                <a16:creationId xmlns:a16="http://schemas.microsoft.com/office/drawing/2014/main" id="{0538B3AB-E4B0-7F41-BA55-C5C459B3824A}"/>
              </a:ext>
            </a:extLst>
          </p:cNvPr>
          <p:cNvSpPr/>
          <p:nvPr userDrawn="1"/>
        </p:nvSpPr>
        <p:spPr>
          <a:xfrm>
            <a:off x="0" y="6755100"/>
            <a:ext cx="1191600" cy="102900"/>
          </a:xfrm>
          <a:prstGeom prst="rect">
            <a:avLst/>
          </a:prstGeom>
          <a:solidFill>
            <a:srgbClr val="D4B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 name="Google Shape;37;p5">
            <a:extLst>
              <a:ext uri="{FF2B5EF4-FFF2-40B4-BE49-F238E27FC236}">
                <a16:creationId xmlns:a16="http://schemas.microsoft.com/office/drawing/2014/main" id="{2450FFBE-64B0-4D4B-95A4-D64027143708}"/>
              </a:ext>
            </a:extLst>
          </p:cNvPr>
          <p:cNvSpPr/>
          <p:nvPr userDrawn="1"/>
        </p:nvSpPr>
        <p:spPr>
          <a:xfrm>
            <a:off x="1191613" y="6755100"/>
            <a:ext cx="8616800" cy="102900"/>
          </a:xfrm>
          <a:prstGeom prst="rect">
            <a:avLst/>
          </a:prstGeom>
          <a:solidFill>
            <a:srgbClr val="B700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7010580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E69AD-937D-EC47-9805-3905B396C07C}"/>
              </a:ext>
            </a:extLst>
          </p:cNvPr>
          <p:cNvSpPr>
            <a:spLocks noGrp="1"/>
          </p:cNvSpPr>
          <p:nvPr>
            <p:ph type="title"/>
          </p:nvPr>
        </p:nvSpPr>
        <p:spPr>
          <a:xfrm>
            <a:off x="838200" y="0"/>
            <a:ext cx="10515600" cy="1325563"/>
          </a:xfrm>
        </p:spPr>
        <p:txBody>
          <a:bodyPr>
            <a:normAutofit/>
          </a:bodyPr>
          <a:lstStyle>
            <a:lvl1pPr algn="ctr">
              <a:defRPr sz="40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CB82B1E7-6593-0C41-854E-86458B104520}"/>
              </a:ext>
            </a:extLst>
          </p:cNvPr>
          <p:cNvSpPr>
            <a:spLocks noGrp="1"/>
          </p:cNvSpPr>
          <p:nvPr>
            <p:ph type="dt" sz="half" idx="10"/>
          </p:nvPr>
        </p:nvSpPr>
        <p:spPr/>
        <p:txBody>
          <a:bodyPr/>
          <a:lstStyle/>
          <a:p>
            <a:fld id="{C0E58B67-1E92-D847-BFD0-9164207A52C5}" type="datetimeFigureOut">
              <a:rPr lang="en-US" smtClean="0"/>
              <a:t>3/17/25</a:t>
            </a:fld>
            <a:endParaRPr lang="en-US"/>
          </a:p>
        </p:txBody>
      </p:sp>
      <p:sp>
        <p:nvSpPr>
          <p:cNvPr id="4" name="Footer Placeholder 3">
            <a:extLst>
              <a:ext uri="{FF2B5EF4-FFF2-40B4-BE49-F238E27FC236}">
                <a16:creationId xmlns:a16="http://schemas.microsoft.com/office/drawing/2014/main" id="{D146AE59-AB83-9947-8D72-F8DCF7CD33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EBD07AD-C3F5-FE4F-8300-181905729874}"/>
              </a:ext>
            </a:extLst>
          </p:cNvPr>
          <p:cNvSpPr>
            <a:spLocks noGrp="1"/>
          </p:cNvSpPr>
          <p:nvPr>
            <p:ph type="sldNum" sz="quarter" idx="12"/>
          </p:nvPr>
        </p:nvSpPr>
        <p:spPr/>
        <p:txBody>
          <a:bodyPr/>
          <a:lstStyle/>
          <a:p>
            <a:fld id="{421483FA-DED6-7248-9EDE-3E8E38BEE225}" type="slidenum">
              <a:rPr lang="en-US" smtClean="0"/>
              <a:t>‹#›</a:t>
            </a:fld>
            <a:endParaRPr lang="en-US"/>
          </a:p>
        </p:txBody>
      </p:sp>
      <p:sp>
        <p:nvSpPr>
          <p:cNvPr id="6" name="Google Shape;34;p5">
            <a:extLst>
              <a:ext uri="{FF2B5EF4-FFF2-40B4-BE49-F238E27FC236}">
                <a16:creationId xmlns:a16="http://schemas.microsoft.com/office/drawing/2014/main" id="{7DD6F402-EA6E-BB43-8EB2-09F4640EDF15}"/>
              </a:ext>
            </a:extLst>
          </p:cNvPr>
          <p:cNvSpPr/>
          <p:nvPr userDrawn="1"/>
        </p:nvSpPr>
        <p:spPr>
          <a:xfrm>
            <a:off x="9808488" y="6755100"/>
            <a:ext cx="1191600" cy="102900"/>
          </a:xfrm>
          <a:prstGeom prst="rect">
            <a:avLst/>
          </a:prstGeom>
          <a:solidFill>
            <a:srgbClr val="5B5B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 name="Google Shape;35;p5">
            <a:extLst>
              <a:ext uri="{FF2B5EF4-FFF2-40B4-BE49-F238E27FC236}">
                <a16:creationId xmlns:a16="http://schemas.microsoft.com/office/drawing/2014/main" id="{4A32856C-EE34-DE48-9784-DBCE928A6125}"/>
              </a:ext>
            </a:extLst>
          </p:cNvPr>
          <p:cNvSpPr/>
          <p:nvPr userDrawn="1"/>
        </p:nvSpPr>
        <p:spPr>
          <a:xfrm>
            <a:off x="11000416" y="6755100"/>
            <a:ext cx="1191600" cy="102900"/>
          </a:xfrm>
          <a:prstGeom prst="rect">
            <a:avLst/>
          </a:prstGeom>
          <a:solidFill>
            <a:srgbClr val="005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 name="Google Shape;36;p5">
            <a:extLst>
              <a:ext uri="{FF2B5EF4-FFF2-40B4-BE49-F238E27FC236}">
                <a16:creationId xmlns:a16="http://schemas.microsoft.com/office/drawing/2014/main" id="{955508E6-22C0-D04F-916A-7593849B29DA}"/>
              </a:ext>
            </a:extLst>
          </p:cNvPr>
          <p:cNvSpPr/>
          <p:nvPr userDrawn="1"/>
        </p:nvSpPr>
        <p:spPr>
          <a:xfrm>
            <a:off x="0" y="6755100"/>
            <a:ext cx="1191600" cy="102900"/>
          </a:xfrm>
          <a:prstGeom prst="rect">
            <a:avLst/>
          </a:prstGeom>
          <a:solidFill>
            <a:srgbClr val="1599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 name="Google Shape;37;p5">
            <a:extLst>
              <a:ext uri="{FF2B5EF4-FFF2-40B4-BE49-F238E27FC236}">
                <a16:creationId xmlns:a16="http://schemas.microsoft.com/office/drawing/2014/main" id="{CE394320-DD92-BE47-BDBE-EBC3427DFBAA}"/>
              </a:ext>
            </a:extLst>
          </p:cNvPr>
          <p:cNvSpPr/>
          <p:nvPr userDrawn="1"/>
        </p:nvSpPr>
        <p:spPr>
          <a:xfrm>
            <a:off x="1191613" y="6755100"/>
            <a:ext cx="8616800" cy="102900"/>
          </a:xfrm>
          <a:prstGeom prst="rect">
            <a:avLst/>
          </a:prstGeom>
          <a:solidFill>
            <a:srgbClr val="6509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 name="Google Shape;34;p5">
            <a:extLst>
              <a:ext uri="{FF2B5EF4-FFF2-40B4-BE49-F238E27FC236}">
                <a16:creationId xmlns:a16="http://schemas.microsoft.com/office/drawing/2014/main" id="{FF9DF277-A6EA-9848-888D-DB8C35CF9626}"/>
              </a:ext>
            </a:extLst>
          </p:cNvPr>
          <p:cNvSpPr/>
          <p:nvPr userDrawn="1"/>
        </p:nvSpPr>
        <p:spPr>
          <a:xfrm>
            <a:off x="9808488" y="6755100"/>
            <a:ext cx="2383512" cy="102900"/>
          </a:xfrm>
          <a:prstGeom prst="rect">
            <a:avLst/>
          </a:prstGeom>
          <a:solidFill>
            <a:srgbClr val="5B5B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 name="Google Shape;36;p5">
            <a:extLst>
              <a:ext uri="{FF2B5EF4-FFF2-40B4-BE49-F238E27FC236}">
                <a16:creationId xmlns:a16="http://schemas.microsoft.com/office/drawing/2014/main" id="{1B40CD95-2701-2046-A1BA-F2B9EA5903EF}"/>
              </a:ext>
            </a:extLst>
          </p:cNvPr>
          <p:cNvSpPr/>
          <p:nvPr userDrawn="1"/>
        </p:nvSpPr>
        <p:spPr>
          <a:xfrm>
            <a:off x="0" y="6755100"/>
            <a:ext cx="1191600" cy="102900"/>
          </a:xfrm>
          <a:prstGeom prst="rect">
            <a:avLst/>
          </a:prstGeom>
          <a:solidFill>
            <a:srgbClr val="D4B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 name="Google Shape;37;p5">
            <a:extLst>
              <a:ext uri="{FF2B5EF4-FFF2-40B4-BE49-F238E27FC236}">
                <a16:creationId xmlns:a16="http://schemas.microsoft.com/office/drawing/2014/main" id="{F7CD60B0-1B1D-9A46-AF61-4F2CD1348FB9}"/>
              </a:ext>
            </a:extLst>
          </p:cNvPr>
          <p:cNvSpPr/>
          <p:nvPr userDrawn="1"/>
        </p:nvSpPr>
        <p:spPr>
          <a:xfrm>
            <a:off x="1191613" y="6755100"/>
            <a:ext cx="8616800" cy="102900"/>
          </a:xfrm>
          <a:prstGeom prst="rect">
            <a:avLst/>
          </a:prstGeom>
          <a:solidFill>
            <a:srgbClr val="B700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8042839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083B5D-EF77-E640-B40B-7209FF7AB8FD}"/>
              </a:ext>
            </a:extLst>
          </p:cNvPr>
          <p:cNvSpPr>
            <a:spLocks noGrp="1"/>
          </p:cNvSpPr>
          <p:nvPr>
            <p:ph type="dt" sz="half" idx="10"/>
          </p:nvPr>
        </p:nvSpPr>
        <p:spPr/>
        <p:txBody>
          <a:bodyPr/>
          <a:lstStyle/>
          <a:p>
            <a:fld id="{C0E58B67-1E92-D847-BFD0-9164207A52C5}" type="datetimeFigureOut">
              <a:rPr lang="en-US" smtClean="0"/>
              <a:t>3/17/25</a:t>
            </a:fld>
            <a:endParaRPr lang="en-US"/>
          </a:p>
        </p:txBody>
      </p:sp>
      <p:sp>
        <p:nvSpPr>
          <p:cNvPr id="3" name="Footer Placeholder 2">
            <a:extLst>
              <a:ext uri="{FF2B5EF4-FFF2-40B4-BE49-F238E27FC236}">
                <a16:creationId xmlns:a16="http://schemas.microsoft.com/office/drawing/2014/main" id="{5BDDA800-9873-154A-84F5-DED721FFFD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1925588-49BB-4B44-AAA2-B4BC7D99C66E}"/>
              </a:ext>
            </a:extLst>
          </p:cNvPr>
          <p:cNvSpPr>
            <a:spLocks noGrp="1"/>
          </p:cNvSpPr>
          <p:nvPr>
            <p:ph type="sldNum" sz="quarter" idx="12"/>
          </p:nvPr>
        </p:nvSpPr>
        <p:spPr/>
        <p:txBody>
          <a:bodyPr/>
          <a:lstStyle/>
          <a:p>
            <a:fld id="{421483FA-DED6-7248-9EDE-3E8E38BEE225}" type="slidenum">
              <a:rPr lang="en-US" smtClean="0"/>
              <a:t>‹#›</a:t>
            </a:fld>
            <a:endParaRPr lang="en-US"/>
          </a:p>
        </p:txBody>
      </p:sp>
      <p:sp>
        <p:nvSpPr>
          <p:cNvPr id="5" name="Google Shape;34;p5">
            <a:extLst>
              <a:ext uri="{FF2B5EF4-FFF2-40B4-BE49-F238E27FC236}">
                <a16:creationId xmlns:a16="http://schemas.microsoft.com/office/drawing/2014/main" id="{EEB368FC-CA6D-434D-8DD7-0C80B63AC899}"/>
              </a:ext>
            </a:extLst>
          </p:cNvPr>
          <p:cNvSpPr/>
          <p:nvPr userDrawn="1"/>
        </p:nvSpPr>
        <p:spPr>
          <a:xfrm>
            <a:off x="9808488" y="6755100"/>
            <a:ext cx="1191600" cy="102900"/>
          </a:xfrm>
          <a:prstGeom prst="rect">
            <a:avLst/>
          </a:prstGeom>
          <a:solidFill>
            <a:srgbClr val="5B5B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 name="Google Shape;35;p5">
            <a:extLst>
              <a:ext uri="{FF2B5EF4-FFF2-40B4-BE49-F238E27FC236}">
                <a16:creationId xmlns:a16="http://schemas.microsoft.com/office/drawing/2014/main" id="{374519C4-1FA7-1A43-AC1B-39A19A0C0FDA}"/>
              </a:ext>
            </a:extLst>
          </p:cNvPr>
          <p:cNvSpPr/>
          <p:nvPr userDrawn="1"/>
        </p:nvSpPr>
        <p:spPr>
          <a:xfrm>
            <a:off x="11000416" y="6755100"/>
            <a:ext cx="1191600" cy="102900"/>
          </a:xfrm>
          <a:prstGeom prst="rect">
            <a:avLst/>
          </a:prstGeom>
          <a:solidFill>
            <a:srgbClr val="005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 name="Google Shape;36;p5">
            <a:extLst>
              <a:ext uri="{FF2B5EF4-FFF2-40B4-BE49-F238E27FC236}">
                <a16:creationId xmlns:a16="http://schemas.microsoft.com/office/drawing/2014/main" id="{5CCF52D6-26A5-4E4A-A029-2A22BF345021}"/>
              </a:ext>
            </a:extLst>
          </p:cNvPr>
          <p:cNvSpPr/>
          <p:nvPr userDrawn="1"/>
        </p:nvSpPr>
        <p:spPr>
          <a:xfrm>
            <a:off x="0" y="6755100"/>
            <a:ext cx="1191600" cy="102900"/>
          </a:xfrm>
          <a:prstGeom prst="rect">
            <a:avLst/>
          </a:prstGeom>
          <a:solidFill>
            <a:srgbClr val="1599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 name="Google Shape;37;p5">
            <a:extLst>
              <a:ext uri="{FF2B5EF4-FFF2-40B4-BE49-F238E27FC236}">
                <a16:creationId xmlns:a16="http://schemas.microsoft.com/office/drawing/2014/main" id="{3F752167-4EDB-384C-B5B4-7A4E856FF9D0}"/>
              </a:ext>
            </a:extLst>
          </p:cNvPr>
          <p:cNvSpPr/>
          <p:nvPr userDrawn="1"/>
        </p:nvSpPr>
        <p:spPr>
          <a:xfrm>
            <a:off x="1191613" y="6755100"/>
            <a:ext cx="8616800" cy="102900"/>
          </a:xfrm>
          <a:prstGeom prst="rect">
            <a:avLst/>
          </a:prstGeom>
          <a:solidFill>
            <a:srgbClr val="6509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 name="Google Shape;34;p5">
            <a:extLst>
              <a:ext uri="{FF2B5EF4-FFF2-40B4-BE49-F238E27FC236}">
                <a16:creationId xmlns:a16="http://schemas.microsoft.com/office/drawing/2014/main" id="{655FB498-FB3E-AB43-B73E-72B7CA9BB524}"/>
              </a:ext>
            </a:extLst>
          </p:cNvPr>
          <p:cNvSpPr/>
          <p:nvPr userDrawn="1"/>
        </p:nvSpPr>
        <p:spPr>
          <a:xfrm>
            <a:off x="9808488" y="6755100"/>
            <a:ext cx="2383512" cy="102900"/>
          </a:xfrm>
          <a:prstGeom prst="rect">
            <a:avLst/>
          </a:prstGeom>
          <a:solidFill>
            <a:srgbClr val="5B5B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 name="Google Shape;36;p5">
            <a:extLst>
              <a:ext uri="{FF2B5EF4-FFF2-40B4-BE49-F238E27FC236}">
                <a16:creationId xmlns:a16="http://schemas.microsoft.com/office/drawing/2014/main" id="{DD5FE1DE-CC56-6C43-9312-654603F9D3A0}"/>
              </a:ext>
            </a:extLst>
          </p:cNvPr>
          <p:cNvSpPr/>
          <p:nvPr userDrawn="1"/>
        </p:nvSpPr>
        <p:spPr>
          <a:xfrm>
            <a:off x="0" y="6755100"/>
            <a:ext cx="1191600" cy="102900"/>
          </a:xfrm>
          <a:prstGeom prst="rect">
            <a:avLst/>
          </a:prstGeom>
          <a:solidFill>
            <a:srgbClr val="D4B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 name="Google Shape;37;p5">
            <a:extLst>
              <a:ext uri="{FF2B5EF4-FFF2-40B4-BE49-F238E27FC236}">
                <a16:creationId xmlns:a16="http://schemas.microsoft.com/office/drawing/2014/main" id="{5D14DAEA-69C6-A44F-AB21-87AD7353AD09}"/>
              </a:ext>
            </a:extLst>
          </p:cNvPr>
          <p:cNvSpPr/>
          <p:nvPr userDrawn="1"/>
        </p:nvSpPr>
        <p:spPr>
          <a:xfrm>
            <a:off x="1191613" y="6755100"/>
            <a:ext cx="8616800" cy="102900"/>
          </a:xfrm>
          <a:prstGeom prst="rect">
            <a:avLst/>
          </a:prstGeom>
          <a:solidFill>
            <a:srgbClr val="B700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7946309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A0FA1-1C83-B54D-A365-60B5A3F9FE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1A9436E-BC5B-364C-AF9E-EDDCE08155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1C4C69B-7F8A-4140-945E-D22FB1734A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AAB824B-90AC-1448-968A-38D96F3C40F9}"/>
              </a:ext>
            </a:extLst>
          </p:cNvPr>
          <p:cNvSpPr>
            <a:spLocks noGrp="1"/>
          </p:cNvSpPr>
          <p:nvPr>
            <p:ph type="dt" sz="half" idx="10"/>
          </p:nvPr>
        </p:nvSpPr>
        <p:spPr/>
        <p:txBody>
          <a:bodyPr/>
          <a:lstStyle/>
          <a:p>
            <a:fld id="{C0E58B67-1E92-D847-BFD0-9164207A52C5}" type="datetimeFigureOut">
              <a:rPr lang="en-US" smtClean="0"/>
              <a:t>3/17/25</a:t>
            </a:fld>
            <a:endParaRPr lang="en-US"/>
          </a:p>
        </p:txBody>
      </p:sp>
      <p:sp>
        <p:nvSpPr>
          <p:cNvPr id="6" name="Footer Placeholder 5">
            <a:extLst>
              <a:ext uri="{FF2B5EF4-FFF2-40B4-BE49-F238E27FC236}">
                <a16:creationId xmlns:a16="http://schemas.microsoft.com/office/drawing/2014/main" id="{A067DAA6-A367-7F41-B1C2-CB7596EF6F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6AFCF9-FBC9-2A4D-90CC-1C4451DCA0EE}"/>
              </a:ext>
            </a:extLst>
          </p:cNvPr>
          <p:cNvSpPr>
            <a:spLocks noGrp="1"/>
          </p:cNvSpPr>
          <p:nvPr>
            <p:ph type="sldNum" sz="quarter" idx="12"/>
          </p:nvPr>
        </p:nvSpPr>
        <p:spPr/>
        <p:txBody>
          <a:bodyPr/>
          <a:lstStyle/>
          <a:p>
            <a:fld id="{421483FA-DED6-7248-9EDE-3E8E38BEE225}" type="slidenum">
              <a:rPr lang="en-US" smtClean="0"/>
              <a:t>‹#›</a:t>
            </a:fld>
            <a:endParaRPr lang="en-US"/>
          </a:p>
        </p:txBody>
      </p:sp>
      <p:sp>
        <p:nvSpPr>
          <p:cNvPr id="8" name="Google Shape;34;p5">
            <a:extLst>
              <a:ext uri="{FF2B5EF4-FFF2-40B4-BE49-F238E27FC236}">
                <a16:creationId xmlns:a16="http://schemas.microsoft.com/office/drawing/2014/main" id="{754D4B31-2569-7D41-A76E-187B9142C7EF}"/>
              </a:ext>
            </a:extLst>
          </p:cNvPr>
          <p:cNvSpPr/>
          <p:nvPr userDrawn="1"/>
        </p:nvSpPr>
        <p:spPr>
          <a:xfrm>
            <a:off x="9808488" y="6755100"/>
            <a:ext cx="1191600" cy="102900"/>
          </a:xfrm>
          <a:prstGeom prst="rect">
            <a:avLst/>
          </a:prstGeom>
          <a:solidFill>
            <a:srgbClr val="5B5B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 name="Google Shape;35;p5">
            <a:extLst>
              <a:ext uri="{FF2B5EF4-FFF2-40B4-BE49-F238E27FC236}">
                <a16:creationId xmlns:a16="http://schemas.microsoft.com/office/drawing/2014/main" id="{FE30B614-CDDD-7D4E-A400-18DCDE44F1B9}"/>
              </a:ext>
            </a:extLst>
          </p:cNvPr>
          <p:cNvSpPr/>
          <p:nvPr userDrawn="1"/>
        </p:nvSpPr>
        <p:spPr>
          <a:xfrm>
            <a:off x="11000416" y="6755100"/>
            <a:ext cx="1191600" cy="102900"/>
          </a:xfrm>
          <a:prstGeom prst="rect">
            <a:avLst/>
          </a:prstGeom>
          <a:solidFill>
            <a:srgbClr val="005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 name="Google Shape;36;p5">
            <a:extLst>
              <a:ext uri="{FF2B5EF4-FFF2-40B4-BE49-F238E27FC236}">
                <a16:creationId xmlns:a16="http://schemas.microsoft.com/office/drawing/2014/main" id="{40EAA219-F007-4044-AEA4-18E26A2D2CF8}"/>
              </a:ext>
            </a:extLst>
          </p:cNvPr>
          <p:cNvSpPr/>
          <p:nvPr userDrawn="1"/>
        </p:nvSpPr>
        <p:spPr>
          <a:xfrm>
            <a:off x="0" y="6755100"/>
            <a:ext cx="1191600" cy="102900"/>
          </a:xfrm>
          <a:prstGeom prst="rect">
            <a:avLst/>
          </a:prstGeom>
          <a:solidFill>
            <a:srgbClr val="1599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 name="Google Shape;37;p5">
            <a:extLst>
              <a:ext uri="{FF2B5EF4-FFF2-40B4-BE49-F238E27FC236}">
                <a16:creationId xmlns:a16="http://schemas.microsoft.com/office/drawing/2014/main" id="{5D3AE7F5-9142-564B-B93C-5768553AC6CF}"/>
              </a:ext>
            </a:extLst>
          </p:cNvPr>
          <p:cNvSpPr/>
          <p:nvPr userDrawn="1"/>
        </p:nvSpPr>
        <p:spPr>
          <a:xfrm>
            <a:off x="1191613" y="6755100"/>
            <a:ext cx="8616800" cy="102900"/>
          </a:xfrm>
          <a:prstGeom prst="rect">
            <a:avLst/>
          </a:prstGeom>
          <a:solidFill>
            <a:srgbClr val="6509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 name="Google Shape;34;p5">
            <a:extLst>
              <a:ext uri="{FF2B5EF4-FFF2-40B4-BE49-F238E27FC236}">
                <a16:creationId xmlns:a16="http://schemas.microsoft.com/office/drawing/2014/main" id="{2242254D-E62B-F046-9C73-B8450930B737}"/>
              </a:ext>
            </a:extLst>
          </p:cNvPr>
          <p:cNvSpPr/>
          <p:nvPr userDrawn="1"/>
        </p:nvSpPr>
        <p:spPr>
          <a:xfrm>
            <a:off x="9808488" y="6763038"/>
            <a:ext cx="2383512" cy="102900"/>
          </a:xfrm>
          <a:prstGeom prst="rect">
            <a:avLst/>
          </a:prstGeom>
          <a:solidFill>
            <a:srgbClr val="5B5B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 name="Google Shape;36;p5">
            <a:extLst>
              <a:ext uri="{FF2B5EF4-FFF2-40B4-BE49-F238E27FC236}">
                <a16:creationId xmlns:a16="http://schemas.microsoft.com/office/drawing/2014/main" id="{19ECA7ED-AA46-9D42-8621-6DA5EB21FE69}"/>
              </a:ext>
            </a:extLst>
          </p:cNvPr>
          <p:cNvSpPr/>
          <p:nvPr userDrawn="1"/>
        </p:nvSpPr>
        <p:spPr>
          <a:xfrm>
            <a:off x="0" y="6763038"/>
            <a:ext cx="1191600" cy="102900"/>
          </a:xfrm>
          <a:prstGeom prst="rect">
            <a:avLst/>
          </a:prstGeom>
          <a:solidFill>
            <a:srgbClr val="D4B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 name="Google Shape;37;p5">
            <a:extLst>
              <a:ext uri="{FF2B5EF4-FFF2-40B4-BE49-F238E27FC236}">
                <a16:creationId xmlns:a16="http://schemas.microsoft.com/office/drawing/2014/main" id="{CB32932E-456F-8941-9B05-A02306A1EB54}"/>
              </a:ext>
            </a:extLst>
          </p:cNvPr>
          <p:cNvSpPr/>
          <p:nvPr userDrawn="1"/>
        </p:nvSpPr>
        <p:spPr>
          <a:xfrm>
            <a:off x="1191613" y="6763038"/>
            <a:ext cx="8616800" cy="102900"/>
          </a:xfrm>
          <a:prstGeom prst="rect">
            <a:avLst/>
          </a:prstGeom>
          <a:solidFill>
            <a:srgbClr val="B700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7459568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3A0965-3835-E24A-BE3F-65AC8BD48DCA}"/>
              </a:ext>
            </a:extLst>
          </p:cNvPr>
          <p:cNvSpPr>
            <a:spLocks noGrp="1"/>
          </p:cNvSpPr>
          <p:nvPr>
            <p:ph type="title"/>
          </p:nvPr>
        </p:nvSpPr>
        <p:spPr>
          <a:xfrm>
            <a:off x="838200" y="1825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4E00C65-BE21-B34D-9B5C-C7BA95A500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5EEF0FB-5252-2347-8737-CE4612418B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C0E58B67-1E92-D847-BFD0-9164207A52C5}" type="datetimeFigureOut">
              <a:rPr lang="en-US" smtClean="0"/>
              <a:pPr/>
              <a:t>3/17/25</a:t>
            </a:fld>
            <a:endParaRPr lang="en-US" dirty="0"/>
          </a:p>
        </p:txBody>
      </p:sp>
      <p:sp>
        <p:nvSpPr>
          <p:cNvPr id="5" name="Footer Placeholder 4">
            <a:extLst>
              <a:ext uri="{FF2B5EF4-FFF2-40B4-BE49-F238E27FC236}">
                <a16:creationId xmlns:a16="http://schemas.microsoft.com/office/drawing/2014/main" id="{C49047AC-ABEC-1A4C-BC95-FD8A1C77D5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30874D23-E58E-AD4A-9EC9-A11056DC5D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421483FA-DED6-7248-9EDE-3E8E38BEE225}" type="slidenum">
              <a:rPr lang="en-US" smtClean="0"/>
              <a:pPr/>
              <a:t>‹#›</a:t>
            </a:fld>
            <a:endParaRPr lang="en-US" dirty="0"/>
          </a:p>
        </p:txBody>
      </p:sp>
    </p:spTree>
    <p:extLst>
      <p:ext uri="{BB962C8B-B14F-4D97-AF65-F5344CB8AC3E}">
        <p14:creationId xmlns:p14="http://schemas.microsoft.com/office/powerpoint/2010/main" val="9031227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 id="2147483663" r:id="rId14"/>
    <p:sldLayoutId id="2147483664" r:id="rId15"/>
    <p:sldLayoutId id="2147483670" r:id="rId16"/>
  </p:sldLayoutIdLst>
  <p:txStyles>
    <p:titleStyle>
      <a:lvl1pPr algn="ctr"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4.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6.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4.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4.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61.xml"/><Relationship Id="rId1" Type="http://schemas.openxmlformats.org/officeDocument/2006/relationships/slideLayout" Target="../slideLayouts/slideLayout14.xml"/><Relationship Id="rId6" Type="http://schemas.openxmlformats.org/officeDocument/2006/relationships/image" Target="../media/image56.emf"/><Relationship Id="rId5" Type="http://schemas.openxmlformats.org/officeDocument/2006/relationships/image" Target="../media/image55.emf"/><Relationship Id="rId4" Type="http://schemas.openxmlformats.org/officeDocument/2006/relationships/image" Target="../media/image54.gif"/></Relationships>
</file>

<file path=ppt/slides/_rels/slide11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2.xml"/><Relationship Id="rId1" Type="http://schemas.openxmlformats.org/officeDocument/2006/relationships/slideLayout" Target="../slideLayouts/slideLayout14.xml"/><Relationship Id="rId6" Type="http://schemas.openxmlformats.org/officeDocument/2006/relationships/image" Target="../media/image56.emf"/><Relationship Id="rId5" Type="http://schemas.openxmlformats.org/officeDocument/2006/relationships/image" Target="../media/image55.emf"/><Relationship Id="rId4" Type="http://schemas.openxmlformats.org/officeDocument/2006/relationships/image" Target="../media/image54.gif"/></Relationships>
</file>

<file path=ppt/slides/_rels/slide11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4.gif"/><Relationship Id="rId7" Type="http://schemas.openxmlformats.org/officeDocument/2006/relationships/image" Target="../media/image61.png"/><Relationship Id="rId2" Type="http://schemas.openxmlformats.org/officeDocument/2006/relationships/notesSlide" Target="../notesSlides/notesSlide63.xml"/><Relationship Id="rId1" Type="http://schemas.openxmlformats.org/officeDocument/2006/relationships/slideLayout" Target="../slideLayouts/slideLayout14.xml"/><Relationship Id="rId6" Type="http://schemas.openxmlformats.org/officeDocument/2006/relationships/image" Target="../media/image60.png"/><Relationship Id="rId5" Type="http://schemas.openxmlformats.org/officeDocument/2006/relationships/image" Target="../media/image56.emf"/><Relationship Id="rId4" Type="http://schemas.openxmlformats.org/officeDocument/2006/relationships/image" Target="../media/image55.emf"/></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4.xml"/><Relationship Id="rId1" Type="http://schemas.openxmlformats.org/officeDocument/2006/relationships/slideLayout" Target="../slideLayouts/slideLayout14.xml"/><Relationship Id="rId4" Type="http://schemas.openxmlformats.org/officeDocument/2006/relationships/image" Target="../media/image5.jpeg"/></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5.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5.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5.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151.pn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5.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5.xml"/></Relationships>
</file>

<file path=ppt/slides/_rels/slide1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1.xml"/><Relationship Id="rId1" Type="http://schemas.openxmlformats.org/officeDocument/2006/relationships/slideLayout" Target="../slideLayouts/slideLayout15.xml"/><Relationship Id="rId4" Type="http://schemas.openxmlformats.org/officeDocument/2006/relationships/image" Target="../media/image65.png"/></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5.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5.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5.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5.xml"/></Relationships>
</file>

<file path=ppt/slides/_rels/slide1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6.xml"/><Relationship Id="rId1" Type="http://schemas.openxmlformats.org/officeDocument/2006/relationships/slideLayout" Target="../slideLayouts/slideLayout15.xml"/></Relationships>
</file>

<file path=ppt/slides/_rels/slide1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7.xml"/><Relationship Id="rId1" Type="http://schemas.openxmlformats.org/officeDocument/2006/relationships/slideLayout" Target="../slideLayouts/slideLayout15.xml"/></Relationships>
</file>

<file path=ppt/slides/_rels/slide1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8.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51.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4.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4.xml"/></Relationships>
</file>

<file path=ppt/slides/_rels/slide158.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106.xml"/><Relationship Id="rId1" Type="http://schemas.openxmlformats.org/officeDocument/2006/relationships/slideLayout" Target="../slideLayouts/slideLayout14.xml"/><Relationship Id="rId5" Type="http://schemas.openxmlformats.org/officeDocument/2006/relationships/image" Target="../media/image67.jpeg"/><Relationship Id="rId4" Type="http://schemas.openxmlformats.org/officeDocument/2006/relationships/image" Target="../media/image58.png"/></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140.png"/><Relationship Id="rId4" Type="http://schemas.openxmlformats.org/officeDocument/2006/relationships/image" Target="../media/image130.png"/></Relationships>
</file>

<file path=ppt/slides/_rels/slide1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140.png"/></Relationships>
</file>

<file path=ppt/slides/_rels/slide1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160.pn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emf"/><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8.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16.jpeg"/><Relationship Id="rId4" Type="http://schemas.openxmlformats.org/officeDocument/2006/relationships/image" Target="../media/image15.jpeg"/></Relationships>
</file>

<file path=ppt/slides/_rels/slide2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9.svg"/><Relationship Id="rId7" Type="http://schemas.openxmlformats.org/officeDocument/2006/relationships/image" Target="../media/image31.sv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34.svg"/><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9.svg"/><Relationship Id="rId7" Type="http://schemas.openxmlformats.org/officeDocument/2006/relationships/image" Target="../media/image37.sv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4.svg"/><Relationship Id="rId4" Type="http://schemas.openxmlformats.org/officeDocument/2006/relationships/image" Target="../media/image33.png"/><Relationship Id="rId9" Type="http://schemas.openxmlformats.org/officeDocument/2006/relationships/image" Target="../media/image31.svg"/></Relationships>
</file>

<file path=ppt/slides/_rels/slide42.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42.sv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s>
</file>

<file path=ppt/slides/_rels/slide43.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42.sv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s>
</file>

<file path=ppt/slides/_rels/slide4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media/image47.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37.svg"/><Relationship Id="rId4" Type="http://schemas.openxmlformats.org/officeDocument/2006/relationships/image" Target="../media/image29.svg"/><Relationship Id="rId9" Type="http://schemas.openxmlformats.org/officeDocument/2006/relationships/image" Target="../media/image36.png"/></Relationships>
</file>

<file path=ppt/slides/_rels/slide75.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28.png"/><Relationship Id="rId7"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34.svg"/><Relationship Id="rId11" Type="http://schemas.openxmlformats.org/officeDocument/2006/relationships/image" Target="../media/image50.svg"/><Relationship Id="rId5" Type="http://schemas.openxmlformats.org/officeDocument/2006/relationships/image" Target="../media/image33.png"/><Relationship Id="rId10" Type="http://schemas.openxmlformats.org/officeDocument/2006/relationships/image" Target="../media/image49.png"/><Relationship Id="rId4" Type="http://schemas.openxmlformats.org/officeDocument/2006/relationships/image" Target="../media/image29.svg"/><Relationship Id="rId9" Type="http://schemas.openxmlformats.org/officeDocument/2006/relationships/image" Target="../media/image38.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hyperlink" Target="https://chemleap.wceruw.org" TargetMode="External"/><Relationship Id="rId2" Type="http://schemas.openxmlformats.org/officeDocument/2006/relationships/hyperlink" Target="https://chemleap.wceruw.org/home" TargetMode="Externa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6.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72AE2D-2B0B-124B-B022-5D14A00B7568}"/>
              </a:ext>
            </a:extLst>
          </p:cNvPr>
          <p:cNvPicPr>
            <a:picLocks noChangeAspect="1"/>
          </p:cNvPicPr>
          <p:nvPr/>
        </p:nvPicPr>
        <p:blipFill>
          <a:blip r:embed="rId3"/>
          <a:stretch>
            <a:fillRect/>
          </a:stretch>
        </p:blipFill>
        <p:spPr>
          <a:xfrm>
            <a:off x="5654013" y="5324625"/>
            <a:ext cx="883972" cy="1389100"/>
          </a:xfrm>
          <a:prstGeom prst="rect">
            <a:avLst/>
          </a:prstGeom>
        </p:spPr>
      </p:pic>
      <p:sp>
        <p:nvSpPr>
          <p:cNvPr id="5" name="TextBox 4">
            <a:extLst>
              <a:ext uri="{FF2B5EF4-FFF2-40B4-BE49-F238E27FC236}">
                <a16:creationId xmlns:a16="http://schemas.microsoft.com/office/drawing/2014/main" id="{67AAB559-F913-0745-AB9E-03CA937E3A70}"/>
              </a:ext>
            </a:extLst>
          </p:cNvPr>
          <p:cNvSpPr txBox="1"/>
          <p:nvPr/>
        </p:nvSpPr>
        <p:spPr>
          <a:xfrm>
            <a:off x="891708" y="256220"/>
            <a:ext cx="10408581" cy="5324535"/>
          </a:xfrm>
          <a:prstGeom prst="rect">
            <a:avLst/>
          </a:prstGeom>
          <a:noFill/>
        </p:spPr>
        <p:txBody>
          <a:bodyPr wrap="square" rtlCol="0">
            <a:spAutoFit/>
          </a:bodyPr>
          <a:lstStyle/>
          <a:p>
            <a:pPr algn="ctr"/>
            <a:r>
              <a:rPr lang="en-US" sz="4000" b="1" dirty="0">
                <a:latin typeface="Arial" panose="020B0604020202020204" pitchFamily="34" charset="0"/>
                <a:cs typeface="Arial" panose="020B0604020202020204" pitchFamily="34" charset="0"/>
              </a:rPr>
              <a:t>Chemistry for Whom and for </a:t>
            </a:r>
            <a:br>
              <a:rPr lang="en-US" sz="4000" b="1" dirty="0">
                <a:latin typeface="Arial" panose="020B0604020202020204" pitchFamily="34" charset="0"/>
                <a:cs typeface="Arial" panose="020B0604020202020204" pitchFamily="34" charset="0"/>
              </a:rPr>
            </a:br>
            <a:r>
              <a:rPr lang="en-US" sz="4000" b="1" dirty="0">
                <a:latin typeface="Arial" panose="020B0604020202020204" pitchFamily="34" charset="0"/>
                <a:cs typeface="Arial" panose="020B0604020202020204" pitchFamily="34" charset="0"/>
              </a:rPr>
              <a:t>What Purpose?</a:t>
            </a:r>
            <a:endParaRPr lang="en-US" sz="2400" dirty="0">
              <a:latin typeface="Arial" panose="020B0604020202020204" pitchFamily="34" charset="0"/>
              <a:cs typeface="Arial" panose="020B0604020202020204" pitchFamily="34" charset="0"/>
            </a:endParaRPr>
          </a:p>
          <a:p>
            <a:pPr algn="ctr"/>
            <a:endParaRPr lang="en-US" sz="3600" b="1" dirty="0">
              <a:latin typeface="Helvetica" pitchFamily="2" charset="0"/>
            </a:endParaRPr>
          </a:p>
          <a:p>
            <a:pPr algn="ctr"/>
            <a:endParaRPr lang="en-US" sz="3600" b="1" dirty="0">
              <a:latin typeface="Helvetica" pitchFamily="2" charset="0"/>
            </a:endParaRPr>
          </a:p>
          <a:p>
            <a:pPr algn="ctr"/>
            <a:r>
              <a:rPr lang="en-US" sz="3200" dirty="0">
                <a:latin typeface="Arial" panose="020B0604020202020204" pitchFamily="34" charset="0"/>
                <a:cs typeface="Arial" panose="020B0604020202020204" pitchFamily="34" charset="0"/>
              </a:rPr>
              <a:t>Michigan State University</a:t>
            </a:r>
          </a:p>
          <a:p>
            <a:pPr algn="ctr"/>
            <a:r>
              <a:rPr lang="en-US" sz="3200" b="1" dirty="0">
                <a:latin typeface="Arial" panose="020B0604020202020204" pitchFamily="34" charset="0"/>
                <a:cs typeface="Arial" panose="020B0604020202020204" pitchFamily="34" charset="0"/>
              </a:rPr>
              <a:t>Ryan Stowe</a:t>
            </a:r>
          </a:p>
          <a:p>
            <a:pPr algn="ctr"/>
            <a:r>
              <a:rPr lang="en-US" sz="2400" dirty="0">
                <a:latin typeface="Arial" panose="020B0604020202020204" pitchFamily="34" charset="0"/>
                <a:cs typeface="Arial" panose="020B0604020202020204" pitchFamily="34" charset="0"/>
              </a:rPr>
              <a:t>March 19</a:t>
            </a:r>
            <a:r>
              <a:rPr lang="en-US" sz="2400" baseline="30000" dirty="0">
                <a:latin typeface="Arial" panose="020B0604020202020204" pitchFamily="34" charset="0"/>
                <a:cs typeface="Arial" panose="020B0604020202020204" pitchFamily="34" charset="0"/>
              </a:rPr>
              <a:t>th</a:t>
            </a:r>
            <a:r>
              <a:rPr lang="en-US" sz="2400" dirty="0">
                <a:latin typeface="Arial" panose="020B0604020202020204" pitchFamily="34" charset="0"/>
                <a:cs typeface="Arial" panose="020B0604020202020204" pitchFamily="34" charset="0"/>
              </a:rPr>
              <a:t>, 2025</a:t>
            </a:r>
          </a:p>
          <a:p>
            <a:pPr algn="ctr"/>
            <a:endParaRPr lang="en-US" sz="2400" dirty="0">
              <a:latin typeface="Arial" panose="020B0604020202020204" pitchFamily="34" charset="0"/>
              <a:cs typeface="Arial" panose="020B0604020202020204" pitchFamily="34" charset="0"/>
            </a:endParaRPr>
          </a:p>
          <a:p>
            <a:pPr algn="ctr"/>
            <a:r>
              <a:rPr lang="en-US" sz="2400" dirty="0" err="1">
                <a:latin typeface="Arial" panose="020B0604020202020204" pitchFamily="34" charset="0"/>
                <a:cs typeface="Arial" panose="020B0604020202020204" pitchFamily="34" charset="0"/>
              </a:rPr>
              <a:t>rstowe@chem.wisc.edu</a:t>
            </a:r>
            <a:endParaRPr lang="en-US" sz="2400" dirty="0">
              <a:latin typeface="Arial" panose="020B0604020202020204" pitchFamily="34" charset="0"/>
              <a:cs typeface="Arial" panose="020B0604020202020204" pitchFamily="34" charset="0"/>
            </a:endParaRPr>
          </a:p>
          <a:p>
            <a:pPr algn="ctr"/>
            <a:r>
              <a:rPr lang="en-US" sz="2400" dirty="0" err="1">
                <a:latin typeface="Arial" panose="020B0604020202020204" pitchFamily="34" charset="0"/>
                <a:cs typeface="Arial" panose="020B0604020202020204" pitchFamily="34" charset="0"/>
              </a:rPr>
              <a:t>stowe.chem.wisc.edu</a:t>
            </a:r>
            <a:br>
              <a:rPr lang="en-US" sz="2800" dirty="0">
                <a:latin typeface="Helvetica" pitchFamily="2" charset="0"/>
              </a:rPr>
            </a:br>
            <a:endParaRPr lang="en-US" sz="2800" dirty="0">
              <a:latin typeface="Helvetica" pitchFamily="2" charset="0"/>
            </a:endParaRPr>
          </a:p>
        </p:txBody>
      </p:sp>
      <p:sp>
        <p:nvSpPr>
          <p:cNvPr id="2" name="TextBox 1">
            <a:extLst>
              <a:ext uri="{FF2B5EF4-FFF2-40B4-BE49-F238E27FC236}">
                <a16:creationId xmlns:a16="http://schemas.microsoft.com/office/drawing/2014/main" id="{4BA8BC91-230F-5A4A-94E2-CAE784F37C44}"/>
              </a:ext>
            </a:extLst>
          </p:cNvPr>
          <p:cNvSpPr txBox="1"/>
          <p:nvPr/>
        </p:nvSpPr>
        <p:spPr>
          <a:xfrm>
            <a:off x="10675620" y="226314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5367920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52296FF-FEC7-C286-13BB-BDBBC6FBD623}"/>
              </a:ext>
            </a:extLst>
          </p:cNvPr>
          <p:cNvSpPr>
            <a:spLocks noGrp="1"/>
          </p:cNvSpPr>
          <p:nvPr>
            <p:ph type="title"/>
          </p:nvPr>
        </p:nvSpPr>
        <p:spPr>
          <a:xfrm>
            <a:off x="-109984" y="-27050"/>
            <a:ext cx="12411967" cy="1325563"/>
          </a:xfrm>
        </p:spPr>
        <p:txBody>
          <a:bodyPr>
            <a:normAutofit/>
          </a:bodyPr>
          <a:lstStyle/>
          <a:p>
            <a:pPr algn="ctr"/>
            <a:r>
              <a:rPr lang="en-US" dirty="0"/>
              <a:t>Constructing Knowledge in Daily Life</a:t>
            </a:r>
            <a:endParaRPr lang="en-US" sz="3600" b="1" dirty="0">
              <a:solidFill>
                <a:srgbClr val="0E0E0E"/>
              </a:solidFill>
            </a:endParaRPr>
          </a:p>
        </p:txBody>
      </p:sp>
      <p:sp>
        <p:nvSpPr>
          <p:cNvPr id="2" name="TextBox 1">
            <a:extLst>
              <a:ext uri="{FF2B5EF4-FFF2-40B4-BE49-F238E27FC236}">
                <a16:creationId xmlns:a16="http://schemas.microsoft.com/office/drawing/2014/main" id="{9E9436DB-43A2-20CA-44F0-6C481DA97F68}"/>
              </a:ext>
            </a:extLst>
          </p:cNvPr>
          <p:cNvSpPr txBox="1"/>
          <p:nvPr/>
        </p:nvSpPr>
        <p:spPr>
          <a:xfrm>
            <a:off x="0" y="6305036"/>
            <a:ext cx="8696957" cy="784830"/>
          </a:xfrm>
          <a:prstGeom prst="rect">
            <a:avLst/>
          </a:prstGeom>
          <a:noFill/>
        </p:spPr>
        <p:txBody>
          <a:bodyPr wrap="square" rtlCol="0">
            <a:spAutoFit/>
          </a:bodyPr>
          <a:lstStyle/>
          <a:p>
            <a:r>
              <a:rPr lang="en-US" sz="1050" dirty="0">
                <a:latin typeface="Arial" panose="020B0604020202020204" pitchFamily="34" charset="0"/>
                <a:cs typeface="Arial" panose="020B0604020202020204" pitchFamily="34" charset="0"/>
              </a:rPr>
              <a:t>Singer, B.C., Pass, R.Z., Delp, W.W., Lorenzetti, D.M., &amp; Maddalena, R.L. (2017). Pollutant concentrations and emission rates from natural gas cooking burners without and with range hood exhaust in nine California homes. </a:t>
            </a:r>
            <a:r>
              <a:rPr lang="en-US" sz="1050" i="1" dirty="0">
                <a:latin typeface="Arial" panose="020B0604020202020204" pitchFamily="34" charset="0"/>
                <a:cs typeface="Arial" panose="020B0604020202020204" pitchFamily="34" charset="0"/>
              </a:rPr>
              <a:t>Building and Environment, 122, </a:t>
            </a:r>
            <a:r>
              <a:rPr lang="en-US" sz="1050" dirty="0">
                <a:latin typeface="Arial" panose="020B0604020202020204" pitchFamily="34" charset="0"/>
                <a:cs typeface="Arial" panose="020B0604020202020204" pitchFamily="34" charset="0"/>
              </a:rPr>
              <a:t>215-229. </a:t>
            </a:r>
          </a:p>
          <a:p>
            <a:endParaRPr lang="en-US" sz="1200" i="1" dirty="0">
              <a:latin typeface="Arial" panose="020B0604020202020204" pitchFamily="34" charset="0"/>
              <a:cs typeface="Arial" panose="020B0604020202020204" pitchFamily="34" charset="0"/>
            </a:endParaRPr>
          </a:p>
          <a:p>
            <a:endParaRPr lang="en-US" sz="1200" i="1" dirty="0">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02196C7B-6DA4-5CFF-97A1-7AB84885630D}"/>
              </a:ext>
            </a:extLst>
          </p:cNvPr>
          <p:cNvGrpSpPr/>
          <p:nvPr/>
        </p:nvGrpSpPr>
        <p:grpSpPr>
          <a:xfrm>
            <a:off x="1542870" y="1044291"/>
            <a:ext cx="8696957" cy="5260745"/>
            <a:chOff x="1426757" y="1069144"/>
            <a:chExt cx="9338484" cy="5648801"/>
          </a:xfrm>
        </p:grpSpPr>
        <p:pic>
          <p:nvPicPr>
            <p:cNvPr id="7" name="Picture 6" descr="Chart, scatter chart&#10;&#10;Description automatically generated">
              <a:extLst>
                <a:ext uri="{FF2B5EF4-FFF2-40B4-BE49-F238E27FC236}">
                  <a16:creationId xmlns:a16="http://schemas.microsoft.com/office/drawing/2014/main" id="{0FE4CAE4-8BDF-B613-7DAC-BDED48E38C7C}"/>
                </a:ext>
              </a:extLst>
            </p:cNvPr>
            <p:cNvPicPr>
              <a:picLocks noChangeAspect="1"/>
            </p:cNvPicPr>
            <p:nvPr/>
          </p:nvPicPr>
          <p:blipFill rotWithShape="1">
            <a:blip r:embed="rId2"/>
            <a:srcRect t="3568"/>
            <a:stretch/>
          </p:blipFill>
          <p:spPr>
            <a:xfrm>
              <a:off x="1426757" y="1069144"/>
              <a:ext cx="9338484" cy="3699804"/>
            </a:xfrm>
            <a:prstGeom prst="rect">
              <a:avLst/>
            </a:prstGeom>
          </p:spPr>
        </p:pic>
        <p:pic>
          <p:nvPicPr>
            <p:cNvPr id="9" name="Picture 8" descr="Table&#10;&#10;Description automatically generated">
              <a:extLst>
                <a:ext uri="{FF2B5EF4-FFF2-40B4-BE49-F238E27FC236}">
                  <a16:creationId xmlns:a16="http://schemas.microsoft.com/office/drawing/2014/main" id="{D7F5551E-2F4C-2226-D453-2D9C45259B3E}"/>
                </a:ext>
              </a:extLst>
            </p:cNvPr>
            <p:cNvPicPr>
              <a:picLocks noChangeAspect="1"/>
            </p:cNvPicPr>
            <p:nvPr/>
          </p:nvPicPr>
          <p:blipFill>
            <a:blip r:embed="rId3"/>
            <a:stretch>
              <a:fillRect/>
            </a:stretch>
          </p:blipFill>
          <p:spPr>
            <a:xfrm>
              <a:off x="2404063" y="4768948"/>
              <a:ext cx="8229102" cy="1948997"/>
            </a:xfrm>
            <a:prstGeom prst="rect">
              <a:avLst/>
            </a:prstGeom>
          </p:spPr>
        </p:pic>
      </p:grpSp>
    </p:spTree>
    <p:extLst>
      <p:ext uri="{BB962C8B-B14F-4D97-AF65-F5344CB8AC3E}">
        <p14:creationId xmlns:p14="http://schemas.microsoft.com/office/powerpoint/2010/main" val="269320876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A2A94F-4D51-B376-B58B-78BE23A2DBC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2946B64-DF58-3A54-F367-F8919CCDBB8E}"/>
              </a:ext>
            </a:extLst>
          </p:cNvPr>
          <p:cNvSpPr>
            <a:spLocks noGrp="1"/>
          </p:cNvSpPr>
          <p:nvPr>
            <p:ph type="body" idx="1"/>
          </p:nvPr>
        </p:nvSpPr>
        <p:spPr>
          <a:xfrm>
            <a:off x="214045" y="604663"/>
            <a:ext cx="11763909" cy="2824337"/>
          </a:xfrm>
        </p:spPr>
        <p:txBody>
          <a:bodyPr>
            <a:normAutofit/>
          </a:bodyPr>
          <a:lstStyle/>
          <a:p>
            <a:pPr algn="l"/>
            <a:r>
              <a:rPr lang="en-US" sz="5400" b="1" dirty="0">
                <a:latin typeface="Arial" panose="020B0604020202020204" pitchFamily="34" charset="0"/>
              </a:rPr>
              <a:t>Findings</a:t>
            </a:r>
          </a:p>
        </p:txBody>
      </p:sp>
      <p:sp>
        <p:nvSpPr>
          <p:cNvPr id="5" name="Google Shape;272;p39">
            <a:extLst>
              <a:ext uri="{FF2B5EF4-FFF2-40B4-BE49-F238E27FC236}">
                <a16:creationId xmlns:a16="http://schemas.microsoft.com/office/drawing/2014/main" id="{09C1D4EB-4F61-9909-FDB1-DF47CD7442A7}"/>
              </a:ext>
            </a:extLst>
          </p:cNvPr>
          <p:cNvSpPr txBox="1">
            <a:spLocks/>
          </p:cNvSpPr>
          <p:nvPr/>
        </p:nvSpPr>
        <p:spPr>
          <a:xfrm>
            <a:off x="408010" y="2714467"/>
            <a:ext cx="11299575" cy="3376090"/>
          </a:xfrm>
          <a:prstGeom prst="rect">
            <a:avLst/>
          </a:prstGeom>
        </p:spPr>
        <p:txBody>
          <a:bodyPr spcFirstLastPara="1" vert="horz" wrap="square" lIns="0" tIns="45700" rIns="91425" bIns="45700" rtlCol="0" anchor="t" anchorCtr="0">
            <a:noAutofit/>
          </a:bodyPr>
          <a:lstStyle>
            <a:lvl1pPr marL="38100" lvl="0" indent="0" algn="ctr" defTabSz="914400" rtl="0" eaLnBrk="1" latinLnBrk="0" hangingPunct="1">
              <a:lnSpc>
                <a:spcPct val="90000"/>
              </a:lnSpc>
              <a:spcBef>
                <a:spcPts val="600"/>
              </a:spcBef>
              <a:spcAft>
                <a:spcPts val="0"/>
              </a:spcAft>
              <a:buSzPts val="3000"/>
              <a:buFont typeface="Arial" panose="020B0604020202020204" pitchFamily="34" charset="0"/>
              <a:buNone/>
              <a:defRPr sz="2800" i="0" kern="1200">
                <a:solidFill>
                  <a:srgbClr val="0E0E0E"/>
                </a:solidFill>
                <a:latin typeface="Helvetica" pitchFamily="2" charset="0"/>
                <a:ea typeface="+mn-ea"/>
                <a:cs typeface="Arial" panose="020B0604020202020204" pitchFamily="34" charset="0"/>
              </a:defRPr>
            </a:lvl1pPr>
            <a:lvl2pPr marL="914400" lvl="1" indent="-381000" algn="ctr" defTabSz="914400" rtl="0" eaLnBrk="1" latinLnBrk="0" hangingPunct="1">
              <a:lnSpc>
                <a:spcPct val="90000"/>
              </a:lnSpc>
              <a:spcBef>
                <a:spcPts val="0"/>
              </a:spcBef>
              <a:spcAft>
                <a:spcPts val="0"/>
              </a:spcAft>
              <a:buSzPts val="2400"/>
              <a:buFont typeface="Arial" panose="020B0604020202020204" pitchFamily="34" charset="0"/>
              <a:buChar char="○"/>
              <a:defRPr sz="2400" i="1" kern="1200">
                <a:solidFill>
                  <a:schemeClr val="tx1"/>
                </a:solidFill>
                <a:latin typeface="Arial" panose="020B0604020202020204" pitchFamily="34" charset="0"/>
                <a:ea typeface="+mn-ea"/>
                <a:cs typeface="Arial" panose="020B0604020202020204" pitchFamily="34" charset="0"/>
              </a:defRPr>
            </a:lvl2pPr>
            <a:lvl3pPr marL="1371600" lvl="2" indent="-381000" algn="ctr" defTabSz="914400" rtl="0" eaLnBrk="1" latinLnBrk="0" hangingPunct="1">
              <a:lnSpc>
                <a:spcPct val="90000"/>
              </a:lnSpc>
              <a:spcBef>
                <a:spcPts val="0"/>
              </a:spcBef>
              <a:spcAft>
                <a:spcPts val="0"/>
              </a:spcAft>
              <a:buSzPts val="2400"/>
              <a:buFont typeface="Arial" panose="020B0604020202020204" pitchFamily="34" charset="0"/>
              <a:buChar char="■"/>
              <a:defRPr sz="2000" i="1" kern="1200">
                <a:solidFill>
                  <a:schemeClr val="tx1"/>
                </a:solidFill>
                <a:latin typeface="Arial" panose="020B0604020202020204" pitchFamily="34" charset="0"/>
                <a:ea typeface="+mn-ea"/>
                <a:cs typeface="Arial" panose="020B0604020202020204" pitchFamily="34" charset="0"/>
              </a:defRPr>
            </a:lvl3pPr>
            <a:lvl4pPr marL="1828800" lvl="3" indent="-342900" algn="ctr" defTabSz="914400" rtl="0" eaLnBrk="1" latinLnBrk="0" hangingPunct="1">
              <a:lnSpc>
                <a:spcPct val="90000"/>
              </a:lnSpc>
              <a:spcBef>
                <a:spcPts val="0"/>
              </a:spcBef>
              <a:spcAft>
                <a:spcPts val="0"/>
              </a:spcAft>
              <a:buSzPts val="1800"/>
              <a:buFont typeface="Arial" panose="020B0604020202020204" pitchFamily="34" charset="0"/>
              <a:buChar char="●"/>
              <a:defRPr sz="1800" i="1" kern="1200">
                <a:solidFill>
                  <a:schemeClr val="tx1"/>
                </a:solidFill>
                <a:latin typeface="Arial" panose="020B0604020202020204" pitchFamily="34" charset="0"/>
                <a:ea typeface="+mn-ea"/>
                <a:cs typeface="Arial" panose="020B0604020202020204" pitchFamily="34" charset="0"/>
              </a:defRPr>
            </a:lvl4pPr>
            <a:lvl5pPr marL="2286000" lvl="4" indent="-342900" algn="ctr" defTabSz="914400" rtl="0" eaLnBrk="1" latinLnBrk="0" hangingPunct="1">
              <a:lnSpc>
                <a:spcPct val="90000"/>
              </a:lnSpc>
              <a:spcBef>
                <a:spcPts val="0"/>
              </a:spcBef>
              <a:spcAft>
                <a:spcPts val="0"/>
              </a:spcAft>
              <a:buSzPts val="1800"/>
              <a:buFont typeface="Arial" panose="020B0604020202020204" pitchFamily="34" charset="0"/>
              <a:buChar char="○"/>
              <a:defRPr sz="1800" i="1" kern="1200">
                <a:solidFill>
                  <a:schemeClr val="tx1"/>
                </a:solidFill>
                <a:latin typeface="Arial" panose="020B0604020202020204" pitchFamily="34" charset="0"/>
                <a:ea typeface="+mn-ea"/>
                <a:cs typeface="Arial" panose="020B0604020202020204" pitchFamily="34" charset="0"/>
              </a:defRPr>
            </a:lvl5pPr>
            <a:lvl6pPr marL="2743200" lvl="5" indent="-342900" algn="ctr" defTabSz="914400" rtl="0" eaLnBrk="1" latinLnBrk="0" hangingPunct="1">
              <a:lnSpc>
                <a:spcPct val="90000"/>
              </a:lnSpc>
              <a:spcBef>
                <a:spcPts val="0"/>
              </a:spcBef>
              <a:spcAft>
                <a:spcPts val="0"/>
              </a:spcAft>
              <a:buSzPts val="1800"/>
              <a:buFont typeface="Arial" panose="020B0604020202020204" pitchFamily="34" charset="0"/>
              <a:buChar char="■"/>
              <a:defRPr sz="1800" i="1" kern="1200">
                <a:solidFill>
                  <a:schemeClr val="tx1"/>
                </a:solidFill>
                <a:latin typeface="+mn-lt"/>
                <a:ea typeface="+mn-ea"/>
                <a:cs typeface="+mn-cs"/>
              </a:defRPr>
            </a:lvl6pPr>
            <a:lvl7pPr marL="3200400" lvl="6" indent="-342900" algn="ctr" defTabSz="914400" rtl="0" eaLnBrk="1" latinLnBrk="0" hangingPunct="1">
              <a:lnSpc>
                <a:spcPct val="90000"/>
              </a:lnSpc>
              <a:spcBef>
                <a:spcPts val="0"/>
              </a:spcBef>
              <a:spcAft>
                <a:spcPts val="0"/>
              </a:spcAft>
              <a:buSzPts val="1800"/>
              <a:buFont typeface="Arial" panose="020B0604020202020204" pitchFamily="34" charset="0"/>
              <a:buChar char="●"/>
              <a:defRPr sz="1800" i="1" kern="1200">
                <a:solidFill>
                  <a:schemeClr val="tx1"/>
                </a:solidFill>
                <a:latin typeface="+mn-lt"/>
                <a:ea typeface="+mn-ea"/>
                <a:cs typeface="+mn-cs"/>
              </a:defRPr>
            </a:lvl7pPr>
            <a:lvl8pPr marL="3657600" lvl="7" indent="-342900" algn="ctr" defTabSz="914400" rtl="0" eaLnBrk="1" latinLnBrk="0" hangingPunct="1">
              <a:lnSpc>
                <a:spcPct val="90000"/>
              </a:lnSpc>
              <a:spcBef>
                <a:spcPts val="0"/>
              </a:spcBef>
              <a:spcAft>
                <a:spcPts val="0"/>
              </a:spcAft>
              <a:buSzPts val="1800"/>
              <a:buFont typeface="Arial" panose="020B0604020202020204" pitchFamily="34" charset="0"/>
              <a:buChar char="○"/>
              <a:defRPr sz="1800" i="1" kern="1200">
                <a:solidFill>
                  <a:schemeClr val="tx1"/>
                </a:solidFill>
                <a:latin typeface="+mn-lt"/>
                <a:ea typeface="+mn-ea"/>
                <a:cs typeface="+mn-cs"/>
              </a:defRPr>
            </a:lvl8pPr>
            <a:lvl9pPr marL="4114800" lvl="8" indent="-342900" algn="ctr" defTabSz="914400" rtl="0" eaLnBrk="1" latinLnBrk="0" hangingPunct="1">
              <a:lnSpc>
                <a:spcPct val="90000"/>
              </a:lnSpc>
              <a:spcBef>
                <a:spcPts val="0"/>
              </a:spcBef>
              <a:spcAft>
                <a:spcPts val="0"/>
              </a:spcAft>
              <a:buSzPts val="1800"/>
              <a:buFont typeface="Arial" panose="020B0604020202020204" pitchFamily="34" charset="0"/>
              <a:buChar char="■"/>
              <a:defRPr sz="1800" i="1" kern="1200">
                <a:solidFill>
                  <a:schemeClr val="tx1"/>
                </a:solidFill>
                <a:latin typeface="+mn-lt"/>
                <a:ea typeface="+mn-ea"/>
                <a:cs typeface="+mn-cs"/>
              </a:defRPr>
            </a:lvl9pPr>
          </a:lstStyle>
          <a:p>
            <a:pPr marL="0" algn="l">
              <a:spcBef>
                <a:spcPts val="1000"/>
              </a:spcBef>
            </a:pPr>
            <a:r>
              <a:rPr lang="en-US" sz="3200" dirty="0">
                <a:latin typeface="Arial" panose="020B0604020202020204" pitchFamily="34" charset="0"/>
                <a:ea typeface="Red Hat Text Medium"/>
                <a:sym typeface="Red Hat Text Medium"/>
              </a:rPr>
              <a:t>How was sensemaking about ELGs and assessment practices generative for Aaron?</a:t>
            </a:r>
          </a:p>
        </p:txBody>
      </p:sp>
    </p:spTree>
    <p:extLst>
      <p:ext uri="{BB962C8B-B14F-4D97-AF65-F5344CB8AC3E}">
        <p14:creationId xmlns:p14="http://schemas.microsoft.com/office/powerpoint/2010/main" val="291040368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286">
          <a:extLst>
            <a:ext uri="{FF2B5EF4-FFF2-40B4-BE49-F238E27FC236}">
              <a16:creationId xmlns:a16="http://schemas.microsoft.com/office/drawing/2014/main" id="{76A727BF-6BD8-345E-86BF-12BFE3C8310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3193B43-BEA1-37B6-ACF0-FC185073F9D3}"/>
              </a:ext>
            </a:extLst>
          </p:cNvPr>
          <p:cNvSpPr>
            <a:spLocks noGrp="1"/>
          </p:cNvSpPr>
          <p:nvPr>
            <p:ph type="title"/>
          </p:nvPr>
        </p:nvSpPr>
        <p:spPr>
          <a:xfrm>
            <a:off x="1450619" y="-77941"/>
            <a:ext cx="8616800" cy="1143000"/>
          </a:xfrm>
        </p:spPr>
        <p:txBody>
          <a:bodyPr/>
          <a:lstStyle/>
          <a:p>
            <a:r>
              <a:rPr lang="en-US" dirty="0"/>
              <a:t>Aaron’s Epistemic Learning Goals</a:t>
            </a:r>
          </a:p>
        </p:txBody>
      </p:sp>
      <p:sp>
        <p:nvSpPr>
          <p:cNvPr id="2" name="Google Shape;352;p45">
            <a:extLst>
              <a:ext uri="{FF2B5EF4-FFF2-40B4-BE49-F238E27FC236}">
                <a16:creationId xmlns:a16="http://schemas.microsoft.com/office/drawing/2014/main" id="{2783DAD5-C723-4BAF-DF69-6B371D623F5A}"/>
              </a:ext>
            </a:extLst>
          </p:cNvPr>
          <p:cNvSpPr/>
          <p:nvPr/>
        </p:nvSpPr>
        <p:spPr>
          <a:xfrm>
            <a:off x="304854" y="1025848"/>
            <a:ext cx="6426714" cy="571558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ed Hat Text"/>
              <a:ea typeface="Red Hat Text"/>
              <a:cs typeface="Red Hat Text"/>
              <a:sym typeface="Red Hat Text"/>
            </a:endParaRPr>
          </a:p>
        </p:txBody>
      </p:sp>
      <p:sp>
        <p:nvSpPr>
          <p:cNvPr id="4" name="Google Shape;355;p45">
            <a:extLst>
              <a:ext uri="{FF2B5EF4-FFF2-40B4-BE49-F238E27FC236}">
                <a16:creationId xmlns:a16="http://schemas.microsoft.com/office/drawing/2014/main" id="{5854EB45-E90D-890C-6013-E713C22B49F5}"/>
              </a:ext>
            </a:extLst>
          </p:cNvPr>
          <p:cNvSpPr txBox="1">
            <a:spLocks/>
          </p:cNvSpPr>
          <p:nvPr/>
        </p:nvSpPr>
        <p:spPr>
          <a:xfrm>
            <a:off x="1109919" y="2054361"/>
            <a:ext cx="4649100" cy="4446000"/>
          </a:xfrm>
          <a:prstGeom prst="rect">
            <a:avLst/>
          </a:prstGeom>
        </p:spPr>
        <p:txBody>
          <a:bodyPr spcFirstLastPara="1" wrap="square" lIns="0" tIns="45700" rIns="91425" bIns="4570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b="1" dirty="0"/>
              <a:t>Goal 1:</a:t>
            </a:r>
          </a:p>
          <a:p>
            <a:pPr marL="0" indent="0" algn="ctr">
              <a:buFont typeface="Arial" panose="020B0604020202020204" pitchFamily="34" charset="0"/>
              <a:buNone/>
            </a:pPr>
            <a:r>
              <a:rPr lang="en-US" sz="3200" dirty="0">
                <a:ea typeface="Red Hat Text Medium"/>
                <a:sym typeface="Red Hat Text Medium"/>
              </a:rPr>
              <a:t>Make sense of novel phenomena using knowledge and skills developed in class and through everyday experiences </a:t>
            </a:r>
          </a:p>
        </p:txBody>
      </p:sp>
    </p:spTree>
    <p:extLst>
      <p:ext uri="{BB962C8B-B14F-4D97-AF65-F5344CB8AC3E}">
        <p14:creationId xmlns:p14="http://schemas.microsoft.com/office/powerpoint/2010/main" val="372003624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286">
          <a:extLst>
            <a:ext uri="{FF2B5EF4-FFF2-40B4-BE49-F238E27FC236}">
              <a16:creationId xmlns:a16="http://schemas.microsoft.com/office/drawing/2014/main" id="{5782DAEC-CF29-D4E5-61C8-9A63F0C480E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D49408E-364E-3909-8099-6E81B44F3E89}"/>
              </a:ext>
            </a:extLst>
          </p:cNvPr>
          <p:cNvSpPr>
            <a:spLocks noGrp="1"/>
          </p:cNvSpPr>
          <p:nvPr>
            <p:ph type="title"/>
          </p:nvPr>
        </p:nvSpPr>
        <p:spPr>
          <a:xfrm>
            <a:off x="877736" y="-103675"/>
            <a:ext cx="10436527" cy="1143000"/>
          </a:xfrm>
        </p:spPr>
        <p:txBody>
          <a:bodyPr>
            <a:normAutofit/>
          </a:bodyPr>
          <a:lstStyle/>
          <a:p>
            <a:r>
              <a:rPr lang="en-US" dirty="0"/>
              <a:t>Test question written with Goal 1 in mind</a:t>
            </a:r>
          </a:p>
        </p:txBody>
      </p:sp>
      <p:sp>
        <p:nvSpPr>
          <p:cNvPr id="2" name="Google Shape;349;p45">
            <a:extLst>
              <a:ext uri="{FF2B5EF4-FFF2-40B4-BE49-F238E27FC236}">
                <a16:creationId xmlns:a16="http://schemas.microsoft.com/office/drawing/2014/main" id="{9089260B-0068-E891-1FDB-87FD86983650}"/>
              </a:ext>
            </a:extLst>
          </p:cNvPr>
          <p:cNvSpPr txBox="1"/>
          <p:nvPr/>
        </p:nvSpPr>
        <p:spPr>
          <a:xfrm>
            <a:off x="6242046" y="1341936"/>
            <a:ext cx="5645100" cy="4764900"/>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SzPts val="1600"/>
              <a:buAutoNum type="arabicPeriod" startAt="4"/>
            </a:pPr>
            <a:r>
              <a:rPr lang="en-US" dirty="0">
                <a:latin typeface="Arial" panose="020B0604020202020204" pitchFamily="34" charset="0"/>
                <a:cs typeface="Arial" panose="020B0604020202020204" pitchFamily="34" charset="0"/>
              </a:rPr>
              <a:t>Two students are debating about why </a:t>
            </a:r>
            <a:r>
              <a:rPr lang="en-US" dirty="0" err="1">
                <a:latin typeface="Arial" panose="020B0604020202020204" pitchFamily="34" charset="0"/>
                <a:cs typeface="Arial" panose="020B0604020202020204" pitchFamily="34" charset="0"/>
              </a:rPr>
              <a:t>Ar</a:t>
            </a:r>
            <a:r>
              <a:rPr lang="en-US" dirty="0">
                <a:latin typeface="Arial" panose="020B0604020202020204" pitchFamily="34" charset="0"/>
                <a:cs typeface="Arial" panose="020B0604020202020204" pitchFamily="34" charset="0"/>
              </a:rPr>
              <a:t> doesn’t react. Here are the starts of their claims:</a:t>
            </a:r>
            <a:endParaRPr dirty="0">
              <a:latin typeface="Arial" panose="020B0604020202020204" pitchFamily="34" charset="0"/>
              <a:cs typeface="Arial" panose="020B0604020202020204" pitchFamily="34" charset="0"/>
            </a:endParaRPr>
          </a:p>
          <a:p>
            <a:pPr marL="1200150" lvl="0" indent="-285750" algn="l" rtl="0">
              <a:spcBef>
                <a:spcPts val="0"/>
              </a:spcBef>
              <a:spcAft>
                <a:spcPts val="0"/>
              </a:spcAft>
              <a:buFont typeface="Arial" panose="020B0604020202020204" pitchFamily="34" charset="0"/>
              <a:buChar char="•"/>
            </a:pPr>
            <a:r>
              <a:rPr lang="en-US" dirty="0">
                <a:latin typeface="Arial" panose="020B0604020202020204" pitchFamily="34" charset="0"/>
                <a:cs typeface="Arial" panose="020B0604020202020204" pitchFamily="34" charset="0"/>
              </a:rPr>
              <a:t>Creative Casey: “Argon’s attractive force from the nucleus…”</a:t>
            </a:r>
            <a:endParaRPr dirty="0">
              <a:latin typeface="Arial" panose="020B0604020202020204" pitchFamily="34" charset="0"/>
              <a:cs typeface="Arial" panose="020B0604020202020204" pitchFamily="34" charset="0"/>
            </a:endParaRPr>
          </a:p>
          <a:p>
            <a:pPr marL="1200150" lvl="0" indent="-285750" algn="l" rtl="0">
              <a:spcBef>
                <a:spcPts val="0"/>
              </a:spcBef>
              <a:spcAft>
                <a:spcPts val="0"/>
              </a:spcAft>
              <a:buFont typeface="Arial" panose="020B0604020202020204" pitchFamily="34" charset="0"/>
              <a:buChar char="•"/>
            </a:pPr>
            <a:r>
              <a:rPr lang="en-US" dirty="0">
                <a:latin typeface="Arial" panose="020B0604020202020204" pitchFamily="34" charset="0"/>
                <a:cs typeface="Arial" panose="020B0604020202020204" pitchFamily="34" charset="0"/>
              </a:rPr>
              <a:t>Thoughtful Taylor: “Argon’s repulsive force from electrons…”</a:t>
            </a:r>
            <a:endParaRPr dirty="0">
              <a:latin typeface="Arial" panose="020B0604020202020204" pitchFamily="34" charset="0"/>
              <a:cs typeface="Arial" panose="020B0604020202020204" pitchFamily="34" charset="0"/>
            </a:endParaRPr>
          </a:p>
          <a:p>
            <a:pPr marL="914400" lvl="0" indent="0" algn="l" rtl="0">
              <a:spcBef>
                <a:spcPts val="0"/>
              </a:spcBef>
              <a:spcAft>
                <a:spcPts val="0"/>
              </a:spcAft>
              <a:buNone/>
            </a:pPr>
            <a:endParaRPr dirty="0">
              <a:latin typeface="Arial" panose="020B0604020202020204" pitchFamily="34" charset="0"/>
              <a:cs typeface="Arial" panose="020B0604020202020204" pitchFamily="34" charset="0"/>
            </a:endParaRPr>
          </a:p>
          <a:p>
            <a:pPr marL="914400" lvl="1" indent="-330200" algn="l" rtl="0">
              <a:spcBef>
                <a:spcPts val="0"/>
              </a:spcBef>
              <a:spcAft>
                <a:spcPts val="1200"/>
              </a:spcAft>
              <a:buSzPts val="1600"/>
              <a:buAutoNum type="alphaLcPeriod"/>
            </a:pPr>
            <a:r>
              <a:rPr lang="en-US" dirty="0">
                <a:latin typeface="Arial" panose="020B0604020202020204" pitchFamily="34" charset="0"/>
                <a:cs typeface="Arial" panose="020B0604020202020204" pitchFamily="34" charset="0"/>
              </a:rPr>
              <a:t>Pick a claim stem and finish the claim, or start from scratch and write your own.</a:t>
            </a:r>
          </a:p>
          <a:p>
            <a:pPr marL="914400" lvl="1" indent="-330200" algn="l" rtl="0">
              <a:spcBef>
                <a:spcPts val="0"/>
              </a:spcBef>
              <a:spcAft>
                <a:spcPts val="1200"/>
              </a:spcAft>
              <a:buSzPts val="1600"/>
              <a:buAutoNum type="alphaLcPeriod"/>
            </a:pPr>
            <a:r>
              <a:rPr lang="en-US" dirty="0">
                <a:latin typeface="Arial" panose="020B0604020202020204" pitchFamily="34" charset="0"/>
                <a:cs typeface="Arial" panose="020B0604020202020204" pitchFamily="34" charset="0"/>
              </a:rPr>
              <a:t>Evidence: (What investigations help you with this? What are factoids from available resources that help you process this? What else….?)</a:t>
            </a:r>
          </a:p>
          <a:p>
            <a:pPr marL="914400" lvl="1" indent="-330200" algn="l" rtl="0">
              <a:spcBef>
                <a:spcPts val="0"/>
              </a:spcBef>
              <a:spcAft>
                <a:spcPts val="1200"/>
              </a:spcAft>
              <a:buSzPts val="1600"/>
              <a:buAutoNum type="alphaLcPeriod"/>
            </a:pPr>
            <a:r>
              <a:rPr lang="en-US" dirty="0">
                <a:latin typeface="Arial" panose="020B0604020202020204" pitchFamily="34" charset="0"/>
                <a:cs typeface="Arial" panose="020B0604020202020204" pitchFamily="34" charset="0"/>
              </a:rPr>
              <a:t>Reasoning: Why does your line of thinking make more sense? How/why would your claim work? How does the evidence connect to support your thinking? What else…?)</a:t>
            </a:r>
            <a:endParaRPr dirty="0">
              <a:latin typeface="Arial" panose="020B0604020202020204" pitchFamily="34" charset="0"/>
              <a:cs typeface="Arial" panose="020B0604020202020204" pitchFamily="34" charset="0"/>
            </a:endParaRPr>
          </a:p>
          <a:p>
            <a:pPr marL="0" lvl="0" indent="0" algn="l" rtl="0">
              <a:spcBef>
                <a:spcPts val="0"/>
              </a:spcBef>
              <a:spcAft>
                <a:spcPts val="0"/>
              </a:spcAft>
              <a:buNone/>
            </a:pPr>
            <a:endParaRPr sz="2600" dirty="0">
              <a:solidFill>
                <a:schemeClr val="dk1"/>
              </a:solidFill>
              <a:latin typeface="Red Hat Text"/>
              <a:ea typeface="Red Hat Text"/>
              <a:cs typeface="Red Hat Text"/>
              <a:sym typeface="Red Hat Text"/>
            </a:endParaRPr>
          </a:p>
        </p:txBody>
      </p:sp>
      <p:sp>
        <p:nvSpPr>
          <p:cNvPr id="4" name="Google Shape;352;p45">
            <a:extLst>
              <a:ext uri="{FF2B5EF4-FFF2-40B4-BE49-F238E27FC236}">
                <a16:creationId xmlns:a16="http://schemas.microsoft.com/office/drawing/2014/main" id="{EA9C8F6C-067B-5B36-2B0E-54F55019C73F}"/>
              </a:ext>
            </a:extLst>
          </p:cNvPr>
          <p:cNvSpPr/>
          <p:nvPr/>
        </p:nvSpPr>
        <p:spPr>
          <a:xfrm>
            <a:off x="304854" y="1025848"/>
            <a:ext cx="6426714" cy="571558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ed Hat Text"/>
              <a:ea typeface="Red Hat Text"/>
              <a:cs typeface="Red Hat Text"/>
              <a:sym typeface="Red Hat Text"/>
            </a:endParaRPr>
          </a:p>
        </p:txBody>
      </p:sp>
      <p:sp>
        <p:nvSpPr>
          <p:cNvPr id="6" name="Google Shape;355;p45">
            <a:extLst>
              <a:ext uri="{FF2B5EF4-FFF2-40B4-BE49-F238E27FC236}">
                <a16:creationId xmlns:a16="http://schemas.microsoft.com/office/drawing/2014/main" id="{2D04B1E5-E98A-4C86-F867-2A94490BBD8E}"/>
              </a:ext>
            </a:extLst>
          </p:cNvPr>
          <p:cNvSpPr txBox="1">
            <a:spLocks/>
          </p:cNvSpPr>
          <p:nvPr/>
        </p:nvSpPr>
        <p:spPr>
          <a:xfrm>
            <a:off x="1109919" y="2054361"/>
            <a:ext cx="4649100" cy="4446000"/>
          </a:xfrm>
          <a:prstGeom prst="rect">
            <a:avLst/>
          </a:prstGeom>
        </p:spPr>
        <p:txBody>
          <a:bodyPr spcFirstLastPara="1" wrap="square" lIns="0" tIns="45700" rIns="91425" bIns="4570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b="1" dirty="0"/>
              <a:t>Goal 1:</a:t>
            </a:r>
          </a:p>
          <a:p>
            <a:pPr marL="0" indent="0" algn="ctr">
              <a:buFont typeface="Arial" panose="020B0604020202020204" pitchFamily="34" charset="0"/>
              <a:buNone/>
            </a:pPr>
            <a:r>
              <a:rPr lang="en-US" sz="3200" dirty="0">
                <a:ea typeface="Red Hat Text Medium"/>
                <a:sym typeface="Red Hat Text Medium"/>
              </a:rPr>
              <a:t>Make sense of novel phenomena using knowledge and skills developed in class and through everyday experiences </a:t>
            </a:r>
          </a:p>
        </p:txBody>
      </p:sp>
    </p:spTree>
    <p:extLst>
      <p:ext uri="{BB962C8B-B14F-4D97-AF65-F5344CB8AC3E}">
        <p14:creationId xmlns:p14="http://schemas.microsoft.com/office/powerpoint/2010/main" val="190858062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286">
          <a:extLst>
            <a:ext uri="{FF2B5EF4-FFF2-40B4-BE49-F238E27FC236}">
              <a16:creationId xmlns:a16="http://schemas.microsoft.com/office/drawing/2014/main" id="{DA87CA77-AD29-ACCB-7BFD-3565C62E82A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5037EE2-3C63-C671-6B2B-0D99C7AF8536}"/>
              </a:ext>
            </a:extLst>
          </p:cNvPr>
          <p:cNvSpPr>
            <a:spLocks noGrp="1"/>
          </p:cNvSpPr>
          <p:nvPr>
            <p:ph type="title"/>
          </p:nvPr>
        </p:nvSpPr>
        <p:spPr>
          <a:xfrm>
            <a:off x="1450619" y="-77941"/>
            <a:ext cx="8616800" cy="1143000"/>
          </a:xfrm>
        </p:spPr>
        <p:txBody>
          <a:bodyPr/>
          <a:lstStyle/>
          <a:p>
            <a:r>
              <a:rPr lang="en-US" dirty="0"/>
              <a:t>Aaron’s Epistemic Learning Goals</a:t>
            </a:r>
          </a:p>
        </p:txBody>
      </p:sp>
      <p:sp>
        <p:nvSpPr>
          <p:cNvPr id="5" name="Google Shape;352;p45">
            <a:extLst>
              <a:ext uri="{FF2B5EF4-FFF2-40B4-BE49-F238E27FC236}">
                <a16:creationId xmlns:a16="http://schemas.microsoft.com/office/drawing/2014/main" id="{B5034C54-F0F1-A49D-DAE1-41424FC75943}"/>
              </a:ext>
            </a:extLst>
          </p:cNvPr>
          <p:cNvSpPr/>
          <p:nvPr/>
        </p:nvSpPr>
        <p:spPr>
          <a:xfrm>
            <a:off x="304854" y="1025848"/>
            <a:ext cx="6426714" cy="571558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ed Hat Text"/>
              <a:ea typeface="Red Hat Text"/>
              <a:cs typeface="Red Hat Text"/>
              <a:sym typeface="Red Hat Text"/>
            </a:endParaRPr>
          </a:p>
        </p:txBody>
      </p:sp>
      <p:sp>
        <p:nvSpPr>
          <p:cNvPr id="6" name="Google Shape;353;p45">
            <a:extLst>
              <a:ext uri="{FF2B5EF4-FFF2-40B4-BE49-F238E27FC236}">
                <a16:creationId xmlns:a16="http://schemas.microsoft.com/office/drawing/2014/main" id="{5391593E-9D6A-DE58-4B71-3205D800E868}"/>
              </a:ext>
            </a:extLst>
          </p:cNvPr>
          <p:cNvSpPr/>
          <p:nvPr/>
        </p:nvSpPr>
        <p:spPr>
          <a:xfrm>
            <a:off x="5485687" y="1025848"/>
            <a:ext cx="6426714" cy="5715580"/>
          </a:xfrm>
          <a:prstGeom prst="ellipse">
            <a:avLst/>
          </a:prstGeom>
          <a:solidFill>
            <a:srgbClr val="930309">
              <a:alpha val="247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ed Hat Text"/>
              <a:ea typeface="Red Hat Text"/>
              <a:cs typeface="Red Hat Text"/>
              <a:sym typeface="Red Hat Text"/>
            </a:endParaRPr>
          </a:p>
        </p:txBody>
      </p:sp>
      <p:sp>
        <p:nvSpPr>
          <p:cNvPr id="7" name="Google Shape;355;p45">
            <a:extLst>
              <a:ext uri="{FF2B5EF4-FFF2-40B4-BE49-F238E27FC236}">
                <a16:creationId xmlns:a16="http://schemas.microsoft.com/office/drawing/2014/main" id="{0BFEE9CA-24A7-8E27-B4D2-395FC6669437}"/>
              </a:ext>
            </a:extLst>
          </p:cNvPr>
          <p:cNvSpPr txBox="1">
            <a:spLocks/>
          </p:cNvSpPr>
          <p:nvPr/>
        </p:nvSpPr>
        <p:spPr>
          <a:xfrm>
            <a:off x="1109919" y="2054361"/>
            <a:ext cx="4649100" cy="4446000"/>
          </a:xfrm>
          <a:prstGeom prst="rect">
            <a:avLst/>
          </a:prstGeom>
        </p:spPr>
        <p:txBody>
          <a:bodyPr spcFirstLastPara="1" wrap="square" lIns="0" tIns="45700" rIns="91425" bIns="4570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b="1" dirty="0"/>
              <a:t>Goal 1:</a:t>
            </a:r>
          </a:p>
          <a:p>
            <a:pPr marL="0" indent="0" algn="ctr">
              <a:buFont typeface="Arial" panose="020B0604020202020204" pitchFamily="34" charset="0"/>
              <a:buNone/>
            </a:pPr>
            <a:r>
              <a:rPr lang="en-US" sz="3200" dirty="0">
                <a:ea typeface="Red Hat Text Medium"/>
                <a:sym typeface="Red Hat Text Medium"/>
              </a:rPr>
              <a:t>Make sense of novel phenomena using knowledge and skills developed in class and through everyday experiences </a:t>
            </a:r>
          </a:p>
        </p:txBody>
      </p:sp>
      <p:sp>
        <p:nvSpPr>
          <p:cNvPr id="8" name="Google Shape;356;p45">
            <a:extLst>
              <a:ext uri="{FF2B5EF4-FFF2-40B4-BE49-F238E27FC236}">
                <a16:creationId xmlns:a16="http://schemas.microsoft.com/office/drawing/2014/main" id="{B4F22F35-45FF-B218-155C-6DC257BFC41E}"/>
              </a:ext>
            </a:extLst>
          </p:cNvPr>
          <p:cNvSpPr txBox="1">
            <a:spLocks/>
          </p:cNvSpPr>
          <p:nvPr/>
        </p:nvSpPr>
        <p:spPr>
          <a:xfrm>
            <a:off x="6731568" y="2054361"/>
            <a:ext cx="4649100" cy="4446000"/>
          </a:xfrm>
          <a:prstGeom prst="rect">
            <a:avLst/>
          </a:prstGeom>
        </p:spPr>
        <p:txBody>
          <a:bodyPr spcFirstLastPara="1" wrap="square" lIns="0" tIns="45700" rIns="91425" bIns="4570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b="1" dirty="0"/>
              <a:t>Goal 2:</a:t>
            </a:r>
          </a:p>
          <a:p>
            <a:pPr marL="0" indent="0" algn="ctr">
              <a:buFont typeface="Arial" panose="020B0604020202020204" pitchFamily="34" charset="0"/>
              <a:buNone/>
            </a:pPr>
            <a:r>
              <a:rPr lang="en-US" sz="3200" dirty="0">
                <a:ea typeface="Red Hat Text Medium"/>
                <a:sym typeface="Red Hat Text Medium"/>
              </a:rPr>
              <a:t>Critically examine one’s knowledge (reflecting on its utility, boundaries, limitations, and gaps) in complex and unfamiliar situations </a:t>
            </a:r>
          </a:p>
          <a:p>
            <a:pPr marL="0" indent="0" algn="ctr">
              <a:lnSpc>
                <a:spcPct val="100000"/>
              </a:lnSpc>
              <a:spcBef>
                <a:spcPts val="0"/>
              </a:spcBef>
              <a:buFont typeface="Arial" panose="020B0604020202020204" pitchFamily="34" charset="0"/>
              <a:buNone/>
            </a:pPr>
            <a:endParaRPr lang="en-US" sz="3000" b="1" dirty="0"/>
          </a:p>
        </p:txBody>
      </p:sp>
    </p:spTree>
    <p:extLst>
      <p:ext uri="{BB962C8B-B14F-4D97-AF65-F5344CB8AC3E}">
        <p14:creationId xmlns:p14="http://schemas.microsoft.com/office/powerpoint/2010/main" val="117889276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286">
          <a:extLst>
            <a:ext uri="{FF2B5EF4-FFF2-40B4-BE49-F238E27FC236}">
              <a16:creationId xmlns:a16="http://schemas.microsoft.com/office/drawing/2014/main" id="{1CB873D5-22DE-DAA0-D3F0-2C17B6750542}"/>
            </a:ext>
          </a:extLst>
        </p:cNvPr>
        <p:cNvGrpSpPr/>
        <p:nvPr/>
      </p:nvGrpSpPr>
      <p:grpSpPr>
        <a:xfrm>
          <a:off x="0" y="0"/>
          <a:ext cx="0" cy="0"/>
          <a:chOff x="0" y="0"/>
          <a:chExt cx="0" cy="0"/>
        </a:xfrm>
      </p:grpSpPr>
      <p:sp>
        <p:nvSpPr>
          <p:cNvPr id="9" name="Title 2">
            <a:extLst>
              <a:ext uri="{FF2B5EF4-FFF2-40B4-BE49-F238E27FC236}">
                <a16:creationId xmlns:a16="http://schemas.microsoft.com/office/drawing/2014/main" id="{812F815F-E5AD-CC1C-5D3E-482E6785BA2C}"/>
              </a:ext>
            </a:extLst>
          </p:cNvPr>
          <p:cNvSpPr>
            <a:spLocks noGrp="1"/>
          </p:cNvSpPr>
          <p:nvPr>
            <p:ph type="title"/>
          </p:nvPr>
        </p:nvSpPr>
        <p:spPr>
          <a:xfrm>
            <a:off x="877736" y="-103675"/>
            <a:ext cx="10436527" cy="1143000"/>
          </a:xfrm>
        </p:spPr>
        <p:txBody>
          <a:bodyPr>
            <a:normAutofit/>
          </a:bodyPr>
          <a:lstStyle/>
          <a:p>
            <a:r>
              <a:rPr lang="en-US" dirty="0"/>
              <a:t>Test question written with Goal 2 in mind</a:t>
            </a:r>
          </a:p>
        </p:txBody>
      </p:sp>
      <p:sp>
        <p:nvSpPr>
          <p:cNvPr id="10" name="Google Shape;358;p46">
            <a:extLst>
              <a:ext uri="{FF2B5EF4-FFF2-40B4-BE49-F238E27FC236}">
                <a16:creationId xmlns:a16="http://schemas.microsoft.com/office/drawing/2014/main" id="{F2DDE329-88F5-1A8B-5E0B-3E99BD56BB78}"/>
              </a:ext>
            </a:extLst>
          </p:cNvPr>
          <p:cNvSpPr txBox="1"/>
          <p:nvPr/>
        </p:nvSpPr>
        <p:spPr>
          <a:xfrm>
            <a:off x="279599" y="1720026"/>
            <a:ext cx="5039700" cy="43407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SzPts val="1800"/>
              <a:buAutoNum type="arabicPeriod" startAt="5"/>
            </a:pPr>
            <a:r>
              <a:rPr lang="en-US" sz="1800" dirty="0">
                <a:latin typeface="Arial" panose="020B0604020202020204" pitchFamily="34" charset="0"/>
                <a:cs typeface="Arial" panose="020B0604020202020204" pitchFamily="34" charset="0"/>
              </a:rPr>
              <a:t>Reflect on the use of the model in this situation:</a:t>
            </a:r>
            <a:endParaRPr sz="1800" dirty="0">
              <a:latin typeface="Arial" panose="020B0604020202020204" pitchFamily="34" charset="0"/>
              <a:cs typeface="Arial" panose="020B0604020202020204" pitchFamily="34" charset="0"/>
            </a:endParaRPr>
          </a:p>
          <a:p>
            <a:pPr marL="914400" lvl="1" indent="-342900" algn="l" rtl="0">
              <a:spcBef>
                <a:spcPts val="0"/>
              </a:spcBef>
              <a:spcAft>
                <a:spcPts val="0"/>
              </a:spcAft>
              <a:buSzPts val="1800"/>
              <a:buAutoNum type="alphaLcPeriod"/>
            </a:pPr>
            <a:r>
              <a:rPr lang="en-US" sz="1800" dirty="0">
                <a:highlight>
                  <a:srgbClr val="FFFFFF"/>
                </a:highlight>
                <a:latin typeface="Arial" panose="020B0604020202020204" pitchFamily="34" charset="0"/>
                <a:cs typeface="Arial" panose="020B0604020202020204" pitchFamily="34" charset="0"/>
              </a:rPr>
              <a:t>What features of our current model(s) were useful / helpful in interpreting this situation?</a:t>
            </a:r>
            <a:endParaRPr sz="1800" dirty="0">
              <a:highlight>
                <a:srgbClr val="FFFFFF"/>
              </a:highlight>
              <a:latin typeface="Arial" panose="020B0604020202020204" pitchFamily="34" charset="0"/>
              <a:cs typeface="Arial" panose="020B0604020202020204" pitchFamily="34" charset="0"/>
            </a:endParaRPr>
          </a:p>
          <a:p>
            <a:pPr marL="914400" lvl="0" indent="0" algn="l" rtl="0">
              <a:spcBef>
                <a:spcPts val="0"/>
              </a:spcBef>
              <a:spcAft>
                <a:spcPts val="0"/>
              </a:spcAft>
              <a:buNone/>
            </a:pPr>
            <a:endParaRPr sz="1800" dirty="0">
              <a:highlight>
                <a:srgbClr val="FFFFFF"/>
              </a:highlight>
              <a:latin typeface="Arial" panose="020B0604020202020204" pitchFamily="34" charset="0"/>
              <a:cs typeface="Arial" panose="020B0604020202020204" pitchFamily="34" charset="0"/>
            </a:endParaRPr>
          </a:p>
          <a:p>
            <a:pPr marL="0" lvl="0" indent="0" algn="l" rtl="0">
              <a:spcBef>
                <a:spcPts val="0"/>
              </a:spcBef>
              <a:spcAft>
                <a:spcPts val="0"/>
              </a:spcAft>
              <a:buNone/>
            </a:pPr>
            <a:endParaRPr sz="1800" dirty="0">
              <a:highlight>
                <a:srgbClr val="FFFFFF"/>
              </a:highlight>
              <a:latin typeface="Arial" panose="020B0604020202020204" pitchFamily="34" charset="0"/>
              <a:cs typeface="Arial" panose="020B0604020202020204" pitchFamily="34" charset="0"/>
            </a:endParaRPr>
          </a:p>
          <a:p>
            <a:pPr marL="914400" lvl="1" indent="-342900" algn="l" rtl="0">
              <a:spcBef>
                <a:spcPts val="0"/>
              </a:spcBef>
              <a:spcAft>
                <a:spcPts val="0"/>
              </a:spcAft>
              <a:buSzPts val="1800"/>
              <a:buAutoNum type="alphaLcPeriod"/>
            </a:pPr>
            <a:r>
              <a:rPr lang="en-US" sz="1800" dirty="0">
                <a:highlight>
                  <a:srgbClr val="FFFFFF"/>
                </a:highlight>
                <a:latin typeface="Arial" panose="020B0604020202020204" pitchFamily="34" charset="0"/>
                <a:cs typeface="Arial" panose="020B0604020202020204" pitchFamily="34" charset="0"/>
              </a:rPr>
              <a:t>Where do you see holes in your model / understanding?  </a:t>
            </a:r>
            <a:endParaRPr sz="1800" dirty="0">
              <a:highlight>
                <a:srgbClr val="FFFFFF"/>
              </a:highlight>
              <a:latin typeface="Arial" panose="020B0604020202020204" pitchFamily="34" charset="0"/>
              <a:cs typeface="Arial" panose="020B0604020202020204" pitchFamily="34" charset="0"/>
            </a:endParaRPr>
          </a:p>
          <a:p>
            <a:pPr marL="0" lvl="0" indent="0" algn="l" rtl="0">
              <a:spcBef>
                <a:spcPts val="0"/>
              </a:spcBef>
              <a:spcAft>
                <a:spcPts val="0"/>
              </a:spcAft>
              <a:buNone/>
            </a:pPr>
            <a:endParaRPr sz="1800" dirty="0">
              <a:highlight>
                <a:srgbClr val="FFFFFF"/>
              </a:highlight>
              <a:latin typeface="Arial" panose="020B0604020202020204" pitchFamily="34" charset="0"/>
              <a:cs typeface="Arial" panose="020B0604020202020204" pitchFamily="34" charset="0"/>
            </a:endParaRPr>
          </a:p>
          <a:p>
            <a:pPr marL="1371600" lvl="2" indent="-342900" algn="l" rtl="0">
              <a:spcBef>
                <a:spcPts val="0"/>
              </a:spcBef>
              <a:spcAft>
                <a:spcPts val="0"/>
              </a:spcAft>
              <a:buSzPts val="1800"/>
              <a:buAutoNum type="romanLcPeriod"/>
            </a:pPr>
            <a:r>
              <a:rPr lang="en-US" sz="1800" dirty="0">
                <a:highlight>
                  <a:srgbClr val="FFFFFF"/>
                </a:highlight>
                <a:latin typeface="Arial" panose="020B0604020202020204" pitchFamily="34" charset="0"/>
                <a:cs typeface="Arial" panose="020B0604020202020204" pitchFamily="34" charset="0"/>
              </a:rPr>
              <a:t>What specific model features need to be further understood, explained, or perhaps even altered to make sense of this new situation?</a:t>
            </a:r>
            <a:endParaRPr sz="1800" dirty="0">
              <a:highlight>
                <a:srgbClr val="FFFFFF"/>
              </a:highlight>
              <a:latin typeface="Arial" panose="020B0604020202020204" pitchFamily="34" charset="0"/>
              <a:cs typeface="Arial" panose="020B0604020202020204" pitchFamily="34" charset="0"/>
            </a:endParaRPr>
          </a:p>
        </p:txBody>
      </p:sp>
      <p:sp>
        <p:nvSpPr>
          <p:cNvPr id="2" name="Google Shape;353;p45">
            <a:extLst>
              <a:ext uri="{FF2B5EF4-FFF2-40B4-BE49-F238E27FC236}">
                <a16:creationId xmlns:a16="http://schemas.microsoft.com/office/drawing/2014/main" id="{A67888A4-3900-7963-562F-3A76DA4FB5AE}"/>
              </a:ext>
            </a:extLst>
          </p:cNvPr>
          <p:cNvSpPr/>
          <p:nvPr/>
        </p:nvSpPr>
        <p:spPr>
          <a:xfrm>
            <a:off x="5485687" y="1025848"/>
            <a:ext cx="6426714" cy="5715580"/>
          </a:xfrm>
          <a:prstGeom prst="ellipse">
            <a:avLst/>
          </a:prstGeom>
          <a:solidFill>
            <a:srgbClr val="930309">
              <a:alpha val="247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ed Hat Text"/>
              <a:ea typeface="Red Hat Text"/>
              <a:cs typeface="Red Hat Text"/>
              <a:sym typeface="Red Hat Text"/>
            </a:endParaRPr>
          </a:p>
        </p:txBody>
      </p:sp>
      <p:sp>
        <p:nvSpPr>
          <p:cNvPr id="3" name="Google Shape;356;p45">
            <a:extLst>
              <a:ext uri="{FF2B5EF4-FFF2-40B4-BE49-F238E27FC236}">
                <a16:creationId xmlns:a16="http://schemas.microsoft.com/office/drawing/2014/main" id="{5FC42A34-1071-5837-26B0-469426EFB24C}"/>
              </a:ext>
            </a:extLst>
          </p:cNvPr>
          <p:cNvSpPr txBox="1">
            <a:spLocks/>
          </p:cNvSpPr>
          <p:nvPr/>
        </p:nvSpPr>
        <p:spPr>
          <a:xfrm>
            <a:off x="6731568" y="2054361"/>
            <a:ext cx="4649100" cy="4446000"/>
          </a:xfrm>
          <a:prstGeom prst="rect">
            <a:avLst/>
          </a:prstGeom>
        </p:spPr>
        <p:txBody>
          <a:bodyPr spcFirstLastPara="1" wrap="square" lIns="0" tIns="45700" rIns="91425" bIns="4570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b="1" dirty="0"/>
              <a:t>Goal 2:</a:t>
            </a:r>
          </a:p>
          <a:p>
            <a:pPr marL="0" indent="0" algn="ctr">
              <a:buFont typeface="Arial" panose="020B0604020202020204" pitchFamily="34" charset="0"/>
              <a:buNone/>
            </a:pPr>
            <a:r>
              <a:rPr lang="en-US" sz="3200" dirty="0">
                <a:ea typeface="Red Hat Text Medium"/>
                <a:sym typeface="Red Hat Text Medium"/>
              </a:rPr>
              <a:t>Critically examine one’s knowledge (reflecting on its utility, boundaries, limitations, and gaps) in complex and unfamiliar situations </a:t>
            </a:r>
          </a:p>
          <a:p>
            <a:pPr marL="0" indent="0" algn="ctr">
              <a:lnSpc>
                <a:spcPct val="100000"/>
              </a:lnSpc>
              <a:spcBef>
                <a:spcPts val="0"/>
              </a:spcBef>
              <a:buFont typeface="Arial" panose="020B0604020202020204" pitchFamily="34" charset="0"/>
              <a:buNone/>
            </a:pPr>
            <a:endParaRPr lang="en-US" sz="3000" b="1" dirty="0"/>
          </a:p>
        </p:txBody>
      </p:sp>
    </p:spTree>
    <p:extLst>
      <p:ext uri="{BB962C8B-B14F-4D97-AF65-F5344CB8AC3E}">
        <p14:creationId xmlns:p14="http://schemas.microsoft.com/office/powerpoint/2010/main" val="65951670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368">
          <a:extLst>
            <a:ext uri="{FF2B5EF4-FFF2-40B4-BE49-F238E27FC236}">
              <a16:creationId xmlns:a16="http://schemas.microsoft.com/office/drawing/2014/main" id="{6D42A366-920F-D804-1D3E-EEDDE5DDCF31}"/>
            </a:ext>
          </a:extLst>
        </p:cNvPr>
        <p:cNvGrpSpPr/>
        <p:nvPr/>
      </p:nvGrpSpPr>
      <p:grpSpPr>
        <a:xfrm>
          <a:off x="0" y="0"/>
          <a:ext cx="0" cy="0"/>
          <a:chOff x="0" y="0"/>
          <a:chExt cx="0" cy="0"/>
        </a:xfrm>
      </p:grpSpPr>
      <p:sp>
        <p:nvSpPr>
          <p:cNvPr id="369" name="Google Shape;369;p47">
            <a:extLst>
              <a:ext uri="{FF2B5EF4-FFF2-40B4-BE49-F238E27FC236}">
                <a16:creationId xmlns:a16="http://schemas.microsoft.com/office/drawing/2014/main" id="{8A07E76A-2D97-7EC4-3FFF-8E829EFFD4A0}"/>
              </a:ext>
            </a:extLst>
          </p:cNvPr>
          <p:cNvSpPr txBox="1">
            <a:spLocks noGrp="1"/>
          </p:cNvSpPr>
          <p:nvPr>
            <p:ph type="title"/>
          </p:nvPr>
        </p:nvSpPr>
        <p:spPr>
          <a:xfrm>
            <a:off x="356755" y="283584"/>
            <a:ext cx="7928100" cy="1320749"/>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US" sz="4400" dirty="0"/>
              <a:t>Sensemaking</a:t>
            </a:r>
            <a:r>
              <a:rPr lang="en-US" dirty="0"/>
              <a:t> </a:t>
            </a:r>
            <a:br>
              <a:rPr lang="en-US" dirty="0"/>
            </a:br>
            <a:r>
              <a:rPr lang="en-US" sz="3600" b="0" dirty="0"/>
              <a:t>a complex, nonlinear process</a:t>
            </a:r>
            <a:endParaRPr b="0" dirty="0"/>
          </a:p>
        </p:txBody>
      </p:sp>
      <p:sp>
        <p:nvSpPr>
          <p:cNvPr id="372" name="Google Shape;372;p47">
            <a:extLst>
              <a:ext uri="{FF2B5EF4-FFF2-40B4-BE49-F238E27FC236}">
                <a16:creationId xmlns:a16="http://schemas.microsoft.com/office/drawing/2014/main" id="{F002D60D-20C5-3DF3-5DA1-B2186D712579}"/>
              </a:ext>
            </a:extLst>
          </p:cNvPr>
          <p:cNvSpPr txBox="1"/>
          <p:nvPr/>
        </p:nvSpPr>
        <p:spPr>
          <a:xfrm>
            <a:off x="2161963" y="2328750"/>
            <a:ext cx="2766300" cy="640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600" b="1" dirty="0">
                <a:solidFill>
                  <a:schemeClr val="dk1"/>
                </a:solidFill>
                <a:latin typeface="Arial" panose="020B0604020202020204" pitchFamily="34" charset="0"/>
                <a:ea typeface="Red Hat Text"/>
                <a:cs typeface="Arial" panose="020B0604020202020204" pitchFamily="34" charset="0"/>
                <a:sym typeface="Red Hat Text"/>
              </a:rPr>
              <a:t>Aaron</a:t>
            </a:r>
            <a:endParaRPr sz="2600" b="1" dirty="0">
              <a:solidFill>
                <a:schemeClr val="dk1"/>
              </a:solidFill>
              <a:latin typeface="Arial" panose="020B0604020202020204" pitchFamily="34" charset="0"/>
              <a:ea typeface="Red Hat Text"/>
              <a:cs typeface="Arial" panose="020B0604020202020204" pitchFamily="34" charset="0"/>
              <a:sym typeface="Red Hat Text"/>
            </a:endParaRPr>
          </a:p>
        </p:txBody>
      </p:sp>
      <p:sp>
        <p:nvSpPr>
          <p:cNvPr id="373" name="Google Shape;373;p47">
            <a:extLst>
              <a:ext uri="{FF2B5EF4-FFF2-40B4-BE49-F238E27FC236}">
                <a16:creationId xmlns:a16="http://schemas.microsoft.com/office/drawing/2014/main" id="{0A322254-BF5F-246D-23F4-7267C9C9CF5A}"/>
              </a:ext>
            </a:extLst>
          </p:cNvPr>
          <p:cNvSpPr txBox="1"/>
          <p:nvPr/>
        </p:nvSpPr>
        <p:spPr>
          <a:xfrm>
            <a:off x="7250537" y="2100975"/>
            <a:ext cx="2792700" cy="640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600" b="1" dirty="0">
                <a:solidFill>
                  <a:schemeClr val="dk1"/>
                </a:solidFill>
                <a:latin typeface="Arial" panose="020B0604020202020204" pitchFamily="34" charset="0"/>
                <a:ea typeface="Red Hat Text"/>
                <a:cs typeface="Arial" panose="020B0604020202020204" pitchFamily="34" charset="0"/>
                <a:sym typeface="Red Hat Text"/>
              </a:rPr>
              <a:t>Curricular materials</a:t>
            </a:r>
            <a:endParaRPr sz="2600" b="1" dirty="0">
              <a:solidFill>
                <a:schemeClr val="dk1"/>
              </a:solidFill>
              <a:latin typeface="Arial" panose="020B0604020202020204" pitchFamily="34" charset="0"/>
              <a:ea typeface="Red Hat Text"/>
              <a:cs typeface="Arial" panose="020B0604020202020204" pitchFamily="34" charset="0"/>
              <a:sym typeface="Red Hat Text"/>
            </a:endParaRPr>
          </a:p>
        </p:txBody>
      </p:sp>
      <p:sp>
        <p:nvSpPr>
          <p:cNvPr id="374" name="Google Shape;374;p47">
            <a:extLst>
              <a:ext uri="{FF2B5EF4-FFF2-40B4-BE49-F238E27FC236}">
                <a16:creationId xmlns:a16="http://schemas.microsoft.com/office/drawing/2014/main" id="{FED74823-D262-3F43-5DB6-676E7CBAF470}"/>
              </a:ext>
            </a:extLst>
          </p:cNvPr>
          <p:cNvSpPr/>
          <p:nvPr/>
        </p:nvSpPr>
        <p:spPr>
          <a:xfrm>
            <a:off x="2148763" y="3138900"/>
            <a:ext cx="2792700" cy="6405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dirty="0">
                <a:latin typeface="Arial" panose="020B0604020202020204" pitchFamily="34" charset="0"/>
                <a:ea typeface="Red Hat Text"/>
                <a:cs typeface="Arial" panose="020B0604020202020204" pitchFamily="34" charset="0"/>
                <a:sym typeface="Red Hat Text"/>
              </a:rPr>
              <a:t>Values</a:t>
            </a:r>
            <a:endParaRPr sz="2400" dirty="0">
              <a:latin typeface="Arial" panose="020B0604020202020204" pitchFamily="34" charset="0"/>
              <a:ea typeface="Red Hat Text"/>
              <a:cs typeface="Arial" panose="020B0604020202020204" pitchFamily="34" charset="0"/>
              <a:sym typeface="Red Hat Text"/>
            </a:endParaRPr>
          </a:p>
        </p:txBody>
      </p:sp>
      <p:sp>
        <p:nvSpPr>
          <p:cNvPr id="375" name="Google Shape;375;p47">
            <a:extLst>
              <a:ext uri="{FF2B5EF4-FFF2-40B4-BE49-F238E27FC236}">
                <a16:creationId xmlns:a16="http://schemas.microsoft.com/office/drawing/2014/main" id="{3A39E78F-D4A4-4292-DEB7-714DB1B5694B}"/>
              </a:ext>
            </a:extLst>
          </p:cNvPr>
          <p:cNvSpPr/>
          <p:nvPr/>
        </p:nvSpPr>
        <p:spPr>
          <a:xfrm>
            <a:off x="2148763" y="4101450"/>
            <a:ext cx="2792700" cy="640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a:latin typeface="Arial" panose="020B0604020202020204" pitchFamily="34" charset="0"/>
                <a:ea typeface="Red Hat Text"/>
                <a:cs typeface="Arial" panose="020B0604020202020204" pitchFamily="34" charset="0"/>
                <a:sym typeface="Red Hat Text"/>
              </a:rPr>
              <a:t>Goals</a:t>
            </a:r>
            <a:endParaRPr sz="2400">
              <a:latin typeface="Arial" panose="020B0604020202020204" pitchFamily="34" charset="0"/>
              <a:ea typeface="Red Hat Text"/>
              <a:cs typeface="Arial" panose="020B0604020202020204" pitchFamily="34" charset="0"/>
              <a:sym typeface="Red Hat Text"/>
            </a:endParaRPr>
          </a:p>
        </p:txBody>
      </p:sp>
      <p:sp>
        <p:nvSpPr>
          <p:cNvPr id="376" name="Google Shape;376;p47">
            <a:extLst>
              <a:ext uri="{FF2B5EF4-FFF2-40B4-BE49-F238E27FC236}">
                <a16:creationId xmlns:a16="http://schemas.microsoft.com/office/drawing/2014/main" id="{AB306E7E-B8BD-13A9-0010-C6E6570E1EF7}"/>
              </a:ext>
            </a:extLst>
          </p:cNvPr>
          <p:cNvSpPr/>
          <p:nvPr/>
        </p:nvSpPr>
        <p:spPr>
          <a:xfrm>
            <a:off x="2148763" y="5064000"/>
            <a:ext cx="2792700" cy="640500"/>
          </a:xfrm>
          <a:prstGeom prst="rect">
            <a:avLst/>
          </a:prstGeom>
          <a:solidFill>
            <a:srgbClr val="8F8F8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a:latin typeface="Arial" panose="020B0604020202020204" pitchFamily="34" charset="0"/>
                <a:ea typeface="Red Hat Text"/>
                <a:cs typeface="Arial" panose="020B0604020202020204" pitchFamily="34" charset="0"/>
                <a:sym typeface="Red Hat Text"/>
              </a:rPr>
              <a:t>Practices</a:t>
            </a:r>
            <a:endParaRPr sz="2400">
              <a:latin typeface="Arial" panose="020B0604020202020204" pitchFamily="34" charset="0"/>
              <a:ea typeface="Red Hat Text"/>
              <a:cs typeface="Arial" panose="020B0604020202020204" pitchFamily="34" charset="0"/>
              <a:sym typeface="Red Hat Text"/>
            </a:endParaRPr>
          </a:p>
        </p:txBody>
      </p:sp>
      <p:sp>
        <p:nvSpPr>
          <p:cNvPr id="377" name="Google Shape;377;p47">
            <a:extLst>
              <a:ext uri="{FF2B5EF4-FFF2-40B4-BE49-F238E27FC236}">
                <a16:creationId xmlns:a16="http://schemas.microsoft.com/office/drawing/2014/main" id="{1370DD79-9C38-3AE2-C6E8-53ED99D5544E}"/>
              </a:ext>
            </a:extLst>
          </p:cNvPr>
          <p:cNvSpPr/>
          <p:nvPr/>
        </p:nvSpPr>
        <p:spPr>
          <a:xfrm>
            <a:off x="7250388" y="3138900"/>
            <a:ext cx="2792700" cy="6405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a:latin typeface="Arial" panose="020B0604020202020204" pitchFamily="34" charset="0"/>
                <a:ea typeface="Red Hat Text"/>
                <a:cs typeface="Arial" panose="020B0604020202020204" pitchFamily="34" charset="0"/>
                <a:sym typeface="Red Hat Text"/>
              </a:rPr>
              <a:t>Values</a:t>
            </a:r>
            <a:endParaRPr sz="2400">
              <a:latin typeface="Arial" panose="020B0604020202020204" pitchFamily="34" charset="0"/>
              <a:ea typeface="Red Hat Text"/>
              <a:cs typeface="Arial" panose="020B0604020202020204" pitchFamily="34" charset="0"/>
              <a:sym typeface="Red Hat Text"/>
            </a:endParaRPr>
          </a:p>
        </p:txBody>
      </p:sp>
      <p:sp>
        <p:nvSpPr>
          <p:cNvPr id="378" name="Google Shape;378;p47">
            <a:extLst>
              <a:ext uri="{FF2B5EF4-FFF2-40B4-BE49-F238E27FC236}">
                <a16:creationId xmlns:a16="http://schemas.microsoft.com/office/drawing/2014/main" id="{AD8C8584-C2B1-722C-067B-4B352DB0A353}"/>
              </a:ext>
            </a:extLst>
          </p:cNvPr>
          <p:cNvSpPr/>
          <p:nvPr/>
        </p:nvSpPr>
        <p:spPr>
          <a:xfrm>
            <a:off x="7250388" y="4101450"/>
            <a:ext cx="2792700" cy="640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a:latin typeface="Arial" panose="020B0604020202020204" pitchFamily="34" charset="0"/>
                <a:ea typeface="Red Hat Text"/>
                <a:cs typeface="Arial" panose="020B0604020202020204" pitchFamily="34" charset="0"/>
                <a:sym typeface="Red Hat Text"/>
              </a:rPr>
              <a:t>Goals</a:t>
            </a:r>
            <a:endParaRPr sz="2400">
              <a:latin typeface="Arial" panose="020B0604020202020204" pitchFamily="34" charset="0"/>
              <a:ea typeface="Red Hat Text"/>
              <a:cs typeface="Arial" panose="020B0604020202020204" pitchFamily="34" charset="0"/>
              <a:sym typeface="Red Hat Text"/>
            </a:endParaRPr>
          </a:p>
        </p:txBody>
      </p:sp>
      <p:sp>
        <p:nvSpPr>
          <p:cNvPr id="379" name="Google Shape;379;p47">
            <a:extLst>
              <a:ext uri="{FF2B5EF4-FFF2-40B4-BE49-F238E27FC236}">
                <a16:creationId xmlns:a16="http://schemas.microsoft.com/office/drawing/2014/main" id="{84F1A1F5-7387-ED55-C038-778A3CD9BABC}"/>
              </a:ext>
            </a:extLst>
          </p:cNvPr>
          <p:cNvSpPr/>
          <p:nvPr/>
        </p:nvSpPr>
        <p:spPr>
          <a:xfrm>
            <a:off x="7250388" y="5064000"/>
            <a:ext cx="2792700" cy="640500"/>
          </a:xfrm>
          <a:prstGeom prst="rect">
            <a:avLst/>
          </a:prstGeom>
          <a:solidFill>
            <a:srgbClr val="8F8F8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a:latin typeface="Arial" panose="020B0604020202020204" pitchFamily="34" charset="0"/>
                <a:ea typeface="Red Hat Text"/>
                <a:cs typeface="Arial" panose="020B0604020202020204" pitchFamily="34" charset="0"/>
                <a:sym typeface="Red Hat Text"/>
              </a:rPr>
              <a:t>Practices</a:t>
            </a:r>
            <a:endParaRPr sz="2400">
              <a:latin typeface="Arial" panose="020B0604020202020204" pitchFamily="34" charset="0"/>
              <a:ea typeface="Red Hat Text"/>
              <a:cs typeface="Arial" panose="020B0604020202020204" pitchFamily="34" charset="0"/>
              <a:sym typeface="Red Hat Text"/>
            </a:endParaRPr>
          </a:p>
        </p:txBody>
      </p:sp>
      <p:cxnSp>
        <p:nvCxnSpPr>
          <p:cNvPr id="380" name="Google Shape;380;p47">
            <a:extLst>
              <a:ext uri="{FF2B5EF4-FFF2-40B4-BE49-F238E27FC236}">
                <a16:creationId xmlns:a16="http://schemas.microsoft.com/office/drawing/2014/main" id="{81231E84-12AB-258A-4DDB-AC8AAF80E89B}"/>
              </a:ext>
            </a:extLst>
          </p:cNvPr>
          <p:cNvCxnSpPr>
            <a:stCxn id="374" idx="2"/>
            <a:endCxn id="375" idx="0"/>
          </p:cNvCxnSpPr>
          <p:nvPr/>
        </p:nvCxnSpPr>
        <p:spPr>
          <a:xfrm>
            <a:off x="3545113" y="3779400"/>
            <a:ext cx="0" cy="322200"/>
          </a:xfrm>
          <a:prstGeom prst="straightConnector1">
            <a:avLst/>
          </a:prstGeom>
          <a:noFill/>
          <a:ln w="19050" cap="flat" cmpd="sng">
            <a:solidFill>
              <a:schemeClr val="dk2"/>
            </a:solidFill>
            <a:prstDash val="solid"/>
            <a:round/>
            <a:headEnd type="triangle" w="med" len="med"/>
            <a:tailEnd type="triangle" w="med" len="med"/>
          </a:ln>
        </p:spPr>
      </p:cxnSp>
      <p:cxnSp>
        <p:nvCxnSpPr>
          <p:cNvPr id="381" name="Google Shape;381;p47">
            <a:extLst>
              <a:ext uri="{FF2B5EF4-FFF2-40B4-BE49-F238E27FC236}">
                <a16:creationId xmlns:a16="http://schemas.microsoft.com/office/drawing/2014/main" id="{53BE2284-9FF6-387C-5574-B570D080A885}"/>
              </a:ext>
            </a:extLst>
          </p:cNvPr>
          <p:cNvCxnSpPr>
            <a:endCxn id="376" idx="0"/>
          </p:cNvCxnSpPr>
          <p:nvPr/>
        </p:nvCxnSpPr>
        <p:spPr>
          <a:xfrm>
            <a:off x="3545113" y="4741800"/>
            <a:ext cx="0" cy="322200"/>
          </a:xfrm>
          <a:prstGeom prst="straightConnector1">
            <a:avLst/>
          </a:prstGeom>
          <a:noFill/>
          <a:ln w="19050" cap="flat" cmpd="sng">
            <a:solidFill>
              <a:schemeClr val="dk2"/>
            </a:solidFill>
            <a:prstDash val="solid"/>
            <a:round/>
            <a:headEnd type="triangle" w="med" len="med"/>
            <a:tailEnd type="triangle" w="med" len="med"/>
          </a:ln>
        </p:spPr>
      </p:cxnSp>
      <p:cxnSp>
        <p:nvCxnSpPr>
          <p:cNvPr id="382" name="Google Shape;382;p47">
            <a:extLst>
              <a:ext uri="{FF2B5EF4-FFF2-40B4-BE49-F238E27FC236}">
                <a16:creationId xmlns:a16="http://schemas.microsoft.com/office/drawing/2014/main" id="{3814B1A9-2198-2D5A-630A-D866614A23EC}"/>
              </a:ext>
            </a:extLst>
          </p:cNvPr>
          <p:cNvCxnSpPr>
            <a:endCxn id="378" idx="0"/>
          </p:cNvCxnSpPr>
          <p:nvPr/>
        </p:nvCxnSpPr>
        <p:spPr>
          <a:xfrm>
            <a:off x="8646738" y="3779250"/>
            <a:ext cx="0" cy="322200"/>
          </a:xfrm>
          <a:prstGeom prst="straightConnector1">
            <a:avLst/>
          </a:prstGeom>
          <a:noFill/>
          <a:ln w="19050" cap="flat" cmpd="sng">
            <a:solidFill>
              <a:schemeClr val="dk2"/>
            </a:solidFill>
            <a:prstDash val="solid"/>
            <a:round/>
            <a:headEnd type="triangle" w="med" len="med"/>
            <a:tailEnd type="triangle" w="med" len="med"/>
          </a:ln>
        </p:spPr>
      </p:cxnSp>
      <p:cxnSp>
        <p:nvCxnSpPr>
          <p:cNvPr id="383" name="Google Shape;383;p47">
            <a:extLst>
              <a:ext uri="{FF2B5EF4-FFF2-40B4-BE49-F238E27FC236}">
                <a16:creationId xmlns:a16="http://schemas.microsoft.com/office/drawing/2014/main" id="{56F3F180-EAAC-590C-E6DE-6E24B8683901}"/>
              </a:ext>
            </a:extLst>
          </p:cNvPr>
          <p:cNvCxnSpPr>
            <a:endCxn id="379" idx="0"/>
          </p:cNvCxnSpPr>
          <p:nvPr/>
        </p:nvCxnSpPr>
        <p:spPr>
          <a:xfrm>
            <a:off x="8646738" y="4741800"/>
            <a:ext cx="0" cy="322200"/>
          </a:xfrm>
          <a:prstGeom prst="straightConnector1">
            <a:avLst/>
          </a:prstGeom>
          <a:noFill/>
          <a:ln w="19050" cap="flat" cmpd="sng">
            <a:solidFill>
              <a:schemeClr val="dk2"/>
            </a:solidFill>
            <a:prstDash val="solid"/>
            <a:round/>
            <a:headEnd type="triangle" w="med" len="med"/>
            <a:tailEnd type="triangle" w="med" len="med"/>
          </a:ln>
        </p:spPr>
      </p:cxnSp>
      <p:cxnSp>
        <p:nvCxnSpPr>
          <p:cNvPr id="384" name="Google Shape;384;p47">
            <a:extLst>
              <a:ext uri="{FF2B5EF4-FFF2-40B4-BE49-F238E27FC236}">
                <a16:creationId xmlns:a16="http://schemas.microsoft.com/office/drawing/2014/main" id="{41BB9FA0-F276-1D68-F640-D81BCA5B4206}"/>
              </a:ext>
            </a:extLst>
          </p:cNvPr>
          <p:cNvCxnSpPr>
            <a:stCxn id="374" idx="3"/>
            <a:endCxn id="377" idx="1"/>
          </p:cNvCxnSpPr>
          <p:nvPr/>
        </p:nvCxnSpPr>
        <p:spPr>
          <a:xfrm>
            <a:off x="4941463" y="3459150"/>
            <a:ext cx="2308800" cy="0"/>
          </a:xfrm>
          <a:prstGeom prst="straightConnector1">
            <a:avLst/>
          </a:prstGeom>
          <a:noFill/>
          <a:ln w="19050" cap="flat" cmpd="sng">
            <a:solidFill>
              <a:schemeClr val="dk2"/>
            </a:solidFill>
            <a:prstDash val="solid"/>
            <a:round/>
            <a:headEnd type="triangle" w="med" len="med"/>
            <a:tailEnd type="triangle" w="med" len="med"/>
          </a:ln>
        </p:spPr>
      </p:cxnSp>
      <p:cxnSp>
        <p:nvCxnSpPr>
          <p:cNvPr id="385" name="Google Shape;385;p47">
            <a:extLst>
              <a:ext uri="{FF2B5EF4-FFF2-40B4-BE49-F238E27FC236}">
                <a16:creationId xmlns:a16="http://schemas.microsoft.com/office/drawing/2014/main" id="{2F526DC7-DCDB-1E35-C41B-107C12077CF4}"/>
              </a:ext>
            </a:extLst>
          </p:cNvPr>
          <p:cNvCxnSpPr>
            <a:stCxn id="374" idx="3"/>
            <a:endCxn id="378" idx="1"/>
          </p:cNvCxnSpPr>
          <p:nvPr/>
        </p:nvCxnSpPr>
        <p:spPr>
          <a:xfrm>
            <a:off x="4941463" y="3459150"/>
            <a:ext cx="2308800" cy="962700"/>
          </a:xfrm>
          <a:prstGeom prst="straightConnector1">
            <a:avLst/>
          </a:prstGeom>
          <a:noFill/>
          <a:ln w="19050" cap="flat" cmpd="sng">
            <a:solidFill>
              <a:schemeClr val="dk2"/>
            </a:solidFill>
            <a:prstDash val="solid"/>
            <a:round/>
            <a:headEnd type="triangle" w="med" len="med"/>
            <a:tailEnd type="triangle" w="med" len="med"/>
          </a:ln>
        </p:spPr>
      </p:cxnSp>
      <p:cxnSp>
        <p:nvCxnSpPr>
          <p:cNvPr id="386" name="Google Shape;386;p47">
            <a:extLst>
              <a:ext uri="{FF2B5EF4-FFF2-40B4-BE49-F238E27FC236}">
                <a16:creationId xmlns:a16="http://schemas.microsoft.com/office/drawing/2014/main" id="{37F2F0FC-4E10-FB3D-0B64-84BCFC05702D}"/>
              </a:ext>
            </a:extLst>
          </p:cNvPr>
          <p:cNvCxnSpPr>
            <a:stCxn id="374" idx="3"/>
            <a:endCxn id="379" idx="1"/>
          </p:cNvCxnSpPr>
          <p:nvPr/>
        </p:nvCxnSpPr>
        <p:spPr>
          <a:xfrm>
            <a:off x="4941463" y="3459150"/>
            <a:ext cx="2308800" cy="1925100"/>
          </a:xfrm>
          <a:prstGeom prst="straightConnector1">
            <a:avLst/>
          </a:prstGeom>
          <a:noFill/>
          <a:ln w="19050" cap="flat" cmpd="sng">
            <a:solidFill>
              <a:schemeClr val="dk2"/>
            </a:solidFill>
            <a:prstDash val="solid"/>
            <a:round/>
            <a:headEnd type="triangle" w="med" len="med"/>
            <a:tailEnd type="triangle" w="med" len="med"/>
          </a:ln>
        </p:spPr>
      </p:cxnSp>
      <p:cxnSp>
        <p:nvCxnSpPr>
          <p:cNvPr id="387" name="Google Shape;387;p47">
            <a:extLst>
              <a:ext uri="{FF2B5EF4-FFF2-40B4-BE49-F238E27FC236}">
                <a16:creationId xmlns:a16="http://schemas.microsoft.com/office/drawing/2014/main" id="{C9B32279-2831-C717-CDE2-216AFF6702EC}"/>
              </a:ext>
            </a:extLst>
          </p:cNvPr>
          <p:cNvCxnSpPr>
            <a:stCxn id="375" idx="3"/>
            <a:endCxn id="377" idx="1"/>
          </p:cNvCxnSpPr>
          <p:nvPr/>
        </p:nvCxnSpPr>
        <p:spPr>
          <a:xfrm rot="10800000" flipH="1">
            <a:off x="4941463" y="3459000"/>
            <a:ext cx="2308800" cy="962700"/>
          </a:xfrm>
          <a:prstGeom prst="straightConnector1">
            <a:avLst/>
          </a:prstGeom>
          <a:noFill/>
          <a:ln w="19050" cap="flat" cmpd="sng">
            <a:solidFill>
              <a:schemeClr val="dk2"/>
            </a:solidFill>
            <a:prstDash val="solid"/>
            <a:round/>
            <a:headEnd type="triangle" w="med" len="med"/>
            <a:tailEnd type="triangle" w="med" len="med"/>
          </a:ln>
        </p:spPr>
      </p:cxnSp>
      <p:cxnSp>
        <p:nvCxnSpPr>
          <p:cNvPr id="388" name="Google Shape;388;p47">
            <a:extLst>
              <a:ext uri="{FF2B5EF4-FFF2-40B4-BE49-F238E27FC236}">
                <a16:creationId xmlns:a16="http://schemas.microsoft.com/office/drawing/2014/main" id="{3A2B0E30-A005-B68D-C360-928B3BF7547A}"/>
              </a:ext>
            </a:extLst>
          </p:cNvPr>
          <p:cNvCxnSpPr>
            <a:stCxn id="375" idx="3"/>
            <a:endCxn id="378" idx="1"/>
          </p:cNvCxnSpPr>
          <p:nvPr/>
        </p:nvCxnSpPr>
        <p:spPr>
          <a:xfrm>
            <a:off x="4941463" y="4421700"/>
            <a:ext cx="2308800" cy="0"/>
          </a:xfrm>
          <a:prstGeom prst="straightConnector1">
            <a:avLst/>
          </a:prstGeom>
          <a:noFill/>
          <a:ln w="19050" cap="flat" cmpd="sng">
            <a:solidFill>
              <a:schemeClr val="dk2"/>
            </a:solidFill>
            <a:prstDash val="solid"/>
            <a:round/>
            <a:headEnd type="triangle" w="med" len="med"/>
            <a:tailEnd type="triangle" w="med" len="med"/>
          </a:ln>
        </p:spPr>
      </p:cxnSp>
      <p:cxnSp>
        <p:nvCxnSpPr>
          <p:cNvPr id="389" name="Google Shape;389;p47">
            <a:extLst>
              <a:ext uri="{FF2B5EF4-FFF2-40B4-BE49-F238E27FC236}">
                <a16:creationId xmlns:a16="http://schemas.microsoft.com/office/drawing/2014/main" id="{40041FB0-D618-9F01-FB0A-05A3CBACA02E}"/>
              </a:ext>
            </a:extLst>
          </p:cNvPr>
          <p:cNvCxnSpPr>
            <a:stCxn id="375" idx="3"/>
            <a:endCxn id="379" idx="1"/>
          </p:cNvCxnSpPr>
          <p:nvPr/>
        </p:nvCxnSpPr>
        <p:spPr>
          <a:xfrm>
            <a:off x="4941463" y="4421700"/>
            <a:ext cx="2308800" cy="962700"/>
          </a:xfrm>
          <a:prstGeom prst="straightConnector1">
            <a:avLst/>
          </a:prstGeom>
          <a:noFill/>
          <a:ln w="19050" cap="flat" cmpd="sng">
            <a:solidFill>
              <a:schemeClr val="dk2"/>
            </a:solidFill>
            <a:prstDash val="solid"/>
            <a:round/>
            <a:headEnd type="triangle" w="med" len="med"/>
            <a:tailEnd type="triangle" w="med" len="med"/>
          </a:ln>
        </p:spPr>
      </p:cxnSp>
      <p:cxnSp>
        <p:nvCxnSpPr>
          <p:cNvPr id="390" name="Google Shape;390;p47">
            <a:extLst>
              <a:ext uri="{FF2B5EF4-FFF2-40B4-BE49-F238E27FC236}">
                <a16:creationId xmlns:a16="http://schemas.microsoft.com/office/drawing/2014/main" id="{A092C930-50FE-B6D3-EA04-F4DCF4DA4C30}"/>
              </a:ext>
            </a:extLst>
          </p:cNvPr>
          <p:cNvCxnSpPr>
            <a:stCxn id="376" idx="3"/>
            <a:endCxn id="377" idx="1"/>
          </p:cNvCxnSpPr>
          <p:nvPr/>
        </p:nvCxnSpPr>
        <p:spPr>
          <a:xfrm rot="10800000" flipH="1">
            <a:off x="4941463" y="3459150"/>
            <a:ext cx="2308800" cy="1925100"/>
          </a:xfrm>
          <a:prstGeom prst="straightConnector1">
            <a:avLst/>
          </a:prstGeom>
          <a:noFill/>
          <a:ln w="19050" cap="flat" cmpd="sng">
            <a:solidFill>
              <a:schemeClr val="dk2"/>
            </a:solidFill>
            <a:prstDash val="solid"/>
            <a:round/>
            <a:headEnd type="triangle" w="med" len="med"/>
            <a:tailEnd type="triangle" w="med" len="med"/>
          </a:ln>
        </p:spPr>
      </p:cxnSp>
      <p:cxnSp>
        <p:nvCxnSpPr>
          <p:cNvPr id="391" name="Google Shape;391;p47">
            <a:extLst>
              <a:ext uri="{FF2B5EF4-FFF2-40B4-BE49-F238E27FC236}">
                <a16:creationId xmlns:a16="http://schemas.microsoft.com/office/drawing/2014/main" id="{6A684F53-75B3-D5D6-FC95-797D972D6C10}"/>
              </a:ext>
            </a:extLst>
          </p:cNvPr>
          <p:cNvCxnSpPr>
            <a:stCxn id="376" idx="3"/>
            <a:endCxn id="378" idx="1"/>
          </p:cNvCxnSpPr>
          <p:nvPr/>
        </p:nvCxnSpPr>
        <p:spPr>
          <a:xfrm rot="10800000" flipH="1">
            <a:off x="4941463" y="4421550"/>
            <a:ext cx="2308800" cy="962700"/>
          </a:xfrm>
          <a:prstGeom prst="straightConnector1">
            <a:avLst/>
          </a:prstGeom>
          <a:noFill/>
          <a:ln w="19050" cap="flat" cmpd="sng">
            <a:solidFill>
              <a:schemeClr val="dk2"/>
            </a:solidFill>
            <a:prstDash val="solid"/>
            <a:round/>
            <a:headEnd type="triangle" w="med" len="med"/>
            <a:tailEnd type="triangle" w="med" len="med"/>
          </a:ln>
        </p:spPr>
      </p:cxnSp>
      <p:cxnSp>
        <p:nvCxnSpPr>
          <p:cNvPr id="392" name="Google Shape;392;p47">
            <a:extLst>
              <a:ext uri="{FF2B5EF4-FFF2-40B4-BE49-F238E27FC236}">
                <a16:creationId xmlns:a16="http://schemas.microsoft.com/office/drawing/2014/main" id="{7A2AF8B2-5568-6202-6009-0AD548E6EAE5}"/>
              </a:ext>
            </a:extLst>
          </p:cNvPr>
          <p:cNvCxnSpPr>
            <a:stCxn id="376" idx="3"/>
            <a:endCxn id="379" idx="1"/>
          </p:cNvCxnSpPr>
          <p:nvPr/>
        </p:nvCxnSpPr>
        <p:spPr>
          <a:xfrm>
            <a:off x="4941463" y="5384250"/>
            <a:ext cx="2308800" cy="0"/>
          </a:xfrm>
          <a:prstGeom prst="straightConnector1">
            <a:avLst/>
          </a:prstGeom>
          <a:noFill/>
          <a:ln w="19050" cap="flat" cmpd="sng">
            <a:solidFill>
              <a:schemeClr val="dk2"/>
            </a:solidFill>
            <a:prstDash val="solid"/>
            <a:round/>
            <a:headEnd type="triangle" w="med" len="med"/>
            <a:tailEnd type="triangle" w="med" len="med"/>
          </a:ln>
        </p:spPr>
      </p:cxnSp>
    </p:spTree>
    <p:extLst>
      <p:ext uri="{BB962C8B-B14F-4D97-AF65-F5344CB8AC3E}">
        <p14:creationId xmlns:p14="http://schemas.microsoft.com/office/powerpoint/2010/main" val="600796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7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7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8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8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8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8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8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8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8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8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9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9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52"/>
          <p:cNvSpPr txBox="1">
            <a:spLocks noGrp="1"/>
          </p:cNvSpPr>
          <p:nvPr>
            <p:ph type="title"/>
          </p:nvPr>
        </p:nvSpPr>
        <p:spPr>
          <a:xfrm>
            <a:off x="0" y="-180753"/>
            <a:ext cx="10668000" cy="180900"/>
          </a:xfrm>
          <a:prstGeom prst="rect">
            <a:avLst/>
          </a:prstGeom>
        </p:spPr>
        <p:txBody>
          <a:bodyPr spcFirstLastPara="1" wrap="square" lIns="0" tIns="45700" rIns="0" bIns="0" anchor="b" anchorCtr="0">
            <a:normAutofit fontScale="90000"/>
          </a:bodyPr>
          <a:lstStyle/>
          <a:p>
            <a:pPr marL="0" lvl="0" indent="0" algn="l" rtl="0">
              <a:spcBef>
                <a:spcPts val="0"/>
              </a:spcBef>
              <a:spcAft>
                <a:spcPts val="0"/>
              </a:spcAft>
              <a:buNone/>
            </a:pPr>
            <a:endParaRPr/>
          </a:p>
        </p:txBody>
      </p:sp>
      <p:sp>
        <p:nvSpPr>
          <p:cNvPr id="431" name="Google Shape;431;p52"/>
          <p:cNvSpPr/>
          <p:nvPr/>
        </p:nvSpPr>
        <p:spPr>
          <a:xfrm>
            <a:off x="4285554" y="1115410"/>
            <a:ext cx="1288200" cy="1002300"/>
          </a:xfrm>
          <a:prstGeom prst="roundRect">
            <a:avLst>
              <a:gd name="adj" fmla="val 16667"/>
            </a:avLst>
          </a:prstGeom>
          <a:solidFill>
            <a:srgbClr val="D69069"/>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latin typeface="Arial" panose="020B0604020202020204" pitchFamily="34" charset="0"/>
                <a:cs typeface="Arial" panose="020B0604020202020204" pitchFamily="34" charset="0"/>
              </a:rPr>
              <a:t>Articulate Value (1)</a:t>
            </a:r>
            <a:endParaRPr sz="1200">
              <a:latin typeface="Arial" panose="020B0604020202020204" pitchFamily="34" charset="0"/>
              <a:cs typeface="Arial" panose="020B0604020202020204" pitchFamily="34" charset="0"/>
            </a:endParaRPr>
          </a:p>
        </p:txBody>
      </p:sp>
      <p:sp>
        <p:nvSpPr>
          <p:cNvPr id="432" name="Google Shape;432;p52"/>
          <p:cNvSpPr/>
          <p:nvPr/>
        </p:nvSpPr>
        <p:spPr>
          <a:xfrm>
            <a:off x="6178148" y="1109728"/>
            <a:ext cx="1288200" cy="1002300"/>
          </a:xfrm>
          <a:prstGeom prst="roundRect">
            <a:avLst>
              <a:gd name="adj" fmla="val 16667"/>
            </a:avLst>
          </a:prstGeom>
          <a:solidFill>
            <a:srgbClr val="FEB606"/>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latin typeface="Arial" panose="020B0604020202020204" pitchFamily="34" charset="0"/>
                <a:cs typeface="Arial" panose="020B0604020202020204" pitchFamily="34" charset="0"/>
              </a:rPr>
              <a:t>Articulate Goal (2)</a:t>
            </a:r>
            <a:endParaRPr sz="1200">
              <a:latin typeface="Arial" panose="020B0604020202020204" pitchFamily="34" charset="0"/>
              <a:cs typeface="Arial" panose="020B0604020202020204" pitchFamily="34" charset="0"/>
            </a:endParaRPr>
          </a:p>
        </p:txBody>
      </p:sp>
      <p:sp>
        <p:nvSpPr>
          <p:cNvPr id="433" name="Google Shape;433;p52"/>
          <p:cNvSpPr/>
          <p:nvPr/>
        </p:nvSpPr>
        <p:spPr>
          <a:xfrm>
            <a:off x="1858712" y="3179956"/>
            <a:ext cx="1288200" cy="1002300"/>
          </a:xfrm>
          <a:prstGeom prst="roundRect">
            <a:avLst>
              <a:gd name="adj" fmla="val 16667"/>
            </a:avLst>
          </a:prstGeom>
          <a:solidFill>
            <a:srgbClr val="EB2149"/>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latin typeface="Arial" panose="020B0604020202020204" pitchFamily="34" charset="0"/>
                <a:cs typeface="Arial" panose="020B0604020202020204" pitchFamily="34" charset="0"/>
              </a:rPr>
              <a:t>Design Curriculum (4)  </a:t>
            </a:r>
            <a:endParaRPr sz="1200">
              <a:latin typeface="Arial" panose="020B0604020202020204" pitchFamily="34" charset="0"/>
              <a:cs typeface="Arial" panose="020B0604020202020204" pitchFamily="34" charset="0"/>
            </a:endParaRPr>
          </a:p>
        </p:txBody>
      </p:sp>
      <p:sp>
        <p:nvSpPr>
          <p:cNvPr id="434" name="Google Shape;434;p52"/>
          <p:cNvSpPr/>
          <p:nvPr/>
        </p:nvSpPr>
        <p:spPr>
          <a:xfrm>
            <a:off x="500323" y="1115386"/>
            <a:ext cx="1288200" cy="1002300"/>
          </a:xfrm>
          <a:prstGeom prst="roundRect">
            <a:avLst>
              <a:gd name="adj" fmla="val 16667"/>
            </a:avLst>
          </a:prstGeom>
          <a:solidFill>
            <a:srgbClr val="4DC07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latin typeface="Arial" panose="020B0604020202020204" pitchFamily="34" charset="0"/>
                <a:cs typeface="Arial" panose="020B0604020202020204" pitchFamily="34" charset="0"/>
              </a:rPr>
              <a:t>Implement curriculum (5)</a:t>
            </a:r>
            <a:endParaRPr sz="1200">
              <a:latin typeface="Arial" panose="020B0604020202020204" pitchFamily="34" charset="0"/>
              <a:cs typeface="Arial" panose="020B0604020202020204" pitchFamily="34" charset="0"/>
            </a:endParaRPr>
          </a:p>
        </p:txBody>
      </p:sp>
      <p:sp>
        <p:nvSpPr>
          <p:cNvPr id="435" name="Google Shape;435;p52"/>
          <p:cNvSpPr/>
          <p:nvPr/>
        </p:nvSpPr>
        <p:spPr>
          <a:xfrm>
            <a:off x="5985655" y="2678725"/>
            <a:ext cx="1288200" cy="1002300"/>
          </a:xfrm>
          <a:prstGeom prst="roundRect">
            <a:avLst>
              <a:gd name="adj" fmla="val 16667"/>
            </a:avLst>
          </a:prstGeom>
          <a:solidFill>
            <a:srgbClr val="FF7F0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latin typeface="Arial" panose="020B0604020202020204" pitchFamily="34" charset="0"/>
                <a:cs typeface="Arial" panose="020B0604020202020204" pitchFamily="34" charset="0"/>
              </a:rPr>
              <a:t>Curriculum matches goals? (3)</a:t>
            </a:r>
            <a:endParaRPr sz="1200">
              <a:latin typeface="Arial" panose="020B0604020202020204" pitchFamily="34" charset="0"/>
              <a:cs typeface="Arial" panose="020B0604020202020204" pitchFamily="34" charset="0"/>
            </a:endParaRPr>
          </a:p>
        </p:txBody>
      </p:sp>
      <p:sp>
        <p:nvSpPr>
          <p:cNvPr id="436" name="Google Shape;436;p52"/>
          <p:cNvSpPr/>
          <p:nvPr/>
        </p:nvSpPr>
        <p:spPr>
          <a:xfrm>
            <a:off x="8215545" y="3060557"/>
            <a:ext cx="1288200" cy="1002300"/>
          </a:xfrm>
          <a:prstGeom prst="roundRect">
            <a:avLst>
              <a:gd name="adj" fmla="val 16667"/>
            </a:avLst>
          </a:prstGeom>
          <a:solidFill>
            <a:srgbClr val="3C78D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latin typeface="Arial" panose="020B0604020202020204" pitchFamily="34" charset="0"/>
                <a:cs typeface="Arial" panose="020B0604020202020204" pitchFamily="34" charset="0"/>
              </a:rPr>
              <a:t>Reflect on student responses (6)</a:t>
            </a:r>
            <a:endParaRPr sz="1200">
              <a:latin typeface="Arial" panose="020B0604020202020204" pitchFamily="34" charset="0"/>
              <a:cs typeface="Arial" panose="020B0604020202020204" pitchFamily="34" charset="0"/>
            </a:endParaRPr>
          </a:p>
        </p:txBody>
      </p:sp>
      <p:sp>
        <p:nvSpPr>
          <p:cNvPr id="437" name="Google Shape;437;p52"/>
          <p:cNvSpPr/>
          <p:nvPr/>
        </p:nvSpPr>
        <p:spPr>
          <a:xfrm>
            <a:off x="8029157" y="1109728"/>
            <a:ext cx="1288200" cy="1002300"/>
          </a:xfrm>
          <a:prstGeom prst="roundRect">
            <a:avLst>
              <a:gd name="adj" fmla="val 16667"/>
            </a:avLst>
          </a:prstGeom>
          <a:solidFill>
            <a:srgbClr val="D69069"/>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latin typeface="Arial" panose="020B0604020202020204" pitchFamily="34" charset="0"/>
                <a:cs typeface="Arial" panose="020B0604020202020204" pitchFamily="34" charset="0"/>
              </a:rPr>
              <a:t>Articulate Value (1)</a:t>
            </a:r>
            <a:endParaRPr sz="1200">
              <a:latin typeface="Arial" panose="020B0604020202020204" pitchFamily="34" charset="0"/>
              <a:cs typeface="Arial" panose="020B0604020202020204" pitchFamily="34" charset="0"/>
            </a:endParaRPr>
          </a:p>
        </p:txBody>
      </p:sp>
      <p:cxnSp>
        <p:nvCxnSpPr>
          <p:cNvPr id="438" name="Google Shape;438;p52"/>
          <p:cNvCxnSpPr>
            <a:stCxn id="431" idx="3"/>
            <a:endCxn id="432" idx="1"/>
          </p:cNvCxnSpPr>
          <p:nvPr/>
        </p:nvCxnSpPr>
        <p:spPr>
          <a:xfrm rot="10800000" flipH="1">
            <a:off x="5573754" y="1610860"/>
            <a:ext cx="604500" cy="5700"/>
          </a:xfrm>
          <a:prstGeom prst="straightConnector1">
            <a:avLst/>
          </a:prstGeom>
          <a:noFill/>
          <a:ln w="19050" cap="flat" cmpd="sng">
            <a:solidFill>
              <a:srgbClr val="72363D"/>
            </a:solidFill>
            <a:prstDash val="solid"/>
            <a:round/>
            <a:headEnd type="none" w="med" len="med"/>
            <a:tailEnd type="triangle" w="med" len="med"/>
          </a:ln>
        </p:spPr>
      </p:cxnSp>
      <p:cxnSp>
        <p:nvCxnSpPr>
          <p:cNvPr id="439" name="Google Shape;439;p52"/>
          <p:cNvCxnSpPr>
            <a:stCxn id="432" idx="3"/>
            <a:endCxn id="437" idx="1"/>
          </p:cNvCxnSpPr>
          <p:nvPr/>
        </p:nvCxnSpPr>
        <p:spPr>
          <a:xfrm>
            <a:off x="7466348" y="1610878"/>
            <a:ext cx="562800" cy="0"/>
          </a:xfrm>
          <a:prstGeom prst="straightConnector1">
            <a:avLst/>
          </a:prstGeom>
          <a:noFill/>
          <a:ln w="19050" cap="flat" cmpd="sng">
            <a:solidFill>
              <a:srgbClr val="72363D"/>
            </a:solidFill>
            <a:prstDash val="solid"/>
            <a:round/>
            <a:headEnd type="none" w="med" len="med"/>
            <a:tailEnd type="triangle" w="med" len="med"/>
          </a:ln>
        </p:spPr>
      </p:cxnSp>
      <p:sp>
        <p:nvSpPr>
          <p:cNvPr id="440" name="Google Shape;440;p52"/>
          <p:cNvSpPr/>
          <p:nvPr/>
        </p:nvSpPr>
        <p:spPr>
          <a:xfrm>
            <a:off x="3755781" y="3179990"/>
            <a:ext cx="1288200" cy="1002300"/>
          </a:xfrm>
          <a:prstGeom prst="roundRect">
            <a:avLst>
              <a:gd name="adj" fmla="val 16667"/>
            </a:avLst>
          </a:prstGeom>
          <a:solidFill>
            <a:srgbClr val="FEB606"/>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latin typeface="Arial" panose="020B0604020202020204" pitchFamily="34" charset="0"/>
                <a:cs typeface="Arial" panose="020B0604020202020204" pitchFamily="34" charset="0"/>
              </a:rPr>
              <a:t>Re- articulate Goal (2)</a:t>
            </a:r>
            <a:endParaRPr sz="1200">
              <a:latin typeface="Arial" panose="020B0604020202020204" pitchFamily="34" charset="0"/>
              <a:cs typeface="Arial" panose="020B0604020202020204" pitchFamily="34" charset="0"/>
            </a:endParaRPr>
          </a:p>
        </p:txBody>
      </p:sp>
      <p:sp>
        <p:nvSpPr>
          <p:cNvPr id="441" name="Google Shape;441;p52"/>
          <p:cNvSpPr/>
          <p:nvPr/>
        </p:nvSpPr>
        <p:spPr>
          <a:xfrm>
            <a:off x="5985655" y="3801100"/>
            <a:ext cx="1288200" cy="1002300"/>
          </a:xfrm>
          <a:prstGeom prst="roundRect">
            <a:avLst>
              <a:gd name="adj" fmla="val 16667"/>
            </a:avLst>
          </a:prstGeom>
          <a:solidFill>
            <a:srgbClr val="FF7F0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latin typeface="Arial" panose="020B0604020202020204" pitchFamily="34" charset="0"/>
                <a:cs typeface="Arial" panose="020B0604020202020204" pitchFamily="34" charset="0"/>
              </a:rPr>
              <a:t>Curriculum matches goals? (3)</a:t>
            </a:r>
            <a:endParaRPr sz="1200">
              <a:latin typeface="Arial" panose="020B0604020202020204" pitchFamily="34" charset="0"/>
              <a:cs typeface="Arial" panose="020B0604020202020204" pitchFamily="34" charset="0"/>
            </a:endParaRPr>
          </a:p>
        </p:txBody>
      </p:sp>
      <p:sp>
        <p:nvSpPr>
          <p:cNvPr id="442" name="Google Shape;442;p52"/>
          <p:cNvSpPr/>
          <p:nvPr/>
        </p:nvSpPr>
        <p:spPr>
          <a:xfrm>
            <a:off x="2716769" y="5512853"/>
            <a:ext cx="1288200" cy="1002300"/>
          </a:xfrm>
          <a:prstGeom prst="roundRect">
            <a:avLst>
              <a:gd name="adj" fmla="val 16667"/>
            </a:avLst>
          </a:prstGeom>
          <a:solidFill>
            <a:srgbClr val="FEB606"/>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latin typeface="Arial" panose="020B0604020202020204" pitchFamily="34" charset="0"/>
                <a:cs typeface="Arial" panose="020B0604020202020204" pitchFamily="34" charset="0"/>
              </a:rPr>
              <a:t>Re- articulate Goal (2)</a:t>
            </a:r>
            <a:endParaRPr sz="1200">
              <a:latin typeface="Arial" panose="020B0604020202020204" pitchFamily="34" charset="0"/>
              <a:cs typeface="Arial" panose="020B0604020202020204" pitchFamily="34" charset="0"/>
            </a:endParaRPr>
          </a:p>
        </p:txBody>
      </p:sp>
      <p:sp>
        <p:nvSpPr>
          <p:cNvPr id="443" name="Google Shape;443;p52"/>
          <p:cNvSpPr/>
          <p:nvPr/>
        </p:nvSpPr>
        <p:spPr>
          <a:xfrm>
            <a:off x="4657796" y="5512853"/>
            <a:ext cx="1288200" cy="1002300"/>
          </a:xfrm>
          <a:prstGeom prst="roundRect">
            <a:avLst>
              <a:gd name="adj" fmla="val 16667"/>
            </a:avLst>
          </a:prstGeom>
          <a:solidFill>
            <a:srgbClr val="D69069"/>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latin typeface="Arial" panose="020B0604020202020204" pitchFamily="34" charset="0"/>
                <a:cs typeface="Arial" panose="020B0604020202020204" pitchFamily="34" charset="0"/>
              </a:rPr>
              <a:t>Articulate Value (1)</a:t>
            </a:r>
            <a:endParaRPr sz="1200">
              <a:latin typeface="Arial" panose="020B0604020202020204" pitchFamily="34" charset="0"/>
              <a:cs typeface="Arial" panose="020B0604020202020204" pitchFamily="34" charset="0"/>
            </a:endParaRPr>
          </a:p>
        </p:txBody>
      </p:sp>
      <p:sp>
        <p:nvSpPr>
          <p:cNvPr id="444" name="Google Shape;444;p52"/>
          <p:cNvSpPr/>
          <p:nvPr/>
        </p:nvSpPr>
        <p:spPr>
          <a:xfrm>
            <a:off x="8862629" y="5512853"/>
            <a:ext cx="1288200" cy="1002300"/>
          </a:xfrm>
          <a:prstGeom prst="roundRect">
            <a:avLst>
              <a:gd name="adj" fmla="val 16667"/>
            </a:avLst>
          </a:prstGeom>
          <a:solidFill>
            <a:srgbClr val="3C78D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latin typeface="Arial" panose="020B0604020202020204" pitchFamily="34" charset="0"/>
                <a:cs typeface="Arial" panose="020B0604020202020204" pitchFamily="34" charset="0"/>
              </a:rPr>
              <a:t>Reflect on student responses (6)</a:t>
            </a:r>
            <a:endParaRPr sz="1200">
              <a:latin typeface="Arial" panose="020B0604020202020204" pitchFamily="34" charset="0"/>
              <a:cs typeface="Arial" panose="020B0604020202020204" pitchFamily="34" charset="0"/>
            </a:endParaRPr>
          </a:p>
        </p:txBody>
      </p:sp>
      <p:cxnSp>
        <p:nvCxnSpPr>
          <p:cNvPr id="445" name="Google Shape;445;p52"/>
          <p:cNvCxnSpPr>
            <a:stCxn id="446" idx="3"/>
            <a:endCxn id="431" idx="1"/>
          </p:cNvCxnSpPr>
          <p:nvPr/>
        </p:nvCxnSpPr>
        <p:spPr>
          <a:xfrm>
            <a:off x="3681121" y="1616536"/>
            <a:ext cx="604500" cy="0"/>
          </a:xfrm>
          <a:prstGeom prst="straightConnector1">
            <a:avLst/>
          </a:prstGeom>
          <a:noFill/>
          <a:ln w="19050" cap="flat" cmpd="sng">
            <a:solidFill>
              <a:srgbClr val="72363D"/>
            </a:solidFill>
            <a:prstDash val="solid"/>
            <a:round/>
            <a:headEnd type="none" w="med" len="med"/>
            <a:tailEnd type="triangle" w="med" len="med"/>
          </a:ln>
        </p:spPr>
      </p:cxnSp>
      <p:cxnSp>
        <p:nvCxnSpPr>
          <p:cNvPr id="447" name="Google Shape;447;p52"/>
          <p:cNvCxnSpPr>
            <a:stCxn id="436" idx="3"/>
            <a:endCxn id="442" idx="1"/>
          </p:cNvCxnSpPr>
          <p:nvPr/>
        </p:nvCxnSpPr>
        <p:spPr>
          <a:xfrm flipH="1">
            <a:off x="2716845" y="3561707"/>
            <a:ext cx="6786900" cy="2452200"/>
          </a:xfrm>
          <a:prstGeom prst="bentConnector5">
            <a:avLst>
              <a:gd name="adj1" fmla="val -4512"/>
              <a:gd name="adj2" fmla="val 49996"/>
              <a:gd name="adj3" fmla="val 104514"/>
            </a:avLst>
          </a:prstGeom>
          <a:noFill/>
          <a:ln w="19050" cap="flat" cmpd="sng">
            <a:solidFill>
              <a:srgbClr val="72363D"/>
            </a:solidFill>
            <a:prstDash val="solid"/>
            <a:round/>
            <a:headEnd type="none" w="med" len="med"/>
            <a:tailEnd type="stealth" w="med" len="med"/>
          </a:ln>
        </p:spPr>
      </p:cxnSp>
      <p:cxnSp>
        <p:nvCxnSpPr>
          <p:cNvPr id="448" name="Google Shape;448;p52"/>
          <p:cNvCxnSpPr>
            <a:stCxn id="433" idx="3"/>
            <a:endCxn id="440" idx="1"/>
          </p:cNvCxnSpPr>
          <p:nvPr/>
        </p:nvCxnSpPr>
        <p:spPr>
          <a:xfrm>
            <a:off x="3146912" y="3681106"/>
            <a:ext cx="609000" cy="0"/>
          </a:xfrm>
          <a:prstGeom prst="straightConnector1">
            <a:avLst/>
          </a:prstGeom>
          <a:noFill/>
          <a:ln w="19050" cap="flat" cmpd="sng">
            <a:solidFill>
              <a:srgbClr val="72363D"/>
            </a:solidFill>
            <a:prstDash val="solid"/>
            <a:round/>
            <a:headEnd type="none" w="med" len="med"/>
            <a:tailEnd type="triangle" w="med" len="med"/>
          </a:ln>
        </p:spPr>
      </p:cxnSp>
      <p:cxnSp>
        <p:nvCxnSpPr>
          <p:cNvPr id="449" name="Google Shape;449;p52"/>
          <p:cNvCxnSpPr>
            <a:stCxn id="440" idx="3"/>
            <a:endCxn id="435" idx="1"/>
          </p:cNvCxnSpPr>
          <p:nvPr/>
        </p:nvCxnSpPr>
        <p:spPr>
          <a:xfrm rot="10800000" flipH="1">
            <a:off x="5043981" y="3179840"/>
            <a:ext cx="941700" cy="501300"/>
          </a:xfrm>
          <a:prstGeom prst="straightConnector1">
            <a:avLst/>
          </a:prstGeom>
          <a:noFill/>
          <a:ln w="19050" cap="flat" cmpd="sng">
            <a:solidFill>
              <a:srgbClr val="72363D"/>
            </a:solidFill>
            <a:prstDash val="solid"/>
            <a:round/>
            <a:headEnd type="none" w="med" len="med"/>
            <a:tailEnd type="triangle" w="med" len="med"/>
          </a:ln>
        </p:spPr>
      </p:cxnSp>
      <p:cxnSp>
        <p:nvCxnSpPr>
          <p:cNvPr id="450" name="Google Shape;450;p52"/>
          <p:cNvCxnSpPr>
            <a:stCxn id="440" idx="3"/>
            <a:endCxn id="441" idx="1"/>
          </p:cNvCxnSpPr>
          <p:nvPr/>
        </p:nvCxnSpPr>
        <p:spPr>
          <a:xfrm>
            <a:off x="5043981" y="3681140"/>
            <a:ext cx="941700" cy="621000"/>
          </a:xfrm>
          <a:prstGeom prst="straightConnector1">
            <a:avLst/>
          </a:prstGeom>
          <a:noFill/>
          <a:ln w="19050" cap="flat" cmpd="sng">
            <a:solidFill>
              <a:srgbClr val="72363D"/>
            </a:solidFill>
            <a:prstDash val="solid"/>
            <a:round/>
            <a:headEnd type="none" w="med" len="med"/>
            <a:tailEnd type="triangle" w="med" len="med"/>
          </a:ln>
        </p:spPr>
      </p:cxnSp>
      <p:cxnSp>
        <p:nvCxnSpPr>
          <p:cNvPr id="451" name="Google Shape;451;p52"/>
          <p:cNvCxnSpPr>
            <a:stCxn id="435" idx="3"/>
            <a:endCxn id="436" idx="1"/>
          </p:cNvCxnSpPr>
          <p:nvPr/>
        </p:nvCxnSpPr>
        <p:spPr>
          <a:xfrm>
            <a:off x="7273855" y="3179875"/>
            <a:ext cx="941700" cy="381900"/>
          </a:xfrm>
          <a:prstGeom prst="straightConnector1">
            <a:avLst/>
          </a:prstGeom>
          <a:noFill/>
          <a:ln w="19050" cap="flat" cmpd="sng">
            <a:solidFill>
              <a:srgbClr val="72363D"/>
            </a:solidFill>
            <a:prstDash val="solid"/>
            <a:round/>
            <a:headEnd type="none" w="med" len="med"/>
            <a:tailEnd type="triangle" w="med" len="med"/>
          </a:ln>
        </p:spPr>
      </p:cxnSp>
      <p:cxnSp>
        <p:nvCxnSpPr>
          <p:cNvPr id="452" name="Google Shape;452;p52"/>
          <p:cNvCxnSpPr>
            <a:stCxn id="441" idx="3"/>
            <a:endCxn id="436" idx="1"/>
          </p:cNvCxnSpPr>
          <p:nvPr/>
        </p:nvCxnSpPr>
        <p:spPr>
          <a:xfrm rot="10800000" flipH="1">
            <a:off x="7273855" y="3561850"/>
            <a:ext cx="941700" cy="740400"/>
          </a:xfrm>
          <a:prstGeom prst="straightConnector1">
            <a:avLst/>
          </a:prstGeom>
          <a:noFill/>
          <a:ln w="19050" cap="flat" cmpd="sng">
            <a:solidFill>
              <a:srgbClr val="72363D"/>
            </a:solidFill>
            <a:prstDash val="solid"/>
            <a:round/>
            <a:headEnd type="none" w="med" len="med"/>
            <a:tailEnd type="triangle" w="med" len="med"/>
          </a:ln>
        </p:spPr>
      </p:cxnSp>
      <p:cxnSp>
        <p:nvCxnSpPr>
          <p:cNvPr id="453" name="Google Shape;453;p52"/>
          <p:cNvCxnSpPr>
            <a:stCxn id="442" idx="3"/>
            <a:endCxn id="443" idx="1"/>
          </p:cNvCxnSpPr>
          <p:nvPr/>
        </p:nvCxnSpPr>
        <p:spPr>
          <a:xfrm>
            <a:off x="4004969" y="6014003"/>
            <a:ext cx="652800" cy="0"/>
          </a:xfrm>
          <a:prstGeom prst="straightConnector1">
            <a:avLst/>
          </a:prstGeom>
          <a:noFill/>
          <a:ln w="19050" cap="flat" cmpd="sng">
            <a:solidFill>
              <a:srgbClr val="72363D"/>
            </a:solidFill>
            <a:prstDash val="solid"/>
            <a:round/>
            <a:headEnd type="none" w="med" len="med"/>
            <a:tailEnd type="triangle" w="med" len="med"/>
          </a:ln>
        </p:spPr>
      </p:cxnSp>
      <p:cxnSp>
        <p:nvCxnSpPr>
          <p:cNvPr id="454" name="Google Shape;454;p52"/>
          <p:cNvCxnSpPr>
            <a:stCxn id="443" idx="3"/>
            <a:endCxn id="455" idx="1"/>
          </p:cNvCxnSpPr>
          <p:nvPr/>
        </p:nvCxnSpPr>
        <p:spPr>
          <a:xfrm>
            <a:off x="5945996" y="6014003"/>
            <a:ext cx="814200" cy="0"/>
          </a:xfrm>
          <a:prstGeom prst="straightConnector1">
            <a:avLst/>
          </a:prstGeom>
          <a:noFill/>
          <a:ln w="19050" cap="flat" cmpd="sng">
            <a:solidFill>
              <a:srgbClr val="72363D"/>
            </a:solidFill>
            <a:prstDash val="solid"/>
            <a:round/>
            <a:headEnd type="none" w="med" len="med"/>
            <a:tailEnd type="triangle" w="med" len="med"/>
          </a:ln>
        </p:spPr>
      </p:cxnSp>
      <p:sp>
        <p:nvSpPr>
          <p:cNvPr id="446" name="Google Shape;446;p52"/>
          <p:cNvSpPr/>
          <p:nvPr/>
        </p:nvSpPr>
        <p:spPr>
          <a:xfrm>
            <a:off x="2392921" y="1115386"/>
            <a:ext cx="1288200" cy="1002300"/>
          </a:xfrm>
          <a:prstGeom prst="roundRect">
            <a:avLst>
              <a:gd name="adj" fmla="val 16667"/>
            </a:avLst>
          </a:prstGeom>
          <a:solidFill>
            <a:srgbClr val="00C3B1"/>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latin typeface="Arial" panose="020B0604020202020204" pitchFamily="34" charset="0"/>
                <a:cs typeface="Arial" panose="020B0604020202020204" pitchFamily="34" charset="0"/>
              </a:rPr>
              <a:t>Grapple w/ ambiguity (7)</a:t>
            </a:r>
            <a:endParaRPr sz="1200">
              <a:latin typeface="Arial" panose="020B0604020202020204" pitchFamily="34" charset="0"/>
              <a:cs typeface="Arial" panose="020B0604020202020204" pitchFamily="34" charset="0"/>
            </a:endParaRPr>
          </a:p>
        </p:txBody>
      </p:sp>
      <p:cxnSp>
        <p:nvCxnSpPr>
          <p:cNvPr id="456" name="Google Shape;456;p52"/>
          <p:cNvCxnSpPr>
            <a:endCxn id="446" idx="1"/>
          </p:cNvCxnSpPr>
          <p:nvPr/>
        </p:nvCxnSpPr>
        <p:spPr>
          <a:xfrm rot="10800000" flipH="1">
            <a:off x="1804621" y="1616536"/>
            <a:ext cx="588300" cy="2700"/>
          </a:xfrm>
          <a:prstGeom prst="straightConnector1">
            <a:avLst/>
          </a:prstGeom>
          <a:noFill/>
          <a:ln w="19050" cap="flat" cmpd="sng">
            <a:solidFill>
              <a:srgbClr val="72363D"/>
            </a:solidFill>
            <a:prstDash val="solid"/>
            <a:round/>
            <a:headEnd type="none" w="med" len="med"/>
            <a:tailEnd type="triangle" w="med" len="med"/>
          </a:ln>
        </p:spPr>
      </p:cxnSp>
      <p:sp>
        <p:nvSpPr>
          <p:cNvPr id="457" name="Google Shape;457;p52"/>
          <p:cNvSpPr/>
          <p:nvPr/>
        </p:nvSpPr>
        <p:spPr>
          <a:xfrm>
            <a:off x="9880175" y="1109704"/>
            <a:ext cx="1288200" cy="1002300"/>
          </a:xfrm>
          <a:prstGeom prst="roundRect">
            <a:avLst>
              <a:gd name="adj" fmla="val 16667"/>
            </a:avLst>
          </a:prstGeom>
          <a:solidFill>
            <a:srgbClr val="00C3B1"/>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latin typeface="Arial" panose="020B0604020202020204" pitchFamily="34" charset="0"/>
                <a:cs typeface="Arial" panose="020B0604020202020204" pitchFamily="34" charset="0"/>
              </a:rPr>
              <a:t>Grapple w/ tension (7)</a:t>
            </a:r>
            <a:endParaRPr sz="1200">
              <a:latin typeface="Arial" panose="020B0604020202020204" pitchFamily="34" charset="0"/>
              <a:cs typeface="Arial" panose="020B0604020202020204" pitchFamily="34" charset="0"/>
            </a:endParaRPr>
          </a:p>
        </p:txBody>
      </p:sp>
      <p:cxnSp>
        <p:nvCxnSpPr>
          <p:cNvPr id="458" name="Google Shape;458;p52"/>
          <p:cNvCxnSpPr>
            <a:stCxn id="437" idx="3"/>
          </p:cNvCxnSpPr>
          <p:nvPr/>
        </p:nvCxnSpPr>
        <p:spPr>
          <a:xfrm>
            <a:off x="9317357" y="1610878"/>
            <a:ext cx="631200" cy="5700"/>
          </a:xfrm>
          <a:prstGeom prst="straightConnector1">
            <a:avLst/>
          </a:prstGeom>
          <a:noFill/>
          <a:ln w="19050" cap="flat" cmpd="sng">
            <a:solidFill>
              <a:srgbClr val="72363D"/>
            </a:solidFill>
            <a:prstDash val="solid"/>
            <a:round/>
            <a:headEnd type="none" w="med" len="med"/>
            <a:tailEnd type="triangle" w="med" len="med"/>
          </a:ln>
        </p:spPr>
      </p:cxnSp>
      <p:sp>
        <p:nvSpPr>
          <p:cNvPr id="455" name="Google Shape;455;p52"/>
          <p:cNvSpPr/>
          <p:nvPr/>
        </p:nvSpPr>
        <p:spPr>
          <a:xfrm>
            <a:off x="6760191" y="5512817"/>
            <a:ext cx="1288200" cy="1002300"/>
          </a:xfrm>
          <a:prstGeom prst="roundRect">
            <a:avLst>
              <a:gd name="adj" fmla="val 16667"/>
            </a:avLst>
          </a:prstGeom>
          <a:solidFill>
            <a:srgbClr val="00C3B1"/>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latin typeface="Arial" panose="020B0604020202020204" pitchFamily="34" charset="0"/>
                <a:cs typeface="Arial" panose="020B0604020202020204" pitchFamily="34" charset="0"/>
              </a:rPr>
              <a:t>Grapple w/ tension (7)</a:t>
            </a:r>
            <a:endParaRPr sz="1200">
              <a:latin typeface="Arial" panose="020B0604020202020204" pitchFamily="34" charset="0"/>
              <a:cs typeface="Arial" panose="020B0604020202020204" pitchFamily="34" charset="0"/>
            </a:endParaRPr>
          </a:p>
        </p:txBody>
      </p:sp>
      <p:cxnSp>
        <p:nvCxnSpPr>
          <p:cNvPr id="459" name="Google Shape;459;p52"/>
          <p:cNvCxnSpPr>
            <a:stCxn id="455" idx="3"/>
            <a:endCxn id="444" idx="1"/>
          </p:cNvCxnSpPr>
          <p:nvPr/>
        </p:nvCxnSpPr>
        <p:spPr>
          <a:xfrm>
            <a:off x="8048391" y="6013967"/>
            <a:ext cx="814200" cy="0"/>
          </a:xfrm>
          <a:prstGeom prst="straightConnector1">
            <a:avLst/>
          </a:prstGeom>
          <a:noFill/>
          <a:ln w="19050" cap="flat" cmpd="sng">
            <a:solidFill>
              <a:srgbClr val="72363D"/>
            </a:solidFill>
            <a:prstDash val="solid"/>
            <a:round/>
            <a:headEnd type="none" w="med" len="med"/>
            <a:tailEnd type="triangle" w="med" len="med"/>
          </a:ln>
        </p:spPr>
      </p:cxnSp>
    </p:spTree>
    <p:extLst>
      <p:ext uri="{BB962C8B-B14F-4D97-AF65-F5344CB8AC3E}">
        <p14:creationId xmlns:p14="http://schemas.microsoft.com/office/powerpoint/2010/main" val="370535512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56"/>
          <p:cNvSpPr txBox="1">
            <a:spLocks noGrp="1"/>
          </p:cNvSpPr>
          <p:nvPr>
            <p:ph type="title"/>
          </p:nvPr>
        </p:nvSpPr>
        <p:spPr>
          <a:xfrm>
            <a:off x="348343" y="353050"/>
            <a:ext cx="9269186" cy="1220550"/>
          </a:xfrm>
          <a:prstGeom prst="rect">
            <a:avLst/>
          </a:prstGeom>
        </p:spPr>
        <p:txBody>
          <a:bodyPr spcFirstLastPara="1" wrap="square" lIns="0" tIns="45700" rIns="0" bIns="0" anchor="b" anchorCtr="0">
            <a:noAutofit/>
          </a:bodyPr>
          <a:lstStyle/>
          <a:p>
            <a:pPr marL="0" lvl="0" indent="0" algn="l" rtl="0">
              <a:spcBef>
                <a:spcPts val="0"/>
              </a:spcBef>
              <a:spcAft>
                <a:spcPts val="0"/>
              </a:spcAft>
              <a:buNone/>
            </a:pPr>
            <a:r>
              <a:rPr lang="en-US" sz="4400" dirty="0"/>
              <a:t>Support </a:t>
            </a:r>
            <a:br>
              <a:rPr lang="en-US" sz="4400" dirty="0"/>
            </a:br>
            <a:r>
              <a:rPr lang="en-US" sz="3600" b="0" dirty="0"/>
              <a:t>from targeted reactions to integrated actions </a:t>
            </a:r>
            <a:endParaRPr sz="4400" b="0" dirty="0"/>
          </a:p>
        </p:txBody>
      </p:sp>
      <p:sp>
        <p:nvSpPr>
          <p:cNvPr id="677" name="Google Shape;677;p56"/>
          <p:cNvSpPr/>
          <p:nvPr/>
        </p:nvSpPr>
        <p:spPr>
          <a:xfrm>
            <a:off x="1638300" y="4657250"/>
            <a:ext cx="9424500" cy="2068800"/>
          </a:xfrm>
          <a:prstGeom prst="rightArrow">
            <a:avLst>
              <a:gd name="adj1" fmla="val 50000"/>
              <a:gd name="adj2" fmla="val 50000"/>
            </a:avLst>
          </a:prstGeom>
          <a:gradFill>
            <a:gsLst>
              <a:gs pos="0">
                <a:srgbClr val="FDDE92"/>
              </a:gs>
              <a:gs pos="100000">
                <a:srgbClr val="F4B519"/>
              </a:gs>
            </a:gsLst>
            <a:lin ang="0"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600" b="1" dirty="0">
                <a:solidFill>
                  <a:schemeClr val="dk1"/>
                </a:solidFill>
                <a:latin typeface="Arial" panose="020B0604020202020204" pitchFamily="34" charset="0"/>
                <a:ea typeface="Red Hat Text"/>
                <a:cs typeface="Arial" panose="020B0604020202020204" pitchFamily="34" charset="0"/>
                <a:sym typeface="Red Hat Text"/>
              </a:rPr>
              <a:t>YEAR 1</a:t>
            </a:r>
            <a:endParaRPr sz="2400" b="1" dirty="0">
              <a:latin typeface="Arial" panose="020B0604020202020204" pitchFamily="34" charset="0"/>
              <a:ea typeface="Red Hat Display"/>
              <a:cs typeface="Arial" panose="020B0604020202020204" pitchFamily="34" charset="0"/>
              <a:sym typeface="Red Hat Display"/>
            </a:endParaRPr>
          </a:p>
        </p:txBody>
      </p:sp>
      <p:sp>
        <p:nvSpPr>
          <p:cNvPr id="678" name="Google Shape;678;p56"/>
          <p:cNvSpPr txBox="1"/>
          <p:nvPr/>
        </p:nvSpPr>
        <p:spPr>
          <a:xfrm>
            <a:off x="1638300" y="5323100"/>
            <a:ext cx="1884000" cy="73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600" dirty="0">
                <a:solidFill>
                  <a:schemeClr val="dk1"/>
                </a:solidFill>
                <a:latin typeface="Arial" panose="020B0604020202020204" pitchFamily="34" charset="0"/>
                <a:ea typeface="Red Hat Text"/>
                <a:cs typeface="Arial" panose="020B0604020202020204" pitchFamily="34" charset="0"/>
                <a:sym typeface="Red Hat Text"/>
              </a:rPr>
              <a:t>September</a:t>
            </a:r>
            <a:endParaRPr sz="2600" dirty="0">
              <a:solidFill>
                <a:schemeClr val="dk1"/>
              </a:solidFill>
              <a:latin typeface="Arial" panose="020B0604020202020204" pitchFamily="34" charset="0"/>
              <a:ea typeface="Red Hat Text"/>
              <a:cs typeface="Arial" panose="020B0604020202020204" pitchFamily="34" charset="0"/>
              <a:sym typeface="Red Hat Text"/>
            </a:endParaRPr>
          </a:p>
        </p:txBody>
      </p:sp>
      <p:sp>
        <p:nvSpPr>
          <p:cNvPr id="679" name="Google Shape;679;p56"/>
          <p:cNvSpPr txBox="1"/>
          <p:nvPr/>
        </p:nvSpPr>
        <p:spPr>
          <a:xfrm>
            <a:off x="9345900" y="5323100"/>
            <a:ext cx="1337700" cy="737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2600" dirty="0">
                <a:solidFill>
                  <a:schemeClr val="dk1"/>
                </a:solidFill>
                <a:latin typeface="Arial" panose="020B0604020202020204" pitchFamily="34" charset="0"/>
                <a:ea typeface="Red Hat Text"/>
                <a:cs typeface="Arial" panose="020B0604020202020204" pitchFamily="34" charset="0"/>
                <a:sym typeface="Red Hat Text"/>
              </a:rPr>
              <a:t>June</a:t>
            </a:r>
            <a:endParaRPr sz="2600" dirty="0">
              <a:solidFill>
                <a:schemeClr val="dk1"/>
              </a:solidFill>
              <a:latin typeface="Arial" panose="020B0604020202020204" pitchFamily="34" charset="0"/>
              <a:ea typeface="Red Hat Text"/>
              <a:cs typeface="Arial" panose="020B0604020202020204" pitchFamily="34" charset="0"/>
              <a:sym typeface="Red Hat Text"/>
            </a:endParaRPr>
          </a:p>
        </p:txBody>
      </p:sp>
      <p:sp>
        <p:nvSpPr>
          <p:cNvPr id="680" name="Google Shape;680;p56"/>
          <p:cNvSpPr/>
          <p:nvPr/>
        </p:nvSpPr>
        <p:spPr>
          <a:xfrm>
            <a:off x="495300" y="3602150"/>
            <a:ext cx="3146400" cy="1055100"/>
          </a:xfrm>
          <a:prstGeom prst="wedgeRoundRectCallout">
            <a:avLst>
              <a:gd name="adj1" fmla="val -7754"/>
              <a:gd name="adj2" fmla="val 82139"/>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600" dirty="0">
                <a:latin typeface="Arial" panose="020B0604020202020204" pitchFamily="34" charset="0"/>
                <a:ea typeface="Red Hat Text"/>
                <a:cs typeface="Arial" panose="020B0604020202020204" pitchFamily="34" charset="0"/>
                <a:sym typeface="Red Hat Text"/>
              </a:rPr>
              <a:t>Students don’t know how to approach my new test questions. They are going to need some support! </a:t>
            </a:r>
            <a:endParaRPr sz="1600" dirty="0">
              <a:latin typeface="Arial" panose="020B0604020202020204" pitchFamily="34" charset="0"/>
              <a:ea typeface="Red Hat Text"/>
              <a:cs typeface="Arial" panose="020B0604020202020204" pitchFamily="34" charset="0"/>
              <a:sym typeface="Red Hat Text"/>
            </a:endParaRPr>
          </a:p>
        </p:txBody>
      </p:sp>
      <p:sp>
        <p:nvSpPr>
          <p:cNvPr id="681" name="Google Shape;681;p56"/>
          <p:cNvSpPr/>
          <p:nvPr/>
        </p:nvSpPr>
        <p:spPr>
          <a:xfrm>
            <a:off x="4033700" y="1906525"/>
            <a:ext cx="3711600" cy="2751000"/>
          </a:xfrm>
          <a:prstGeom prst="wedgeRoundRectCallout">
            <a:avLst>
              <a:gd name="adj1" fmla="val 13336"/>
              <a:gd name="adj2" fmla="val 65381"/>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600" b="1" dirty="0">
                <a:latin typeface="Arial" panose="020B0604020202020204" pitchFamily="34" charset="0"/>
                <a:ea typeface="Red Hat Text"/>
                <a:cs typeface="Arial" panose="020B0604020202020204" pitchFamily="34" charset="0"/>
                <a:sym typeface="Red Hat Text"/>
              </a:rPr>
              <a:t>Support =</a:t>
            </a:r>
            <a:r>
              <a:rPr lang="en-US" sz="1600" dirty="0">
                <a:latin typeface="Arial" panose="020B0604020202020204" pitchFamily="34" charset="0"/>
                <a:ea typeface="Red Hat Text"/>
                <a:cs typeface="Arial" panose="020B0604020202020204" pitchFamily="34" charset="0"/>
                <a:sym typeface="Red Hat Text"/>
              </a:rPr>
              <a:t> </a:t>
            </a:r>
            <a:endParaRPr sz="1600" dirty="0">
              <a:latin typeface="Arial" panose="020B0604020202020204" pitchFamily="34" charset="0"/>
              <a:ea typeface="Red Hat Text"/>
              <a:cs typeface="Arial" panose="020B0604020202020204" pitchFamily="34" charset="0"/>
              <a:sym typeface="Red Hat Text"/>
            </a:endParaRPr>
          </a:p>
          <a:p>
            <a:pPr marL="457200" lvl="0" indent="-330200" algn="l" rtl="0">
              <a:spcBef>
                <a:spcPts val="0"/>
              </a:spcBef>
              <a:spcAft>
                <a:spcPts val="0"/>
              </a:spcAft>
              <a:buSzPts val="1600"/>
              <a:buFont typeface="Red Hat Text"/>
              <a:buChar char="●"/>
            </a:pPr>
            <a:r>
              <a:rPr lang="en-US" sz="1600" dirty="0">
                <a:latin typeface="Arial" panose="020B0604020202020204" pitchFamily="34" charset="0"/>
                <a:ea typeface="Red Hat Text"/>
                <a:cs typeface="Arial" panose="020B0604020202020204" pitchFamily="34" charset="0"/>
                <a:sym typeface="Red Hat Text"/>
              </a:rPr>
              <a:t>Clarify  &amp; model expectations</a:t>
            </a:r>
            <a:endParaRPr sz="1600" dirty="0">
              <a:latin typeface="Arial" panose="020B0604020202020204" pitchFamily="34" charset="0"/>
              <a:ea typeface="Red Hat Text"/>
              <a:cs typeface="Arial" panose="020B0604020202020204" pitchFamily="34" charset="0"/>
              <a:sym typeface="Red Hat Text"/>
            </a:endParaRPr>
          </a:p>
          <a:p>
            <a:pPr marL="457200" lvl="0" indent="-330200" algn="l" rtl="0">
              <a:spcBef>
                <a:spcPts val="0"/>
              </a:spcBef>
              <a:spcAft>
                <a:spcPts val="0"/>
              </a:spcAft>
              <a:buSzPts val="1600"/>
              <a:buFont typeface="Red Hat Text"/>
              <a:buChar char="●"/>
            </a:pPr>
            <a:r>
              <a:rPr lang="en-US" sz="1600" dirty="0">
                <a:latin typeface="Arial" panose="020B0604020202020204" pitchFamily="34" charset="0"/>
                <a:ea typeface="Red Hat Text"/>
                <a:cs typeface="Arial" panose="020B0604020202020204" pitchFamily="34" charset="0"/>
                <a:sym typeface="Red Hat Text"/>
              </a:rPr>
              <a:t>Targeted practice</a:t>
            </a:r>
            <a:endParaRPr sz="1600" dirty="0">
              <a:latin typeface="Arial" panose="020B0604020202020204" pitchFamily="34" charset="0"/>
              <a:ea typeface="Red Hat Text"/>
              <a:cs typeface="Arial" panose="020B0604020202020204" pitchFamily="34" charset="0"/>
              <a:sym typeface="Red Hat Text"/>
            </a:endParaRPr>
          </a:p>
          <a:p>
            <a:pPr marL="457200" lvl="0" indent="-330200" algn="l" rtl="0">
              <a:spcBef>
                <a:spcPts val="0"/>
              </a:spcBef>
              <a:spcAft>
                <a:spcPts val="0"/>
              </a:spcAft>
              <a:buSzPts val="1600"/>
              <a:buFont typeface="Red Hat Text"/>
              <a:buChar char="●"/>
            </a:pPr>
            <a:r>
              <a:rPr lang="en-US" sz="1600" dirty="0">
                <a:latin typeface="Arial" panose="020B0604020202020204" pitchFamily="34" charset="0"/>
                <a:ea typeface="Red Hat Text"/>
                <a:cs typeface="Arial" panose="020B0604020202020204" pitchFamily="34" charset="0"/>
                <a:sym typeface="Red Hat Text"/>
              </a:rPr>
              <a:t>Help students “feel okay with not knowing”</a:t>
            </a:r>
            <a:endParaRPr sz="1600" dirty="0">
              <a:latin typeface="Arial" panose="020B0604020202020204" pitchFamily="34" charset="0"/>
              <a:ea typeface="Red Hat Text"/>
              <a:cs typeface="Arial" panose="020B0604020202020204" pitchFamily="34" charset="0"/>
              <a:sym typeface="Red Hat Text"/>
            </a:endParaRPr>
          </a:p>
          <a:p>
            <a:pPr marL="457200" lvl="0" indent="-330200" algn="l" rtl="0">
              <a:spcBef>
                <a:spcPts val="0"/>
              </a:spcBef>
              <a:spcAft>
                <a:spcPts val="0"/>
              </a:spcAft>
              <a:buSzPts val="1600"/>
              <a:buFont typeface="Red Hat Text"/>
              <a:buChar char="●"/>
            </a:pPr>
            <a:r>
              <a:rPr lang="en-US" sz="1600" dirty="0">
                <a:latin typeface="Arial" panose="020B0604020202020204" pitchFamily="34" charset="0"/>
                <a:ea typeface="Red Hat Text"/>
                <a:cs typeface="Arial" panose="020B0604020202020204" pitchFamily="34" charset="0"/>
                <a:sym typeface="Red Hat Text"/>
              </a:rPr>
              <a:t>Boost confidence with easy wins, “safety nets”</a:t>
            </a:r>
            <a:endParaRPr sz="1600" dirty="0">
              <a:latin typeface="Arial" panose="020B0604020202020204" pitchFamily="34" charset="0"/>
              <a:ea typeface="Red Hat Text"/>
              <a:cs typeface="Arial" panose="020B0604020202020204" pitchFamily="34" charset="0"/>
              <a:sym typeface="Red Hat Text"/>
            </a:endParaRPr>
          </a:p>
          <a:p>
            <a:pPr marL="457200" lvl="0" indent="-330200" algn="l" rtl="0">
              <a:spcBef>
                <a:spcPts val="0"/>
              </a:spcBef>
              <a:spcAft>
                <a:spcPts val="0"/>
              </a:spcAft>
              <a:buSzPts val="1600"/>
              <a:buFont typeface="Red Hat Text"/>
              <a:buChar char="●"/>
            </a:pPr>
            <a:r>
              <a:rPr lang="en-US" sz="1600" dirty="0">
                <a:latin typeface="Arial" panose="020B0604020202020204" pitchFamily="34" charset="0"/>
                <a:ea typeface="Red Hat Text"/>
                <a:cs typeface="Arial" panose="020B0604020202020204" pitchFamily="34" charset="0"/>
                <a:sym typeface="Red Hat Text"/>
              </a:rPr>
              <a:t>Provide multiple access points</a:t>
            </a:r>
            <a:endParaRPr sz="1600" dirty="0">
              <a:latin typeface="Arial" panose="020B0604020202020204" pitchFamily="34" charset="0"/>
              <a:ea typeface="Red Hat Text"/>
              <a:cs typeface="Arial" panose="020B0604020202020204" pitchFamily="34" charset="0"/>
              <a:sym typeface="Red Hat Text"/>
            </a:endParaRPr>
          </a:p>
          <a:p>
            <a:pPr marL="457200" lvl="0" indent="-330200" algn="l" rtl="0">
              <a:spcBef>
                <a:spcPts val="0"/>
              </a:spcBef>
              <a:spcAft>
                <a:spcPts val="0"/>
              </a:spcAft>
              <a:buSzPts val="1600"/>
              <a:buFont typeface="Red Hat Text"/>
              <a:buChar char="●"/>
            </a:pPr>
            <a:r>
              <a:rPr lang="en-US" sz="1600" dirty="0">
                <a:latin typeface="Arial" panose="020B0604020202020204" pitchFamily="34" charset="0"/>
                <a:ea typeface="Red Hat Text"/>
                <a:cs typeface="Arial" panose="020B0604020202020204" pitchFamily="34" charset="0"/>
                <a:sym typeface="Red Hat Text"/>
              </a:rPr>
              <a:t>Break down complex tasks into smaller parts.</a:t>
            </a:r>
            <a:endParaRPr sz="1600" dirty="0">
              <a:latin typeface="Arial" panose="020B0604020202020204" pitchFamily="34" charset="0"/>
              <a:ea typeface="Red Hat Text"/>
              <a:cs typeface="Arial" panose="020B0604020202020204" pitchFamily="34" charset="0"/>
              <a:sym typeface="Red Hat Text"/>
            </a:endParaRPr>
          </a:p>
        </p:txBody>
      </p:sp>
      <p:sp>
        <p:nvSpPr>
          <p:cNvPr id="682" name="Google Shape;682;p56"/>
          <p:cNvSpPr/>
          <p:nvPr/>
        </p:nvSpPr>
        <p:spPr>
          <a:xfrm>
            <a:off x="8235150" y="2120125"/>
            <a:ext cx="3485400" cy="2342400"/>
          </a:xfrm>
          <a:prstGeom prst="wedgeRoundRectCallout">
            <a:avLst>
              <a:gd name="adj1" fmla="val -14863"/>
              <a:gd name="adj2" fmla="val 75204"/>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600" b="1" dirty="0">
                <a:latin typeface="Arial" panose="020B0604020202020204" pitchFamily="34" charset="0"/>
                <a:ea typeface="Red Hat Text"/>
                <a:cs typeface="Arial" panose="020B0604020202020204" pitchFamily="34" charset="0"/>
                <a:sym typeface="Red Hat Text"/>
              </a:rPr>
              <a:t>Support = </a:t>
            </a:r>
            <a:endParaRPr sz="1600" b="1" dirty="0">
              <a:latin typeface="Arial" panose="020B0604020202020204" pitchFamily="34" charset="0"/>
              <a:ea typeface="Red Hat Text"/>
              <a:cs typeface="Arial" panose="020B0604020202020204" pitchFamily="34" charset="0"/>
              <a:sym typeface="Red Hat Text"/>
            </a:endParaRPr>
          </a:p>
          <a:p>
            <a:pPr marL="457200" lvl="0" indent="-330200" algn="l" rtl="0">
              <a:spcBef>
                <a:spcPts val="0"/>
              </a:spcBef>
              <a:spcAft>
                <a:spcPts val="0"/>
              </a:spcAft>
              <a:buSzPts val="1600"/>
              <a:buFont typeface="Red Hat Text"/>
              <a:buChar char="●"/>
            </a:pPr>
            <a:r>
              <a:rPr lang="en-US" sz="1600" dirty="0">
                <a:latin typeface="Arial" panose="020B0604020202020204" pitchFamily="34" charset="0"/>
                <a:ea typeface="Red Hat Text"/>
                <a:cs typeface="Arial" panose="020B0604020202020204" pitchFamily="34" charset="0"/>
                <a:sym typeface="Red Hat Text"/>
              </a:rPr>
              <a:t>Activate prior knowledge</a:t>
            </a:r>
            <a:endParaRPr sz="1600" dirty="0">
              <a:latin typeface="Arial" panose="020B0604020202020204" pitchFamily="34" charset="0"/>
              <a:ea typeface="Red Hat Text"/>
              <a:cs typeface="Arial" panose="020B0604020202020204" pitchFamily="34" charset="0"/>
              <a:sym typeface="Red Hat Text"/>
            </a:endParaRPr>
          </a:p>
          <a:p>
            <a:pPr marL="457200" lvl="0" indent="-330200" algn="l" rtl="0">
              <a:spcBef>
                <a:spcPts val="0"/>
              </a:spcBef>
              <a:spcAft>
                <a:spcPts val="0"/>
              </a:spcAft>
              <a:buSzPts val="1600"/>
              <a:buFont typeface="Red Hat Text"/>
              <a:buChar char="●"/>
            </a:pPr>
            <a:r>
              <a:rPr lang="en-US" sz="1600" dirty="0">
                <a:latin typeface="Arial" panose="020B0604020202020204" pitchFamily="34" charset="0"/>
                <a:ea typeface="Red Hat Text"/>
                <a:cs typeface="Arial" panose="020B0604020202020204" pitchFamily="34" charset="0"/>
                <a:sym typeface="Red Hat Text"/>
              </a:rPr>
              <a:t>Clearly communicate epistemic messages before / on exam</a:t>
            </a:r>
            <a:endParaRPr sz="1600" dirty="0">
              <a:latin typeface="Arial" panose="020B0604020202020204" pitchFamily="34" charset="0"/>
              <a:ea typeface="Red Hat Text"/>
              <a:cs typeface="Arial" panose="020B0604020202020204" pitchFamily="34" charset="0"/>
              <a:sym typeface="Red Hat Text"/>
            </a:endParaRPr>
          </a:p>
          <a:p>
            <a:pPr marL="457200" lvl="0" indent="-330200" algn="l" rtl="0">
              <a:spcBef>
                <a:spcPts val="0"/>
              </a:spcBef>
              <a:spcAft>
                <a:spcPts val="0"/>
              </a:spcAft>
              <a:buSzPts val="1600"/>
              <a:buFont typeface="Red Hat Text"/>
              <a:buChar char="●"/>
            </a:pPr>
            <a:r>
              <a:rPr lang="en-US" sz="1600" b="1" dirty="0">
                <a:latin typeface="Arial" panose="020B0604020202020204" pitchFamily="34" charset="0"/>
                <a:ea typeface="Red Hat Text"/>
                <a:cs typeface="Arial" panose="020B0604020202020204" pitchFamily="34" charset="0"/>
                <a:sym typeface="Red Hat Text"/>
              </a:rPr>
              <a:t>Use Goal 1 questions to scaffold Goal 2 questions</a:t>
            </a:r>
            <a:endParaRPr sz="1600" b="1" dirty="0">
              <a:latin typeface="Arial" panose="020B0604020202020204" pitchFamily="34" charset="0"/>
              <a:ea typeface="Red Hat Text"/>
              <a:cs typeface="Arial" panose="020B0604020202020204" pitchFamily="34" charset="0"/>
              <a:sym typeface="Red Hat Text"/>
            </a:endParaRPr>
          </a:p>
          <a:p>
            <a:pPr marL="457200" lvl="0" indent="-330200" algn="l" rtl="0">
              <a:spcBef>
                <a:spcPts val="0"/>
              </a:spcBef>
              <a:spcAft>
                <a:spcPts val="0"/>
              </a:spcAft>
              <a:buSzPts val="1600"/>
              <a:buFont typeface="Red Hat Text"/>
              <a:buChar char="●"/>
            </a:pPr>
            <a:r>
              <a:rPr lang="en-US" sz="1600" dirty="0">
                <a:latin typeface="Arial" panose="020B0604020202020204" pitchFamily="34" charset="0"/>
                <a:ea typeface="Red Hat Text"/>
                <a:cs typeface="Arial" panose="020B0604020202020204" pitchFamily="34" charset="0"/>
                <a:sym typeface="Red Hat Text"/>
              </a:rPr>
              <a:t>Intentions for more integrated support next year</a:t>
            </a:r>
            <a:endParaRPr sz="1600" dirty="0">
              <a:latin typeface="Arial" panose="020B0604020202020204" pitchFamily="34" charset="0"/>
              <a:ea typeface="Red Hat Text"/>
              <a:cs typeface="Arial" panose="020B0604020202020204" pitchFamily="34" charset="0"/>
              <a:sym typeface="Red Hat Tex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91" name="Google Shape;691;p57"/>
          <p:cNvSpPr/>
          <p:nvPr/>
        </p:nvSpPr>
        <p:spPr>
          <a:xfrm>
            <a:off x="1638300" y="4657250"/>
            <a:ext cx="9424500" cy="2068800"/>
          </a:xfrm>
          <a:prstGeom prst="rightArrow">
            <a:avLst>
              <a:gd name="adj1" fmla="val 50000"/>
              <a:gd name="adj2" fmla="val 50000"/>
            </a:avLst>
          </a:prstGeom>
          <a:gradFill>
            <a:gsLst>
              <a:gs pos="0">
                <a:srgbClr val="FEB606"/>
              </a:gs>
              <a:gs pos="100000">
                <a:srgbClr val="FF7F00"/>
              </a:gs>
            </a:gsLst>
            <a:lin ang="0"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600" b="1" dirty="0">
                <a:solidFill>
                  <a:schemeClr val="dk1"/>
                </a:solidFill>
                <a:latin typeface="Arial" panose="020B0604020202020204" pitchFamily="34" charset="0"/>
                <a:ea typeface="Red Hat Text"/>
                <a:cs typeface="Arial" panose="020B0604020202020204" pitchFamily="34" charset="0"/>
                <a:sym typeface="Red Hat Text"/>
              </a:rPr>
              <a:t>YEAR 2</a:t>
            </a:r>
            <a:endParaRPr sz="2400" b="1" dirty="0">
              <a:latin typeface="Arial" panose="020B0604020202020204" pitchFamily="34" charset="0"/>
              <a:ea typeface="Red Hat Display"/>
              <a:cs typeface="Arial" panose="020B0604020202020204" pitchFamily="34" charset="0"/>
              <a:sym typeface="Red Hat Display"/>
            </a:endParaRPr>
          </a:p>
        </p:txBody>
      </p:sp>
      <p:sp>
        <p:nvSpPr>
          <p:cNvPr id="692" name="Google Shape;692;p57"/>
          <p:cNvSpPr txBox="1"/>
          <p:nvPr/>
        </p:nvSpPr>
        <p:spPr>
          <a:xfrm>
            <a:off x="1638300" y="5323100"/>
            <a:ext cx="1884000" cy="73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600" dirty="0">
                <a:solidFill>
                  <a:schemeClr val="dk1"/>
                </a:solidFill>
                <a:latin typeface="Arial" panose="020B0604020202020204" pitchFamily="34" charset="0"/>
                <a:ea typeface="Red Hat Text"/>
                <a:cs typeface="Arial" panose="020B0604020202020204" pitchFamily="34" charset="0"/>
                <a:sym typeface="Red Hat Text"/>
              </a:rPr>
              <a:t>September</a:t>
            </a:r>
            <a:endParaRPr sz="2600" dirty="0">
              <a:solidFill>
                <a:schemeClr val="dk1"/>
              </a:solidFill>
              <a:latin typeface="Arial" panose="020B0604020202020204" pitchFamily="34" charset="0"/>
              <a:ea typeface="Red Hat Text"/>
              <a:cs typeface="Arial" panose="020B0604020202020204" pitchFamily="34" charset="0"/>
              <a:sym typeface="Red Hat Text"/>
            </a:endParaRPr>
          </a:p>
        </p:txBody>
      </p:sp>
      <p:sp>
        <p:nvSpPr>
          <p:cNvPr id="693" name="Google Shape;693;p57"/>
          <p:cNvSpPr txBox="1"/>
          <p:nvPr/>
        </p:nvSpPr>
        <p:spPr>
          <a:xfrm>
            <a:off x="9345900" y="5323100"/>
            <a:ext cx="1337700" cy="737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2600" dirty="0">
                <a:solidFill>
                  <a:schemeClr val="dk1"/>
                </a:solidFill>
                <a:latin typeface="Arial" panose="020B0604020202020204" pitchFamily="34" charset="0"/>
                <a:ea typeface="Red Hat Text"/>
                <a:cs typeface="Arial" panose="020B0604020202020204" pitchFamily="34" charset="0"/>
                <a:sym typeface="Red Hat Text"/>
              </a:rPr>
              <a:t>June</a:t>
            </a:r>
            <a:endParaRPr sz="2600" dirty="0">
              <a:solidFill>
                <a:schemeClr val="dk1"/>
              </a:solidFill>
              <a:latin typeface="Arial" panose="020B0604020202020204" pitchFamily="34" charset="0"/>
              <a:ea typeface="Red Hat Text"/>
              <a:cs typeface="Arial" panose="020B0604020202020204" pitchFamily="34" charset="0"/>
              <a:sym typeface="Red Hat Text"/>
            </a:endParaRPr>
          </a:p>
        </p:txBody>
      </p:sp>
      <p:sp>
        <p:nvSpPr>
          <p:cNvPr id="694" name="Google Shape;694;p57"/>
          <p:cNvSpPr/>
          <p:nvPr/>
        </p:nvSpPr>
        <p:spPr>
          <a:xfrm>
            <a:off x="495300" y="2910800"/>
            <a:ext cx="3146400" cy="1746600"/>
          </a:xfrm>
          <a:prstGeom prst="wedgeRoundRectCallout">
            <a:avLst>
              <a:gd name="adj1" fmla="val -7754"/>
              <a:gd name="adj2" fmla="val 82139"/>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600" b="1" dirty="0">
                <a:latin typeface="Arial" panose="020B0604020202020204" pitchFamily="34" charset="0"/>
                <a:ea typeface="Red Hat Text"/>
                <a:cs typeface="Arial" panose="020B0604020202020204" pitchFamily="34" charset="0"/>
                <a:sym typeface="Red Hat Text"/>
              </a:rPr>
              <a:t>Support =</a:t>
            </a:r>
            <a:r>
              <a:rPr lang="en-US" sz="1600" dirty="0">
                <a:latin typeface="Arial" panose="020B0604020202020204" pitchFamily="34" charset="0"/>
                <a:ea typeface="Red Hat Text"/>
                <a:cs typeface="Arial" panose="020B0604020202020204" pitchFamily="34" charset="0"/>
                <a:sym typeface="Red Hat Text"/>
              </a:rPr>
              <a:t> </a:t>
            </a:r>
            <a:endParaRPr sz="1600" dirty="0">
              <a:latin typeface="Arial" panose="020B0604020202020204" pitchFamily="34" charset="0"/>
              <a:ea typeface="Red Hat Text"/>
              <a:cs typeface="Arial" panose="020B0604020202020204" pitchFamily="34" charset="0"/>
              <a:sym typeface="Red Hat Text"/>
            </a:endParaRPr>
          </a:p>
          <a:p>
            <a:pPr marL="457200" lvl="0" indent="-330200" algn="l" rtl="0">
              <a:spcBef>
                <a:spcPts val="0"/>
              </a:spcBef>
              <a:spcAft>
                <a:spcPts val="0"/>
              </a:spcAft>
              <a:buSzPts val="1600"/>
              <a:buFont typeface="Red Hat Text"/>
              <a:buChar char="●"/>
            </a:pPr>
            <a:r>
              <a:rPr lang="en-US" sz="1600" dirty="0">
                <a:latin typeface="Arial" panose="020B0604020202020204" pitchFamily="34" charset="0"/>
                <a:ea typeface="Red Hat Text"/>
                <a:cs typeface="Arial" panose="020B0604020202020204" pitchFamily="34" charset="0"/>
                <a:sym typeface="Red Hat Text"/>
              </a:rPr>
              <a:t>Intentional community building and communication of epistemic values. </a:t>
            </a:r>
            <a:endParaRPr sz="1600" dirty="0">
              <a:latin typeface="Arial" panose="020B0604020202020204" pitchFamily="34" charset="0"/>
              <a:ea typeface="Red Hat Text"/>
              <a:cs typeface="Arial" panose="020B0604020202020204" pitchFamily="34" charset="0"/>
              <a:sym typeface="Red Hat Text"/>
            </a:endParaRPr>
          </a:p>
          <a:p>
            <a:pPr marL="457200" lvl="0" indent="-330200" algn="l" rtl="0">
              <a:spcBef>
                <a:spcPts val="0"/>
              </a:spcBef>
              <a:spcAft>
                <a:spcPts val="0"/>
              </a:spcAft>
              <a:buSzPts val="1600"/>
              <a:buFont typeface="Red Hat Text"/>
              <a:buChar char="●"/>
            </a:pPr>
            <a:r>
              <a:rPr lang="en-US" sz="1600" dirty="0">
                <a:latin typeface="Arial" panose="020B0604020202020204" pitchFamily="34" charset="0"/>
                <a:ea typeface="Red Hat Text"/>
                <a:cs typeface="Arial" panose="020B0604020202020204" pitchFamily="34" charset="0"/>
                <a:sym typeface="Red Hat Text"/>
              </a:rPr>
              <a:t>Learning summaries</a:t>
            </a:r>
            <a:endParaRPr sz="1600" dirty="0">
              <a:latin typeface="Arial" panose="020B0604020202020204" pitchFamily="34" charset="0"/>
              <a:ea typeface="Red Hat Text"/>
              <a:cs typeface="Arial" panose="020B0604020202020204" pitchFamily="34" charset="0"/>
              <a:sym typeface="Red Hat Text"/>
            </a:endParaRPr>
          </a:p>
        </p:txBody>
      </p:sp>
      <p:sp>
        <p:nvSpPr>
          <p:cNvPr id="695" name="Google Shape;695;p57"/>
          <p:cNvSpPr/>
          <p:nvPr/>
        </p:nvSpPr>
        <p:spPr>
          <a:xfrm>
            <a:off x="4033700" y="1906525"/>
            <a:ext cx="3711600" cy="2751000"/>
          </a:xfrm>
          <a:prstGeom prst="wedgeRoundRectCallout">
            <a:avLst>
              <a:gd name="adj1" fmla="val -32724"/>
              <a:gd name="adj2" fmla="val 68267"/>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600" b="1" dirty="0">
                <a:latin typeface="Arial" panose="020B0604020202020204" pitchFamily="34" charset="0"/>
                <a:ea typeface="Red Hat Text"/>
                <a:cs typeface="Arial" panose="020B0604020202020204" pitchFamily="34" charset="0"/>
                <a:sym typeface="Red Hat Text"/>
              </a:rPr>
              <a:t>Support =</a:t>
            </a:r>
            <a:r>
              <a:rPr lang="en-US" sz="1600" dirty="0">
                <a:latin typeface="Arial" panose="020B0604020202020204" pitchFamily="34" charset="0"/>
                <a:ea typeface="Red Hat Text"/>
                <a:cs typeface="Arial" panose="020B0604020202020204" pitchFamily="34" charset="0"/>
                <a:sym typeface="Red Hat Text"/>
              </a:rPr>
              <a:t> </a:t>
            </a:r>
            <a:endParaRPr sz="1600" dirty="0">
              <a:latin typeface="Arial" panose="020B0604020202020204" pitchFamily="34" charset="0"/>
              <a:ea typeface="Red Hat Text"/>
              <a:cs typeface="Arial" panose="020B0604020202020204" pitchFamily="34" charset="0"/>
              <a:sym typeface="Red Hat Text"/>
            </a:endParaRPr>
          </a:p>
          <a:p>
            <a:pPr marL="457200" lvl="0" indent="-330200" algn="l" rtl="0">
              <a:spcBef>
                <a:spcPts val="0"/>
              </a:spcBef>
              <a:spcAft>
                <a:spcPts val="0"/>
              </a:spcAft>
              <a:buSzPts val="1600"/>
              <a:buFont typeface="Red Hat Text"/>
              <a:buChar char="●"/>
            </a:pPr>
            <a:r>
              <a:rPr lang="en-US" sz="1600" dirty="0">
                <a:latin typeface="Arial" panose="020B0604020202020204" pitchFamily="34" charset="0"/>
                <a:ea typeface="Red Hat Text"/>
                <a:cs typeface="Arial" panose="020B0604020202020204" pitchFamily="34" charset="0"/>
                <a:sym typeface="Red Hat Text"/>
              </a:rPr>
              <a:t>Targeted practice outside of reviews - putting students in a “sensemaking frame” more often</a:t>
            </a:r>
            <a:endParaRPr sz="1600" dirty="0">
              <a:latin typeface="Arial" panose="020B0604020202020204" pitchFamily="34" charset="0"/>
              <a:ea typeface="Red Hat Text"/>
              <a:cs typeface="Arial" panose="020B0604020202020204" pitchFamily="34" charset="0"/>
              <a:sym typeface="Red Hat Text"/>
            </a:endParaRPr>
          </a:p>
          <a:p>
            <a:pPr marL="457200" lvl="0" indent="-330200" algn="l" rtl="0">
              <a:spcBef>
                <a:spcPts val="0"/>
              </a:spcBef>
              <a:spcAft>
                <a:spcPts val="0"/>
              </a:spcAft>
              <a:buSzPts val="1600"/>
              <a:buFont typeface="Red Hat Text"/>
              <a:buChar char="●"/>
            </a:pPr>
            <a:r>
              <a:rPr lang="en-US" sz="1600" dirty="0">
                <a:latin typeface="Arial" panose="020B0604020202020204" pitchFamily="34" charset="0"/>
                <a:ea typeface="Red Hat Text"/>
                <a:cs typeface="Arial" panose="020B0604020202020204" pitchFamily="34" charset="0"/>
                <a:sym typeface="Red Hat Text"/>
              </a:rPr>
              <a:t>Scaffolds to activate prior knowledge. </a:t>
            </a:r>
            <a:endParaRPr sz="1600" dirty="0">
              <a:latin typeface="Arial" panose="020B0604020202020204" pitchFamily="34" charset="0"/>
              <a:ea typeface="Red Hat Text"/>
              <a:cs typeface="Arial" panose="020B0604020202020204" pitchFamily="34" charset="0"/>
              <a:sym typeface="Red Hat Text"/>
            </a:endParaRPr>
          </a:p>
        </p:txBody>
      </p:sp>
      <p:sp>
        <p:nvSpPr>
          <p:cNvPr id="696" name="Google Shape;696;p57"/>
          <p:cNvSpPr/>
          <p:nvPr/>
        </p:nvSpPr>
        <p:spPr>
          <a:xfrm>
            <a:off x="8235150" y="2120125"/>
            <a:ext cx="3485400" cy="2342400"/>
          </a:xfrm>
          <a:prstGeom prst="wedgeRoundRectCallout">
            <a:avLst>
              <a:gd name="adj1" fmla="val -64205"/>
              <a:gd name="adj2" fmla="val 80720"/>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600" b="1" dirty="0">
                <a:latin typeface="Arial" panose="020B0604020202020204" pitchFamily="34" charset="0"/>
                <a:ea typeface="Red Hat Text"/>
                <a:cs typeface="Arial" panose="020B0604020202020204" pitchFamily="34" charset="0"/>
                <a:sym typeface="Red Hat Text"/>
              </a:rPr>
              <a:t>Support = </a:t>
            </a:r>
            <a:endParaRPr sz="1600" b="1" dirty="0">
              <a:latin typeface="Arial" panose="020B0604020202020204" pitchFamily="34" charset="0"/>
              <a:ea typeface="Red Hat Text"/>
              <a:cs typeface="Arial" panose="020B0604020202020204" pitchFamily="34" charset="0"/>
              <a:sym typeface="Red Hat Text"/>
            </a:endParaRPr>
          </a:p>
          <a:p>
            <a:pPr marL="457200" lvl="0" indent="-330200" algn="l" rtl="0">
              <a:spcBef>
                <a:spcPts val="0"/>
              </a:spcBef>
              <a:spcAft>
                <a:spcPts val="0"/>
              </a:spcAft>
              <a:buSzPts val="1600"/>
              <a:buFont typeface="Red Hat Text"/>
              <a:buChar char="●"/>
            </a:pPr>
            <a:r>
              <a:rPr lang="en-US" sz="1600" dirty="0">
                <a:latin typeface="Arial" panose="020B0604020202020204" pitchFamily="34" charset="0"/>
                <a:ea typeface="Red Hat Text"/>
                <a:cs typeface="Arial" panose="020B0604020202020204" pitchFamily="34" charset="0"/>
                <a:sym typeface="Red Hat Text"/>
              </a:rPr>
              <a:t>helping students “see and trust” that </a:t>
            </a:r>
            <a:r>
              <a:rPr lang="en-US" sz="1600" b="1" dirty="0">
                <a:latin typeface="Arial" panose="020B0604020202020204" pitchFamily="34" charset="0"/>
                <a:ea typeface="Red Hat Text"/>
                <a:cs typeface="Arial" panose="020B0604020202020204" pitchFamily="34" charset="0"/>
                <a:sym typeface="Red Hat Text"/>
              </a:rPr>
              <a:t>tests will measure what is being practiced in class</a:t>
            </a:r>
            <a:endParaRPr sz="1600" dirty="0">
              <a:latin typeface="Arial" panose="020B0604020202020204" pitchFamily="34" charset="0"/>
              <a:ea typeface="Red Hat Text"/>
              <a:cs typeface="Arial" panose="020B0604020202020204" pitchFamily="34" charset="0"/>
              <a:sym typeface="Red Hat Text"/>
            </a:endParaRPr>
          </a:p>
          <a:p>
            <a:pPr marL="457200" lvl="0" indent="-330200" algn="l" rtl="0">
              <a:spcBef>
                <a:spcPts val="0"/>
              </a:spcBef>
              <a:spcAft>
                <a:spcPts val="0"/>
              </a:spcAft>
              <a:buSzPts val="1600"/>
              <a:buFont typeface="Red Hat Text"/>
              <a:buChar char="●"/>
            </a:pPr>
            <a:r>
              <a:rPr lang="en-US" sz="1600" dirty="0">
                <a:latin typeface="Arial" panose="020B0604020202020204" pitchFamily="34" charset="0"/>
                <a:ea typeface="Red Hat Text"/>
                <a:cs typeface="Arial" panose="020B0604020202020204" pitchFamily="34" charset="0"/>
                <a:sym typeface="Red Hat Text"/>
              </a:rPr>
              <a:t>Epistemic alignment between class activities, tests, and values of the classroom community.  </a:t>
            </a:r>
            <a:endParaRPr sz="1600" dirty="0">
              <a:latin typeface="Arial" panose="020B0604020202020204" pitchFamily="34" charset="0"/>
              <a:ea typeface="Red Hat Text"/>
              <a:cs typeface="Arial" panose="020B0604020202020204" pitchFamily="34" charset="0"/>
              <a:sym typeface="Red Hat Text"/>
            </a:endParaRPr>
          </a:p>
        </p:txBody>
      </p:sp>
      <p:sp>
        <p:nvSpPr>
          <p:cNvPr id="4" name="Google Shape;674;p56">
            <a:extLst>
              <a:ext uri="{FF2B5EF4-FFF2-40B4-BE49-F238E27FC236}">
                <a16:creationId xmlns:a16="http://schemas.microsoft.com/office/drawing/2014/main" id="{EAC67034-F80F-1C8B-8691-F6B7A82F4036}"/>
              </a:ext>
            </a:extLst>
          </p:cNvPr>
          <p:cNvSpPr txBox="1">
            <a:spLocks noGrp="1"/>
          </p:cNvSpPr>
          <p:nvPr>
            <p:ph type="title"/>
          </p:nvPr>
        </p:nvSpPr>
        <p:spPr>
          <a:xfrm>
            <a:off x="348343" y="353050"/>
            <a:ext cx="9269186" cy="1220550"/>
          </a:xfrm>
          <a:prstGeom prst="rect">
            <a:avLst/>
          </a:prstGeom>
        </p:spPr>
        <p:txBody>
          <a:bodyPr spcFirstLastPara="1" wrap="square" lIns="0" tIns="45700" rIns="0" bIns="0" anchor="b" anchorCtr="0">
            <a:noAutofit/>
          </a:bodyPr>
          <a:lstStyle/>
          <a:p>
            <a:pPr marL="0" lvl="0" indent="0" algn="l" rtl="0">
              <a:spcBef>
                <a:spcPts val="0"/>
              </a:spcBef>
              <a:spcAft>
                <a:spcPts val="0"/>
              </a:spcAft>
              <a:buNone/>
            </a:pPr>
            <a:r>
              <a:rPr lang="en-US" sz="4400" dirty="0"/>
              <a:t>Support </a:t>
            </a:r>
            <a:br>
              <a:rPr lang="en-US" sz="4400" dirty="0"/>
            </a:br>
            <a:r>
              <a:rPr lang="en-US" sz="3600" b="0" dirty="0"/>
              <a:t>from targeted reactions to integrated actions </a:t>
            </a:r>
            <a:endParaRPr sz="4400" b="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286">
          <a:extLst>
            <a:ext uri="{FF2B5EF4-FFF2-40B4-BE49-F238E27FC236}">
              <a16:creationId xmlns:a16="http://schemas.microsoft.com/office/drawing/2014/main" id="{4572EAC4-654B-0F7F-6137-85062CAADDF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04E8CC5-34CB-8DA4-E6B7-C56834490EA6}"/>
              </a:ext>
            </a:extLst>
          </p:cNvPr>
          <p:cNvSpPr>
            <a:spLocks noGrp="1"/>
          </p:cNvSpPr>
          <p:nvPr>
            <p:ph type="title"/>
          </p:nvPr>
        </p:nvSpPr>
        <p:spPr>
          <a:xfrm>
            <a:off x="877736" y="-103675"/>
            <a:ext cx="10436527" cy="1143000"/>
          </a:xfrm>
        </p:spPr>
        <p:txBody>
          <a:bodyPr>
            <a:normAutofit/>
          </a:bodyPr>
          <a:lstStyle/>
          <a:p>
            <a:r>
              <a:rPr lang="en-US" dirty="0"/>
              <a:t>Conclusions</a:t>
            </a:r>
          </a:p>
        </p:txBody>
      </p:sp>
      <p:sp>
        <p:nvSpPr>
          <p:cNvPr id="4" name="Google Shape;702;p58">
            <a:extLst>
              <a:ext uri="{FF2B5EF4-FFF2-40B4-BE49-F238E27FC236}">
                <a16:creationId xmlns:a16="http://schemas.microsoft.com/office/drawing/2014/main" id="{B611D58E-34E2-E311-8F59-01478A1C8D03}"/>
              </a:ext>
            </a:extLst>
          </p:cNvPr>
          <p:cNvSpPr txBox="1">
            <a:spLocks/>
          </p:cNvSpPr>
          <p:nvPr/>
        </p:nvSpPr>
        <p:spPr>
          <a:xfrm>
            <a:off x="877736" y="1586764"/>
            <a:ext cx="10193100" cy="4446000"/>
          </a:xfrm>
          <a:prstGeom prst="rect">
            <a:avLst/>
          </a:prstGeom>
        </p:spPr>
        <p:txBody>
          <a:bodyPr spcFirstLastPara="1" wrap="square" lIns="0"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355600">
              <a:lnSpc>
                <a:spcPct val="100000"/>
              </a:lnSpc>
              <a:spcBef>
                <a:spcPts val="0"/>
              </a:spcBef>
              <a:buClr>
                <a:schemeClr val="dk1"/>
              </a:buClr>
              <a:buSzPts val="2000"/>
              <a:buFont typeface="Open Sans"/>
              <a:buChar char="●"/>
            </a:pPr>
            <a:r>
              <a:rPr lang="en-US" sz="2400" b="1" dirty="0">
                <a:solidFill>
                  <a:schemeClr val="dk1"/>
                </a:solidFill>
              </a:rPr>
              <a:t>Explicitly identifying ELGs </a:t>
            </a:r>
            <a:r>
              <a:rPr lang="en-US" sz="2400" dirty="0">
                <a:solidFill>
                  <a:schemeClr val="dk1"/>
                </a:solidFill>
                <a:ea typeface="Red Hat Text Medium"/>
                <a:sym typeface="Red Hat Text Medium"/>
              </a:rPr>
              <a:t>allowed Aaron to resolve misalignment he perceived between his values and his practices. </a:t>
            </a:r>
          </a:p>
          <a:p>
            <a:pPr marL="457200" indent="-355600">
              <a:lnSpc>
                <a:spcPct val="100000"/>
              </a:lnSpc>
              <a:buClr>
                <a:schemeClr val="dk1"/>
              </a:buClr>
              <a:buSzPts val="2000"/>
              <a:buFont typeface="Open Sans"/>
              <a:buChar char="●"/>
            </a:pPr>
            <a:r>
              <a:rPr lang="en-US" sz="2400" b="1" dirty="0">
                <a:solidFill>
                  <a:schemeClr val="dk1"/>
                </a:solidFill>
              </a:rPr>
              <a:t>Broader significance:</a:t>
            </a:r>
            <a:r>
              <a:rPr lang="en-US" sz="2400" dirty="0">
                <a:solidFill>
                  <a:schemeClr val="dk1"/>
                </a:solidFill>
                <a:ea typeface="Red Hat Text Medium"/>
                <a:sym typeface="Red Hat Text Medium"/>
              </a:rPr>
              <a:t> identifying and refining ELGs as a part of teachers’ sensemaking process may support their ability to resolve misalignment between their values and their practice</a:t>
            </a:r>
          </a:p>
          <a:p>
            <a:pPr marL="914400" lvl="1" indent="-355600">
              <a:lnSpc>
                <a:spcPct val="100000"/>
              </a:lnSpc>
              <a:spcBef>
                <a:spcPts val="0"/>
              </a:spcBef>
              <a:buClr>
                <a:schemeClr val="dk1"/>
              </a:buClr>
              <a:buSzPts val="2000"/>
              <a:buFont typeface="Open Sans"/>
              <a:buChar char="○"/>
            </a:pPr>
            <a:r>
              <a:rPr lang="en-US" dirty="0">
                <a:ea typeface="Red Hat Text Medium"/>
                <a:sym typeface="Red Hat Text Medium"/>
              </a:rPr>
              <a:t>ELGs could be an important </a:t>
            </a:r>
            <a:r>
              <a:rPr lang="en-US" b="1" dirty="0"/>
              <a:t>piece of the “puzzle”</a:t>
            </a:r>
            <a:r>
              <a:rPr lang="en-US" dirty="0">
                <a:ea typeface="Red Hat Text Medium"/>
                <a:sym typeface="Red Hat Text Medium"/>
              </a:rPr>
              <a:t> when it comes to aligning practice with a reformed vision of science education. </a:t>
            </a:r>
          </a:p>
          <a:p>
            <a:pPr marL="457200" indent="-355600">
              <a:lnSpc>
                <a:spcPct val="100000"/>
              </a:lnSpc>
              <a:buClr>
                <a:schemeClr val="dk1"/>
              </a:buClr>
              <a:buSzPts val="2000"/>
              <a:buFont typeface="Open Sans"/>
              <a:buChar char="●"/>
            </a:pPr>
            <a:r>
              <a:rPr lang="en-US" sz="2400" b="1" dirty="0">
                <a:solidFill>
                  <a:schemeClr val="dk1"/>
                </a:solidFill>
              </a:rPr>
              <a:t>Assessments are a productive context </a:t>
            </a:r>
            <a:r>
              <a:rPr lang="en-US" sz="2400" dirty="0">
                <a:solidFill>
                  <a:schemeClr val="dk1"/>
                </a:solidFill>
                <a:ea typeface="Red Hat Text Medium"/>
                <a:sym typeface="Red Hat Text Medium"/>
              </a:rPr>
              <a:t>for developing ELGs with teachers because conversations about “values” and “goals” are a natural fit in this space. Also, assessments are an important source of epistemological messages for students. </a:t>
            </a:r>
          </a:p>
        </p:txBody>
      </p:sp>
    </p:spTree>
    <p:extLst>
      <p:ext uri="{BB962C8B-B14F-4D97-AF65-F5344CB8AC3E}">
        <p14:creationId xmlns:p14="http://schemas.microsoft.com/office/powerpoint/2010/main" val="2498410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52296FF-FEC7-C286-13BB-BDBBC6FBD623}"/>
              </a:ext>
            </a:extLst>
          </p:cNvPr>
          <p:cNvSpPr>
            <a:spLocks noGrp="1"/>
          </p:cNvSpPr>
          <p:nvPr>
            <p:ph type="title"/>
          </p:nvPr>
        </p:nvSpPr>
        <p:spPr>
          <a:xfrm>
            <a:off x="-109984" y="-27050"/>
            <a:ext cx="12411967" cy="1325563"/>
          </a:xfrm>
        </p:spPr>
        <p:txBody>
          <a:bodyPr>
            <a:normAutofit/>
          </a:bodyPr>
          <a:lstStyle/>
          <a:p>
            <a:pPr algn="ctr"/>
            <a:r>
              <a:rPr lang="en-US" dirty="0"/>
              <a:t>Constructing Knowledge in Daily Life</a:t>
            </a:r>
            <a:endParaRPr lang="en-US" sz="3600" b="1" dirty="0">
              <a:solidFill>
                <a:srgbClr val="0E0E0E"/>
              </a:solidFill>
            </a:endParaRPr>
          </a:p>
        </p:txBody>
      </p:sp>
      <p:pic>
        <p:nvPicPr>
          <p:cNvPr id="11" name="Picture 10" descr="A picture containing indoor, cabinet, kitchen, floor&#10;&#10;Description automatically generated">
            <a:extLst>
              <a:ext uri="{FF2B5EF4-FFF2-40B4-BE49-F238E27FC236}">
                <a16:creationId xmlns:a16="http://schemas.microsoft.com/office/drawing/2014/main" id="{D048BE27-1661-E47E-CAF5-8EE60A730F28}"/>
              </a:ext>
            </a:extLst>
          </p:cNvPr>
          <p:cNvPicPr>
            <a:picLocks noChangeAspect="1"/>
          </p:cNvPicPr>
          <p:nvPr/>
        </p:nvPicPr>
        <p:blipFill>
          <a:blip r:embed="rId2"/>
          <a:stretch>
            <a:fillRect/>
          </a:stretch>
        </p:blipFill>
        <p:spPr>
          <a:xfrm>
            <a:off x="4162986" y="1298513"/>
            <a:ext cx="3866025" cy="5154700"/>
          </a:xfrm>
          <a:prstGeom prst="rect">
            <a:avLst/>
          </a:prstGeom>
        </p:spPr>
      </p:pic>
    </p:spTree>
    <p:extLst>
      <p:ext uri="{BB962C8B-B14F-4D97-AF65-F5344CB8AC3E}">
        <p14:creationId xmlns:p14="http://schemas.microsoft.com/office/powerpoint/2010/main" val="143894086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920C6B1-C4EC-D1B3-B428-833D7269C12F}"/>
              </a:ext>
            </a:extLst>
          </p:cNvPr>
          <p:cNvSpPr>
            <a:spLocks noGrp="1"/>
          </p:cNvSpPr>
          <p:nvPr>
            <p:ph type="body" idx="1"/>
          </p:nvPr>
        </p:nvSpPr>
        <p:spPr>
          <a:xfrm>
            <a:off x="388705" y="2686457"/>
            <a:ext cx="11414589" cy="3534730"/>
          </a:xfrm>
        </p:spPr>
        <p:txBody>
          <a:bodyPr>
            <a:normAutofit/>
          </a:bodyPr>
          <a:lstStyle/>
          <a:p>
            <a:r>
              <a:rPr lang="en-US" sz="4400" dirty="0">
                <a:latin typeface="Arial" panose="020B0604020202020204" pitchFamily="34" charset="0"/>
              </a:rPr>
              <a:t>Although reflecting on alignment between ELGs and what we build and enact can be powerful, there remain powerful constraints to contend with …</a:t>
            </a:r>
          </a:p>
        </p:txBody>
      </p:sp>
    </p:spTree>
    <p:extLst>
      <p:ext uri="{BB962C8B-B14F-4D97-AF65-F5344CB8AC3E}">
        <p14:creationId xmlns:p14="http://schemas.microsoft.com/office/powerpoint/2010/main" val="154991307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91">
          <a:extLst>
            <a:ext uri="{FF2B5EF4-FFF2-40B4-BE49-F238E27FC236}">
              <a16:creationId xmlns:a16="http://schemas.microsoft.com/office/drawing/2014/main" id="{0A03AEE1-5408-E9AD-6B94-E0339186FC95}"/>
            </a:ext>
          </a:extLst>
        </p:cNvPr>
        <p:cNvGrpSpPr/>
        <p:nvPr/>
      </p:nvGrpSpPr>
      <p:grpSpPr>
        <a:xfrm>
          <a:off x="0" y="0"/>
          <a:ext cx="0" cy="0"/>
          <a:chOff x="0" y="0"/>
          <a:chExt cx="0" cy="0"/>
        </a:xfrm>
      </p:grpSpPr>
      <p:pic>
        <p:nvPicPr>
          <p:cNvPr id="7" name="Picture 6" descr="A screenshot of a blue and white website&#10;&#10;Description automatically generated">
            <a:extLst>
              <a:ext uri="{FF2B5EF4-FFF2-40B4-BE49-F238E27FC236}">
                <a16:creationId xmlns:a16="http://schemas.microsoft.com/office/drawing/2014/main" id="{C795CE72-DB1E-7DF9-2E02-6A6F43D9D206}"/>
              </a:ext>
            </a:extLst>
          </p:cNvPr>
          <p:cNvPicPr>
            <a:picLocks noChangeAspect="1"/>
          </p:cNvPicPr>
          <p:nvPr/>
        </p:nvPicPr>
        <p:blipFill>
          <a:blip r:embed="rId3"/>
          <a:stretch>
            <a:fillRect/>
          </a:stretch>
        </p:blipFill>
        <p:spPr>
          <a:xfrm>
            <a:off x="6185929" y="1000676"/>
            <a:ext cx="6029678" cy="2367088"/>
          </a:xfrm>
          <a:prstGeom prst="rect">
            <a:avLst/>
          </a:prstGeom>
        </p:spPr>
      </p:pic>
      <p:pic>
        <p:nvPicPr>
          <p:cNvPr id="8" name="Picture 7">
            <a:extLst>
              <a:ext uri="{FF2B5EF4-FFF2-40B4-BE49-F238E27FC236}">
                <a16:creationId xmlns:a16="http://schemas.microsoft.com/office/drawing/2014/main" id="{B09E7CDC-9391-4C46-E398-295D96D79497}"/>
              </a:ext>
            </a:extLst>
          </p:cNvPr>
          <p:cNvPicPr>
            <a:picLocks noChangeAspect="1"/>
          </p:cNvPicPr>
          <p:nvPr/>
        </p:nvPicPr>
        <p:blipFill>
          <a:blip r:embed="rId4"/>
          <a:stretch>
            <a:fillRect/>
          </a:stretch>
        </p:blipFill>
        <p:spPr>
          <a:xfrm>
            <a:off x="3092591" y="3551364"/>
            <a:ext cx="3225897" cy="2362189"/>
          </a:xfrm>
          <a:prstGeom prst="rect">
            <a:avLst/>
          </a:prstGeom>
        </p:spPr>
      </p:pic>
      <p:sp>
        <p:nvSpPr>
          <p:cNvPr id="192" name="Google Shape;192;p5">
            <a:extLst>
              <a:ext uri="{FF2B5EF4-FFF2-40B4-BE49-F238E27FC236}">
                <a16:creationId xmlns:a16="http://schemas.microsoft.com/office/drawing/2014/main" id="{530D3A52-7B79-F771-C48E-F380684B5F27}"/>
              </a:ext>
            </a:extLst>
          </p:cNvPr>
          <p:cNvSpPr txBox="1">
            <a:spLocks noGrp="1"/>
          </p:cNvSpPr>
          <p:nvPr>
            <p:ph type="title"/>
          </p:nvPr>
        </p:nvSpPr>
        <p:spPr>
          <a:xfrm>
            <a:off x="0" y="23109"/>
            <a:ext cx="121920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Arial"/>
              <a:buNone/>
            </a:pPr>
            <a:r>
              <a:rPr lang="en-US" b="1" dirty="0">
                <a:solidFill>
                  <a:schemeClr val="tx1"/>
                </a:solidFill>
              </a:rPr>
              <a:t>The Making of “School Chemistry”</a:t>
            </a:r>
            <a:endParaRPr dirty="0">
              <a:solidFill>
                <a:schemeClr val="tx1"/>
              </a:solidFill>
            </a:endParaRPr>
          </a:p>
        </p:txBody>
      </p:sp>
      <p:sp>
        <p:nvSpPr>
          <p:cNvPr id="4" name="TextBox 3">
            <a:extLst>
              <a:ext uri="{FF2B5EF4-FFF2-40B4-BE49-F238E27FC236}">
                <a16:creationId xmlns:a16="http://schemas.microsoft.com/office/drawing/2014/main" id="{AC2A50A3-C53E-F7FE-26D7-4A826F09A159}"/>
              </a:ext>
            </a:extLst>
          </p:cNvPr>
          <p:cNvSpPr txBox="1"/>
          <p:nvPr/>
        </p:nvSpPr>
        <p:spPr>
          <a:xfrm>
            <a:off x="7732889" y="3453501"/>
            <a:ext cx="4041422" cy="707886"/>
          </a:xfrm>
          <a:prstGeom prst="rect">
            <a:avLst/>
          </a:prstGeom>
          <a:noFill/>
        </p:spPr>
        <p:txBody>
          <a:bodyPr wrap="square" rtlCol="0">
            <a:spAutoFit/>
          </a:bodyPr>
          <a:lstStyle/>
          <a:p>
            <a:r>
              <a:rPr lang="en-US" sz="4000" b="1" dirty="0">
                <a:solidFill>
                  <a:srgbClr val="C00000"/>
                </a:solidFill>
                <a:latin typeface="Arial" panose="020B0604020202020204" pitchFamily="34" charset="0"/>
                <a:cs typeface="Arial" panose="020B0604020202020204" pitchFamily="34" charset="0"/>
              </a:rPr>
              <a:t>Not Chemistry</a:t>
            </a:r>
          </a:p>
        </p:txBody>
      </p:sp>
      <p:pic>
        <p:nvPicPr>
          <p:cNvPr id="5" name="Picture 4">
            <a:extLst>
              <a:ext uri="{FF2B5EF4-FFF2-40B4-BE49-F238E27FC236}">
                <a16:creationId xmlns:a16="http://schemas.microsoft.com/office/drawing/2014/main" id="{3D8A72DE-350C-9B1F-621F-09EC97F31EB9}"/>
              </a:ext>
            </a:extLst>
          </p:cNvPr>
          <p:cNvPicPr>
            <a:picLocks noChangeAspect="1"/>
          </p:cNvPicPr>
          <p:nvPr/>
        </p:nvPicPr>
        <p:blipFill>
          <a:blip r:embed="rId5"/>
          <a:stretch>
            <a:fillRect/>
          </a:stretch>
        </p:blipFill>
        <p:spPr>
          <a:xfrm>
            <a:off x="1244600" y="2085031"/>
            <a:ext cx="2997200" cy="1155700"/>
          </a:xfrm>
          <a:prstGeom prst="rect">
            <a:avLst/>
          </a:prstGeom>
        </p:spPr>
      </p:pic>
      <p:pic>
        <p:nvPicPr>
          <p:cNvPr id="6" name="Picture 5">
            <a:extLst>
              <a:ext uri="{FF2B5EF4-FFF2-40B4-BE49-F238E27FC236}">
                <a16:creationId xmlns:a16="http://schemas.microsoft.com/office/drawing/2014/main" id="{6E97A0A3-A46F-3BBB-7819-E214FE6F8264}"/>
              </a:ext>
            </a:extLst>
          </p:cNvPr>
          <p:cNvPicPr>
            <a:picLocks noChangeAspect="1"/>
          </p:cNvPicPr>
          <p:nvPr/>
        </p:nvPicPr>
        <p:blipFill>
          <a:blip r:embed="rId6"/>
          <a:stretch>
            <a:fillRect/>
          </a:stretch>
        </p:blipFill>
        <p:spPr>
          <a:xfrm>
            <a:off x="3188729" y="1974533"/>
            <a:ext cx="3270897" cy="568249"/>
          </a:xfrm>
          <a:prstGeom prst="rect">
            <a:avLst/>
          </a:prstGeom>
        </p:spPr>
      </p:pic>
      <p:sp>
        <p:nvSpPr>
          <p:cNvPr id="9" name="TextBox 8">
            <a:extLst>
              <a:ext uri="{FF2B5EF4-FFF2-40B4-BE49-F238E27FC236}">
                <a16:creationId xmlns:a16="http://schemas.microsoft.com/office/drawing/2014/main" id="{B6BD35FD-F01B-8213-0F12-F3495DBDE843}"/>
              </a:ext>
            </a:extLst>
          </p:cNvPr>
          <p:cNvSpPr txBox="1"/>
          <p:nvPr/>
        </p:nvSpPr>
        <p:spPr>
          <a:xfrm>
            <a:off x="5419854" y="3237993"/>
            <a:ext cx="2079543" cy="338554"/>
          </a:xfrm>
          <a:prstGeom prst="rect">
            <a:avLst/>
          </a:prstGeom>
          <a:noFill/>
          <a:ln>
            <a:noFill/>
          </a:ln>
        </p:spPr>
        <p:txBody>
          <a:bodyPr wrap="square" rtlCol="0">
            <a:spAutoFit/>
          </a:bodyPr>
          <a:lstStyle/>
          <a:p>
            <a:r>
              <a:rPr lang="en-US" sz="1600" dirty="0"/>
              <a:t>1s</a:t>
            </a:r>
            <a:r>
              <a:rPr lang="en-US" sz="1600" baseline="30000" dirty="0"/>
              <a:t>2</a:t>
            </a:r>
            <a:r>
              <a:rPr lang="en-US" sz="1600" dirty="0"/>
              <a:t>2s</a:t>
            </a:r>
            <a:r>
              <a:rPr lang="en-US" sz="1600" baseline="30000" dirty="0"/>
              <a:t>2</a:t>
            </a:r>
            <a:r>
              <a:rPr lang="en-US" sz="1600" dirty="0"/>
              <a:t>2p</a:t>
            </a:r>
            <a:r>
              <a:rPr lang="en-US" sz="1600" baseline="30000" dirty="0"/>
              <a:t>6</a:t>
            </a:r>
            <a:r>
              <a:rPr lang="en-US" sz="1600" dirty="0"/>
              <a:t>3s</a:t>
            </a:r>
            <a:r>
              <a:rPr lang="en-US" sz="1600" baseline="30000" dirty="0"/>
              <a:t>2</a:t>
            </a:r>
            <a:r>
              <a:rPr lang="en-US" sz="1600" dirty="0"/>
              <a:t>3p</a:t>
            </a:r>
            <a:r>
              <a:rPr lang="en-US" sz="1600" baseline="30000" dirty="0"/>
              <a:t>5</a:t>
            </a:r>
          </a:p>
        </p:txBody>
      </p:sp>
      <p:sp>
        <p:nvSpPr>
          <p:cNvPr id="10" name="TextBox 9">
            <a:extLst>
              <a:ext uri="{FF2B5EF4-FFF2-40B4-BE49-F238E27FC236}">
                <a16:creationId xmlns:a16="http://schemas.microsoft.com/office/drawing/2014/main" id="{C74A1306-940C-A59D-A19F-DD79FD3C851B}"/>
              </a:ext>
            </a:extLst>
          </p:cNvPr>
          <p:cNvSpPr txBox="1"/>
          <p:nvPr/>
        </p:nvSpPr>
        <p:spPr>
          <a:xfrm>
            <a:off x="879512" y="4266015"/>
            <a:ext cx="2279791" cy="584775"/>
          </a:xfrm>
          <a:prstGeom prst="rect">
            <a:avLst/>
          </a:prstGeom>
          <a:noFill/>
          <a:ln>
            <a:noFill/>
          </a:ln>
        </p:spPr>
        <p:txBody>
          <a:bodyPr wrap="square" rtlCol="0">
            <a:spAutoFit/>
          </a:bodyPr>
          <a:lstStyle/>
          <a:p>
            <a:pPr algn="ctr"/>
            <a:r>
              <a:rPr lang="en-US" sz="1600" dirty="0"/>
              <a:t>Vinyl chloride </a:t>
            </a:r>
            <a:r>
              <a:rPr lang="en-US" sz="1600" dirty="0" err="1">
                <a:latin typeface="Symbol" pitchFamily="2" charset="2"/>
              </a:rPr>
              <a:t>D</a:t>
            </a:r>
            <a:r>
              <a:rPr lang="en-US" sz="1600" baseline="-25000" dirty="0" err="1">
                <a:latin typeface="+mn-lt"/>
              </a:rPr>
              <a:t>f</a:t>
            </a:r>
            <a:r>
              <a:rPr lang="en-US" sz="1600" dirty="0" err="1">
                <a:latin typeface="+mn-lt"/>
              </a:rPr>
              <a:t>H</a:t>
            </a:r>
            <a:r>
              <a:rPr lang="en-US" sz="1600" baseline="30000" dirty="0">
                <a:latin typeface="+mn-lt"/>
              </a:rPr>
              <a:t>º</a:t>
            </a:r>
            <a:r>
              <a:rPr lang="en-US" sz="1600" dirty="0">
                <a:latin typeface="+mn-lt"/>
              </a:rPr>
              <a:t>(0 K)</a:t>
            </a:r>
            <a:r>
              <a:rPr lang="en-US" sz="1600" dirty="0"/>
              <a:t> 29.56 kJ/mol</a:t>
            </a:r>
          </a:p>
        </p:txBody>
      </p:sp>
      <p:pic>
        <p:nvPicPr>
          <p:cNvPr id="16" name="Picture 15" descr="A close-up of a email&#10;&#10;Description automatically generated">
            <a:extLst>
              <a:ext uri="{FF2B5EF4-FFF2-40B4-BE49-F238E27FC236}">
                <a16:creationId xmlns:a16="http://schemas.microsoft.com/office/drawing/2014/main" id="{1336D104-1717-1838-15CC-1A331F8D9053}"/>
              </a:ext>
            </a:extLst>
          </p:cNvPr>
          <p:cNvPicPr>
            <a:picLocks noChangeAspect="1"/>
          </p:cNvPicPr>
          <p:nvPr/>
        </p:nvPicPr>
        <p:blipFill>
          <a:blip r:embed="rId7"/>
          <a:stretch>
            <a:fillRect/>
          </a:stretch>
        </p:blipFill>
        <p:spPr>
          <a:xfrm>
            <a:off x="7215750" y="879546"/>
            <a:ext cx="4988054" cy="2740074"/>
          </a:xfrm>
          <a:prstGeom prst="rect">
            <a:avLst/>
          </a:prstGeom>
        </p:spPr>
      </p:pic>
      <p:grpSp>
        <p:nvGrpSpPr>
          <p:cNvPr id="18" name="Group 17">
            <a:extLst>
              <a:ext uri="{FF2B5EF4-FFF2-40B4-BE49-F238E27FC236}">
                <a16:creationId xmlns:a16="http://schemas.microsoft.com/office/drawing/2014/main" id="{9050EFC2-C1AB-BB18-52C9-B42CDF8DEB82}"/>
              </a:ext>
            </a:extLst>
          </p:cNvPr>
          <p:cNvGrpSpPr/>
          <p:nvPr/>
        </p:nvGrpSpPr>
        <p:grpSpPr>
          <a:xfrm>
            <a:off x="1" y="4222942"/>
            <a:ext cx="12017828" cy="2653494"/>
            <a:chOff x="1" y="4222942"/>
            <a:chExt cx="12017828" cy="2653494"/>
          </a:xfrm>
        </p:grpSpPr>
        <p:grpSp>
          <p:nvGrpSpPr>
            <p:cNvPr id="14" name="Group 13">
              <a:extLst>
                <a:ext uri="{FF2B5EF4-FFF2-40B4-BE49-F238E27FC236}">
                  <a16:creationId xmlns:a16="http://schemas.microsoft.com/office/drawing/2014/main" id="{9F797D06-1612-7A44-CC5E-CEEB096AC9DF}"/>
                </a:ext>
              </a:extLst>
            </p:cNvPr>
            <p:cNvGrpSpPr/>
            <p:nvPr/>
          </p:nvGrpSpPr>
          <p:grpSpPr>
            <a:xfrm>
              <a:off x="1" y="4222942"/>
              <a:ext cx="9585087" cy="2653494"/>
              <a:chOff x="1" y="4222942"/>
              <a:chExt cx="9585087" cy="2653494"/>
            </a:xfrm>
          </p:grpSpPr>
          <p:sp>
            <p:nvSpPr>
              <p:cNvPr id="12" name="TextBox 11">
                <a:extLst>
                  <a:ext uri="{FF2B5EF4-FFF2-40B4-BE49-F238E27FC236}">
                    <a16:creationId xmlns:a16="http://schemas.microsoft.com/office/drawing/2014/main" id="{6F17879B-3976-0665-ED7C-EBF0C55F4F16}"/>
                  </a:ext>
                </a:extLst>
              </p:cNvPr>
              <p:cNvSpPr txBox="1"/>
              <p:nvPr/>
            </p:nvSpPr>
            <p:spPr>
              <a:xfrm>
                <a:off x="1" y="6460938"/>
                <a:ext cx="7215750" cy="415498"/>
              </a:xfrm>
              <a:prstGeom prst="rect">
                <a:avLst/>
              </a:prstGeom>
              <a:solidFill>
                <a:schemeClr val="bg1"/>
              </a:solidFill>
            </p:spPr>
            <p:txBody>
              <a:bodyPr wrap="square" rtlCol="0">
                <a:spAutoFit/>
              </a:bodyPr>
              <a:lstStyle/>
              <a:p>
                <a:r>
                  <a:rPr lang="en-US" sz="1050" dirty="0" err="1">
                    <a:latin typeface="Arial" panose="020B0604020202020204" pitchFamily="34" charset="0"/>
                    <a:cs typeface="Arial" panose="020B0604020202020204" pitchFamily="34" charset="0"/>
                  </a:rPr>
                  <a:t>Baumgaertner</a:t>
                </a:r>
                <a:r>
                  <a:rPr lang="en-US" sz="1050" dirty="0">
                    <a:latin typeface="Arial" panose="020B0604020202020204" pitchFamily="34" charset="0"/>
                    <a:cs typeface="Arial" panose="020B0604020202020204" pitchFamily="34" charset="0"/>
                  </a:rPr>
                  <a:t>, E. (2023). One Family’s Toxic Train Wreck Ordeal: Illness, Exile and Debt. </a:t>
                </a:r>
                <a:r>
                  <a:rPr lang="en-US" sz="1050" i="1" dirty="0">
                    <a:latin typeface="Arial" panose="020B0604020202020204" pitchFamily="34" charset="0"/>
                    <a:cs typeface="Arial" panose="020B0604020202020204" pitchFamily="34" charset="0"/>
                  </a:rPr>
                  <a:t>The New York Times </a:t>
                </a:r>
                <a:r>
                  <a:rPr lang="en-US" sz="1050" dirty="0">
                    <a:latin typeface="Arial" panose="020B0604020202020204" pitchFamily="34" charset="0"/>
                    <a:cs typeface="Arial" panose="020B0604020202020204" pitchFamily="34" charset="0"/>
                  </a:rPr>
                  <a:t>https://</a:t>
                </a:r>
                <a:r>
                  <a:rPr lang="en-US" sz="1050" dirty="0" err="1">
                    <a:latin typeface="Arial" panose="020B0604020202020204" pitchFamily="34" charset="0"/>
                    <a:cs typeface="Arial" panose="020B0604020202020204" pitchFamily="34" charset="0"/>
                  </a:rPr>
                  <a:t>www.nytimes.com</a:t>
                </a:r>
                <a:r>
                  <a:rPr lang="en-US" sz="1050" dirty="0">
                    <a:latin typeface="Arial" panose="020B0604020202020204" pitchFamily="34" charset="0"/>
                    <a:cs typeface="Arial" panose="020B0604020202020204" pitchFamily="34" charset="0"/>
                  </a:rPr>
                  <a:t>/2023/08/16/health/east-palestine-ohio-train-derailment-crisis.html?searchResultPosition=26</a:t>
                </a:r>
              </a:p>
            </p:txBody>
          </p:sp>
          <p:pic>
            <p:nvPicPr>
              <p:cNvPr id="11" name="Picture 10">
                <a:extLst>
                  <a:ext uri="{FF2B5EF4-FFF2-40B4-BE49-F238E27FC236}">
                    <a16:creationId xmlns:a16="http://schemas.microsoft.com/office/drawing/2014/main" id="{B9BD8565-6FEA-9CFE-EC8B-56B587EBF46F}"/>
                  </a:ext>
                </a:extLst>
              </p:cNvPr>
              <p:cNvPicPr>
                <a:picLocks noChangeAspect="1"/>
              </p:cNvPicPr>
              <p:nvPr/>
            </p:nvPicPr>
            <p:blipFill rotWithShape="1">
              <a:blip r:embed="rId8"/>
              <a:srcRect l="8340" r="34778"/>
              <a:stretch/>
            </p:blipFill>
            <p:spPr>
              <a:xfrm>
                <a:off x="7499397" y="4222942"/>
                <a:ext cx="2085691" cy="2445634"/>
              </a:xfrm>
              <a:prstGeom prst="rect">
                <a:avLst/>
              </a:prstGeom>
            </p:spPr>
          </p:pic>
        </p:grpSp>
        <p:sp>
          <p:nvSpPr>
            <p:cNvPr id="17" name="TextBox 16">
              <a:extLst>
                <a:ext uri="{FF2B5EF4-FFF2-40B4-BE49-F238E27FC236}">
                  <a16:creationId xmlns:a16="http://schemas.microsoft.com/office/drawing/2014/main" id="{F6C84B8E-AF19-4A52-3AB4-C8DAA3716603}"/>
                </a:ext>
              </a:extLst>
            </p:cNvPr>
            <p:cNvSpPr txBox="1"/>
            <p:nvPr/>
          </p:nvSpPr>
          <p:spPr>
            <a:xfrm>
              <a:off x="9637055" y="4753261"/>
              <a:ext cx="2380774" cy="1754326"/>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Chris Albright experienced rapid heart deterioration following the Norfolk Southern derailment in Palestine, Ohio </a:t>
              </a:r>
            </a:p>
          </p:txBody>
        </p:sp>
      </p:grpSp>
      <p:sp>
        <p:nvSpPr>
          <p:cNvPr id="3" name="Oval 2">
            <a:extLst>
              <a:ext uri="{FF2B5EF4-FFF2-40B4-BE49-F238E27FC236}">
                <a16:creationId xmlns:a16="http://schemas.microsoft.com/office/drawing/2014/main" id="{F3C38388-D7BB-0F9D-21F3-DF696F08CBD5}"/>
              </a:ext>
            </a:extLst>
          </p:cNvPr>
          <p:cNvSpPr/>
          <p:nvPr/>
        </p:nvSpPr>
        <p:spPr>
          <a:xfrm>
            <a:off x="395111" y="1219200"/>
            <a:ext cx="6942667" cy="5238044"/>
          </a:xfrm>
          <a:prstGeom prst="ellipse">
            <a:avLst/>
          </a:prstGeom>
          <a:noFill/>
          <a:ln w="47625"/>
        </p:spPr>
        <p:style>
          <a:lnRef idx="2">
            <a:schemeClr val="dk1"/>
          </a:lnRef>
          <a:fillRef idx="1">
            <a:schemeClr val="lt1"/>
          </a:fillRef>
          <a:effectRef idx="0">
            <a:schemeClr val="dk1"/>
          </a:effectRef>
          <a:fontRef idx="minor">
            <a:schemeClr val="dk1"/>
          </a:fontRef>
        </p:style>
        <p:txBody>
          <a:bodyPr rtlCol="0" anchor="ctr"/>
          <a:lstStyle/>
          <a:p>
            <a:pPr algn="ctr"/>
            <a:r>
              <a:rPr lang="en-US" sz="4000" b="1" dirty="0">
                <a:latin typeface="Arial" panose="020B0604020202020204" pitchFamily="34" charset="0"/>
                <a:cs typeface="Arial" panose="020B0604020202020204" pitchFamily="34" charset="0"/>
              </a:rPr>
              <a:t>Chemistry</a:t>
            </a:r>
            <a:endParaRPr lang="en-US"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7690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91">
          <a:extLst>
            <a:ext uri="{FF2B5EF4-FFF2-40B4-BE49-F238E27FC236}">
              <a16:creationId xmlns:a16="http://schemas.microsoft.com/office/drawing/2014/main" id="{32E8D3F5-8E9D-FDE6-4485-26446DDD1697}"/>
            </a:ext>
          </a:extLst>
        </p:cNvPr>
        <p:cNvGrpSpPr/>
        <p:nvPr/>
      </p:nvGrpSpPr>
      <p:grpSpPr>
        <a:xfrm>
          <a:off x="0" y="0"/>
          <a:ext cx="0" cy="0"/>
          <a:chOff x="0" y="0"/>
          <a:chExt cx="0" cy="0"/>
        </a:xfrm>
      </p:grpSpPr>
      <p:grpSp>
        <p:nvGrpSpPr>
          <p:cNvPr id="20" name="Group 19">
            <a:extLst>
              <a:ext uri="{FF2B5EF4-FFF2-40B4-BE49-F238E27FC236}">
                <a16:creationId xmlns:a16="http://schemas.microsoft.com/office/drawing/2014/main" id="{AFC748BC-4FC0-97BB-3C07-450E7E5DFB50}"/>
              </a:ext>
            </a:extLst>
          </p:cNvPr>
          <p:cNvGrpSpPr/>
          <p:nvPr/>
        </p:nvGrpSpPr>
        <p:grpSpPr>
          <a:xfrm>
            <a:off x="-6208" y="2293333"/>
            <a:ext cx="11899473" cy="4596893"/>
            <a:chOff x="-6208" y="2293333"/>
            <a:chExt cx="11899473" cy="4596893"/>
          </a:xfrm>
        </p:grpSpPr>
        <p:pic>
          <p:nvPicPr>
            <p:cNvPr id="15" name="Picture 14" descr="A paper with text on it&#10;&#10;Description automatically generated">
              <a:extLst>
                <a:ext uri="{FF2B5EF4-FFF2-40B4-BE49-F238E27FC236}">
                  <a16:creationId xmlns:a16="http://schemas.microsoft.com/office/drawing/2014/main" id="{C444D820-994E-F5A9-5F12-2E856F514B0C}"/>
                </a:ext>
              </a:extLst>
            </p:cNvPr>
            <p:cNvPicPr>
              <a:picLocks noChangeAspect="1"/>
            </p:cNvPicPr>
            <p:nvPr/>
          </p:nvPicPr>
          <p:blipFill>
            <a:blip r:embed="rId3"/>
            <a:stretch>
              <a:fillRect/>
            </a:stretch>
          </p:blipFill>
          <p:spPr>
            <a:xfrm>
              <a:off x="7208449" y="2293333"/>
              <a:ext cx="4684816" cy="4192571"/>
            </a:xfrm>
            <a:prstGeom prst="rect">
              <a:avLst/>
            </a:prstGeom>
          </p:spPr>
        </p:pic>
        <p:sp>
          <p:nvSpPr>
            <p:cNvPr id="19" name="Google Shape;196;p5">
              <a:extLst>
                <a:ext uri="{FF2B5EF4-FFF2-40B4-BE49-F238E27FC236}">
                  <a16:creationId xmlns:a16="http://schemas.microsoft.com/office/drawing/2014/main" id="{F16B04DB-6D35-83CC-8E02-0D4220F04039}"/>
                </a:ext>
              </a:extLst>
            </p:cNvPr>
            <p:cNvSpPr txBox="1"/>
            <p:nvPr/>
          </p:nvSpPr>
          <p:spPr>
            <a:xfrm>
              <a:off x="-6208" y="6428602"/>
              <a:ext cx="6823695" cy="461624"/>
            </a:xfrm>
            <a:prstGeom prst="rect">
              <a:avLst/>
            </a:prstGeom>
            <a:solidFill>
              <a:schemeClr val="bg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chemeClr val="dk1"/>
                  </a:solidFill>
                  <a:latin typeface="Arial"/>
                  <a:ea typeface="Arial"/>
                  <a:cs typeface="Arial"/>
                  <a:sym typeface="Arial"/>
                </a:rPr>
                <a:t>Organic Subcommittee of the Curriculum Committee. (1972). Report of the Organic Subcommittee of the Curriculum Committee. </a:t>
              </a:r>
              <a:r>
                <a:rPr lang="en-US" sz="1200" i="1" dirty="0">
                  <a:solidFill>
                    <a:schemeClr val="dk1"/>
                  </a:solidFill>
                  <a:latin typeface="Arial"/>
                  <a:ea typeface="Arial"/>
                  <a:cs typeface="Arial"/>
                  <a:sym typeface="Arial"/>
                </a:rPr>
                <a:t>Journal of Chemical Education</a:t>
              </a:r>
              <a:r>
                <a:rPr lang="en-US" sz="1200" dirty="0">
                  <a:solidFill>
                    <a:schemeClr val="dk1"/>
                  </a:solidFill>
                  <a:latin typeface="Arial"/>
                  <a:ea typeface="Arial"/>
                  <a:cs typeface="Arial"/>
                  <a:sym typeface="Arial"/>
                </a:rPr>
                <a:t>, </a:t>
              </a:r>
              <a:r>
                <a:rPr lang="en-US" sz="1200" i="1" dirty="0">
                  <a:solidFill>
                    <a:schemeClr val="dk1"/>
                  </a:solidFill>
                  <a:latin typeface="Arial"/>
                  <a:ea typeface="Arial"/>
                  <a:cs typeface="Arial"/>
                  <a:sym typeface="Arial"/>
                </a:rPr>
                <a:t>49</a:t>
              </a:r>
              <a:r>
                <a:rPr lang="en-US" sz="1200" dirty="0">
                  <a:solidFill>
                    <a:schemeClr val="dk1"/>
                  </a:solidFill>
                  <a:latin typeface="Arial"/>
                  <a:ea typeface="Arial"/>
                  <a:cs typeface="Arial"/>
                  <a:sym typeface="Arial"/>
                </a:rPr>
                <a:t> (11), 761-763. </a:t>
              </a:r>
              <a:endParaRPr sz="1200" dirty="0">
                <a:solidFill>
                  <a:schemeClr val="dk1"/>
                </a:solidFill>
                <a:latin typeface="Arial"/>
                <a:ea typeface="Arial"/>
                <a:cs typeface="Arial"/>
                <a:sym typeface="Arial"/>
              </a:endParaRPr>
            </a:p>
          </p:txBody>
        </p:sp>
      </p:grpSp>
      <p:pic>
        <p:nvPicPr>
          <p:cNvPr id="8" name="Picture 7">
            <a:extLst>
              <a:ext uri="{FF2B5EF4-FFF2-40B4-BE49-F238E27FC236}">
                <a16:creationId xmlns:a16="http://schemas.microsoft.com/office/drawing/2014/main" id="{7902469B-F2B9-27C1-8554-E473019986EE}"/>
              </a:ext>
            </a:extLst>
          </p:cNvPr>
          <p:cNvPicPr>
            <a:picLocks noChangeAspect="1"/>
          </p:cNvPicPr>
          <p:nvPr/>
        </p:nvPicPr>
        <p:blipFill>
          <a:blip r:embed="rId4"/>
          <a:stretch>
            <a:fillRect/>
          </a:stretch>
        </p:blipFill>
        <p:spPr>
          <a:xfrm>
            <a:off x="3092591" y="3551364"/>
            <a:ext cx="3225897" cy="2362189"/>
          </a:xfrm>
          <a:prstGeom prst="rect">
            <a:avLst/>
          </a:prstGeom>
        </p:spPr>
      </p:pic>
      <p:sp>
        <p:nvSpPr>
          <p:cNvPr id="192" name="Google Shape;192;p5">
            <a:extLst>
              <a:ext uri="{FF2B5EF4-FFF2-40B4-BE49-F238E27FC236}">
                <a16:creationId xmlns:a16="http://schemas.microsoft.com/office/drawing/2014/main" id="{F8DD58CB-58ED-DDE6-79CD-6592A755AF25}"/>
              </a:ext>
            </a:extLst>
          </p:cNvPr>
          <p:cNvSpPr txBox="1">
            <a:spLocks noGrp="1"/>
          </p:cNvSpPr>
          <p:nvPr>
            <p:ph type="title"/>
          </p:nvPr>
        </p:nvSpPr>
        <p:spPr>
          <a:xfrm>
            <a:off x="0" y="23109"/>
            <a:ext cx="121920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Arial"/>
              <a:buNone/>
            </a:pPr>
            <a:r>
              <a:rPr lang="en-US" b="1" dirty="0">
                <a:solidFill>
                  <a:schemeClr val="tx1"/>
                </a:solidFill>
              </a:rPr>
              <a:t>The Making of “School Chemistry”</a:t>
            </a:r>
            <a:endParaRPr dirty="0">
              <a:solidFill>
                <a:schemeClr val="tx1"/>
              </a:solidFill>
            </a:endParaRPr>
          </a:p>
        </p:txBody>
      </p:sp>
      <p:pic>
        <p:nvPicPr>
          <p:cNvPr id="5" name="Picture 4">
            <a:extLst>
              <a:ext uri="{FF2B5EF4-FFF2-40B4-BE49-F238E27FC236}">
                <a16:creationId xmlns:a16="http://schemas.microsoft.com/office/drawing/2014/main" id="{04613E95-E518-C8E6-454B-5449177D5A93}"/>
              </a:ext>
            </a:extLst>
          </p:cNvPr>
          <p:cNvPicPr>
            <a:picLocks noChangeAspect="1"/>
          </p:cNvPicPr>
          <p:nvPr/>
        </p:nvPicPr>
        <p:blipFill>
          <a:blip r:embed="rId5"/>
          <a:stretch>
            <a:fillRect/>
          </a:stretch>
        </p:blipFill>
        <p:spPr>
          <a:xfrm>
            <a:off x="1244600" y="2085031"/>
            <a:ext cx="2997200" cy="1155700"/>
          </a:xfrm>
          <a:prstGeom prst="rect">
            <a:avLst/>
          </a:prstGeom>
        </p:spPr>
      </p:pic>
      <p:pic>
        <p:nvPicPr>
          <p:cNvPr id="6" name="Picture 5">
            <a:extLst>
              <a:ext uri="{FF2B5EF4-FFF2-40B4-BE49-F238E27FC236}">
                <a16:creationId xmlns:a16="http://schemas.microsoft.com/office/drawing/2014/main" id="{2531515C-CD7C-A1BA-9A2F-CF526DC9951F}"/>
              </a:ext>
            </a:extLst>
          </p:cNvPr>
          <p:cNvPicPr>
            <a:picLocks noChangeAspect="1"/>
          </p:cNvPicPr>
          <p:nvPr/>
        </p:nvPicPr>
        <p:blipFill>
          <a:blip r:embed="rId6"/>
          <a:stretch>
            <a:fillRect/>
          </a:stretch>
        </p:blipFill>
        <p:spPr>
          <a:xfrm>
            <a:off x="3188729" y="1974533"/>
            <a:ext cx="3270897" cy="568249"/>
          </a:xfrm>
          <a:prstGeom prst="rect">
            <a:avLst/>
          </a:prstGeom>
        </p:spPr>
      </p:pic>
      <p:sp>
        <p:nvSpPr>
          <p:cNvPr id="9" name="TextBox 8">
            <a:extLst>
              <a:ext uri="{FF2B5EF4-FFF2-40B4-BE49-F238E27FC236}">
                <a16:creationId xmlns:a16="http://schemas.microsoft.com/office/drawing/2014/main" id="{77016602-BE7A-EBE4-424D-298B9A1DE0A1}"/>
              </a:ext>
            </a:extLst>
          </p:cNvPr>
          <p:cNvSpPr txBox="1"/>
          <p:nvPr/>
        </p:nvSpPr>
        <p:spPr>
          <a:xfrm>
            <a:off x="5419854" y="3237993"/>
            <a:ext cx="2079543" cy="338554"/>
          </a:xfrm>
          <a:prstGeom prst="rect">
            <a:avLst/>
          </a:prstGeom>
          <a:noFill/>
          <a:ln>
            <a:noFill/>
          </a:ln>
        </p:spPr>
        <p:txBody>
          <a:bodyPr wrap="square" rtlCol="0">
            <a:spAutoFit/>
          </a:bodyPr>
          <a:lstStyle/>
          <a:p>
            <a:r>
              <a:rPr lang="en-US" sz="1600" dirty="0"/>
              <a:t>1s</a:t>
            </a:r>
            <a:r>
              <a:rPr lang="en-US" sz="1600" baseline="30000" dirty="0"/>
              <a:t>2</a:t>
            </a:r>
            <a:r>
              <a:rPr lang="en-US" sz="1600" dirty="0"/>
              <a:t>2s</a:t>
            </a:r>
            <a:r>
              <a:rPr lang="en-US" sz="1600" baseline="30000" dirty="0"/>
              <a:t>2</a:t>
            </a:r>
            <a:r>
              <a:rPr lang="en-US" sz="1600" dirty="0"/>
              <a:t>2p</a:t>
            </a:r>
            <a:r>
              <a:rPr lang="en-US" sz="1600" baseline="30000" dirty="0"/>
              <a:t>6</a:t>
            </a:r>
            <a:r>
              <a:rPr lang="en-US" sz="1600" dirty="0"/>
              <a:t>3s</a:t>
            </a:r>
            <a:r>
              <a:rPr lang="en-US" sz="1600" baseline="30000" dirty="0"/>
              <a:t>2</a:t>
            </a:r>
            <a:r>
              <a:rPr lang="en-US" sz="1600" dirty="0"/>
              <a:t>3p</a:t>
            </a:r>
            <a:r>
              <a:rPr lang="en-US" sz="1600" baseline="30000" dirty="0"/>
              <a:t>5</a:t>
            </a:r>
          </a:p>
        </p:txBody>
      </p:sp>
      <p:sp>
        <p:nvSpPr>
          <p:cNvPr id="10" name="TextBox 9">
            <a:extLst>
              <a:ext uri="{FF2B5EF4-FFF2-40B4-BE49-F238E27FC236}">
                <a16:creationId xmlns:a16="http://schemas.microsoft.com/office/drawing/2014/main" id="{A909486B-14BC-E797-0799-072518C59EE3}"/>
              </a:ext>
            </a:extLst>
          </p:cNvPr>
          <p:cNvSpPr txBox="1"/>
          <p:nvPr/>
        </p:nvSpPr>
        <p:spPr>
          <a:xfrm>
            <a:off x="879512" y="4266015"/>
            <a:ext cx="2279791" cy="584775"/>
          </a:xfrm>
          <a:prstGeom prst="rect">
            <a:avLst/>
          </a:prstGeom>
          <a:noFill/>
          <a:ln>
            <a:noFill/>
          </a:ln>
        </p:spPr>
        <p:txBody>
          <a:bodyPr wrap="square" rtlCol="0">
            <a:spAutoFit/>
          </a:bodyPr>
          <a:lstStyle/>
          <a:p>
            <a:pPr algn="ctr"/>
            <a:r>
              <a:rPr lang="en-US" sz="1600" dirty="0"/>
              <a:t>Vinyl chloride </a:t>
            </a:r>
            <a:r>
              <a:rPr lang="en-US" sz="1600" dirty="0" err="1">
                <a:latin typeface="Symbol" pitchFamily="2" charset="2"/>
              </a:rPr>
              <a:t>D</a:t>
            </a:r>
            <a:r>
              <a:rPr lang="en-US" sz="1600" baseline="-25000" dirty="0" err="1">
                <a:latin typeface="+mn-lt"/>
              </a:rPr>
              <a:t>f</a:t>
            </a:r>
            <a:r>
              <a:rPr lang="en-US" sz="1600" dirty="0" err="1">
                <a:latin typeface="+mn-lt"/>
              </a:rPr>
              <a:t>H</a:t>
            </a:r>
            <a:r>
              <a:rPr lang="en-US" sz="1600" baseline="30000" dirty="0">
                <a:latin typeface="+mn-lt"/>
              </a:rPr>
              <a:t>º</a:t>
            </a:r>
            <a:r>
              <a:rPr lang="en-US" sz="1600" dirty="0">
                <a:latin typeface="+mn-lt"/>
              </a:rPr>
              <a:t>(0 K)</a:t>
            </a:r>
            <a:r>
              <a:rPr lang="en-US" sz="1600" dirty="0"/>
              <a:t> 29.56 kJ/mol</a:t>
            </a:r>
          </a:p>
        </p:txBody>
      </p:sp>
      <p:sp>
        <p:nvSpPr>
          <p:cNvPr id="2" name="Google Shape;218;p8">
            <a:extLst>
              <a:ext uri="{FF2B5EF4-FFF2-40B4-BE49-F238E27FC236}">
                <a16:creationId xmlns:a16="http://schemas.microsoft.com/office/drawing/2014/main" id="{4B9E2F86-4F86-CD95-67FB-82165236EC55}"/>
              </a:ext>
            </a:extLst>
          </p:cNvPr>
          <p:cNvSpPr txBox="1">
            <a:spLocks/>
          </p:cNvSpPr>
          <p:nvPr/>
        </p:nvSpPr>
        <p:spPr>
          <a:xfrm>
            <a:off x="6737400" y="1077058"/>
            <a:ext cx="5339806" cy="243255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8100" algn="ctr">
              <a:lnSpc>
                <a:spcPct val="90000"/>
              </a:lnSpc>
              <a:spcBef>
                <a:spcPts val="600"/>
              </a:spcBef>
              <a:buClr>
                <a:srgbClr val="0E0E0E"/>
              </a:buClr>
              <a:buSzPts val="3000"/>
            </a:pPr>
            <a:r>
              <a:rPr lang="en-US" sz="2400" dirty="0">
                <a:solidFill>
                  <a:srgbClr val="0E0E0E"/>
                </a:solidFill>
              </a:rPr>
              <a:t>School chemistry consists of facts and skills that seemed sensible to professional chemists in the 60s/70s</a:t>
            </a:r>
          </a:p>
        </p:txBody>
      </p:sp>
      <p:sp>
        <p:nvSpPr>
          <p:cNvPr id="3" name="Oval 2">
            <a:extLst>
              <a:ext uri="{FF2B5EF4-FFF2-40B4-BE49-F238E27FC236}">
                <a16:creationId xmlns:a16="http://schemas.microsoft.com/office/drawing/2014/main" id="{BBFB89E6-69A0-986D-7D1C-9A46CFB18471}"/>
              </a:ext>
            </a:extLst>
          </p:cNvPr>
          <p:cNvSpPr/>
          <p:nvPr/>
        </p:nvSpPr>
        <p:spPr>
          <a:xfrm>
            <a:off x="395111" y="1219200"/>
            <a:ext cx="6942667" cy="5238044"/>
          </a:xfrm>
          <a:prstGeom prst="ellipse">
            <a:avLst/>
          </a:prstGeom>
          <a:noFill/>
          <a:ln w="47625"/>
        </p:spPr>
        <p:style>
          <a:lnRef idx="2">
            <a:schemeClr val="dk1"/>
          </a:lnRef>
          <a:fillRef idx="1">
            <a:schemeClr val="lt1"/>
          </a:fillRef>
          <a:effectRef idx="0">
            <a:schemeClr val="dk1"/>
          </a:effectRef>
          <a:fontRef idx="minor">
            <a:schemeClr val="dk1"/>
          </a:fontRef>
        </p:style>
        <p:txBody>
          <a:bodyPr rtlCol="0" anchor="ctr"/>
          <a:lstStyle/>
          <a:p>
            <a:pPr algn="ctr"/>
            <a:r>
              <a:rPr lang="en-US" sz="4000" b="1" dirty="0">
                <a:latin typeface="Arial" panose="020B0604020202020204" pitchFamily="34" charset="0"/>
                <a:cs typeface="Arial" panose="020B0604020202020204" pitchFamily="34" charset="0"/>
              </a:rPr>
              <a:t>Chemistry</a:t>
            </a:r>
            <a:endParaRPr lang="en-US"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003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91">
          <a:extLst>
            <a:ext uri="{FF2B5EF4-FFF2-40B4-BE49-F238E27FC236}">
              <a16:creationId xmlns:a16="http://schemas.microsoft.com/office/drawing/2014/main" id="{B7946E80-F799-2DC0-A039-EB9689E3E405}"/>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236D5203-E2C4-2096-EFB7-4B36C9E75E47}"/>
              </a:ext>
            </a:extLst>
          </p:cNvPr>
          <p:cNvPicPr>
            <a:picLocks noChangeAspect="1"/>
          </p:cNvPicPr>
          <p:nvPr/>
        </p:nvPicPr>
        <p:blipFill>
          <a:blip r:embed="rId3"/>
          <a:stretch>
            <a:fillRect/>
          </a:stretch>
        </p:blipFill>
        <p:spPr>
          <a:xfrm>
            <a:off x="3092591" y="3551364"/>
            <a:ext cx="3225897" cy="2362189"/>
          </a:xfrm>
          <a:prstGeom prst="rect">
            <a:avLst/>
          </a:prstGeom>
        </p:spPr>
      </p:pic>
      <p:sp>
        <p:nvSpPr>
          <p:cNvPr id="192" name="Google Shape;192;p5">
            <a:extLst>
              <a:ext uri="{FF2B5EF4-FFF2-40B4-BE49-F238E27FC236}">
                <a16:creationId xmlns:a16="http://schemas.microsoft.com/office/drawing/2014/main" id="{7A46ABA5-1A74-3D7B-3AD9-14CE4C25D5BD}"/>
              </a:ext>
            </a:extLst>
          </p:cNvPr>
          <p:cNvSpPr txBox="1">
            <a:spLocks noGrp="1"/>
          </p:cNvSpPr>
          <p:nvPr>
            <p:ph type="title"/>
          </p:nvPr>
        </p:nvSpPr>
        <p:spPr>
          <a:xfrm>
            <a:off x="0" y="23109"/>
            <a:ext cx="121920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Arial"/>
              <a:buNone/>
            </a:pPr>
            <a:r>
              <a:rPr lang="en-US" b="1" dirty="0">
                <a:solidFill>
                  <a:schemeClr val="tx1"/>
                </a:solidFill>
              </a:rPr>
              <a:t>The Making of “School Chemistry”</a:t>
            </a:r>
            <a:endParaRPr dirty="0">
              <a:solidFill>
                <a:schemeClr val="tx1"/>
              </a:solidFill>
            </a:endParaRPr>
          </a:p>
        </p:txBody>
      </p:sp>
      <p:pic>
        <p:nvPicPr>
          <p:cNvPr id="5" name="Picture 4">
            <a:extLst>
              <a:ext uri="{FF2B5EF4-FFF2-40B4-BE49-F238E27FC236}">
                <a16:creationId xmlns:a16="http://schemas.microsoft.com/office/drawing/2014/main" id="{240CCCAF-ACC8-D542-CDA3-31E8791E298B}"/>
              </a:ext>
            </a:extLst>
          </p:cNvPr>
          <p:cNvPicPr>
            <a:picLocks noChangeAspect="1"/>
          </p:cNvPicPr>
          <p:nvPr/>
        </p:nvPicPr>
        <p:blipFill>
          <a:blip r:embed="rId4"/>
          <a:stretch>
            <a:fillRect/>
          </a:stretch>
        </p:blipFill>
        <p:spPr>
          <a:xfrm>
            <a:off x="1244600" y="2085031"/>
            <a:ext cx="2997200" cy="1155700"/>
          </a:xfrm>
          <a:prstGeom prst="rect">
            <a:avLst/>
          </a:prstGeom>
        </p:spPr>
      </p:pic>
      <p:pic>
        <p:nvPicPr>
          <p:cNvPr id="6" name="Picture 5">
            <a:extLst>
              <a:ext uri="{FF2B5EF4-FFF2-40B4-BE49-F238E27FC236}">
                <a16:creationId xmlns:a16="http://schemas.microsoft.com/office/drawing/2014/main" id="{779A2EF9-2736-DB9F-0BDF-FA8A425EF2BF}"/>
              </a:ext>
            </a:extLst>
          </p:cNvPr>
          <p:cNvPicPr>
            <a:picLocks noChangeAspect="1"/>
          </p:cNvPicPr>
          <p:nvPr/>
        </p:nvPicPr>
        <p:blipFill>
          <a:blip r:embed="rId5"/>
          <a:stretch>
            <a:fillRect/>
          </a:stretch>
        </p:blipFill>
        <p:spPr>
          <a:xfrm>
            <a:off x="3188729" y="1974533"/>
            <a:ext cx="3270897" cy="568249"/>
          </a:xfrm>
          <a:prstGeom prst="rect">
            <a:avLst/>
          </a:prstGeom>
        </p:spPr>
      </p:pic>
      <p:sp>
        <p:nvSpPr>
          <p:cNvPr id="9" name="TextBox 8">
            <a:extLst>
              <a:ext uri="{FF2B5EF4-FFF2-40B4-BE49-F238E27FC236}">
                <a16:creationId xmlns:a16="http://schemas.microsoft.com/office/drawing/2014/main" id="{2EFA6A2C-67F2-79B2-05D5-8114D54EF9F5}"/>
              </a:ext>
            </a:extLst>
          </p:cNvPr>
          <p:cNvSpPr txBox="1"/>
          <p:nvPr/>
        </p:nvSpPr>
        <p:spPr>
          <a:xfrm>
            <a:off x="5419854" y="3237993"/>
            <a:ext cx="2079543" cy="338554"/>
          </a:xfrm>
          <a:prstGeom prst="rect">
            <a:avLst/>
          </a:prstGeom>
          <a:noFill/>
          <a:ln>
            <a:noFill/>
          </a:ln>
        </p:spPr>
        <p:txBody>
          <a:bodyPr wrap="square" rtlCol="0">
            <a:spAutoFit/>
          </a:bodyPr>
          <a:lstStyle/>
          <a:p>
            <a:r>
              <a:rPr lang="en-US" sz="1600" dirty="0"/>
              <a:t>1s</a:t>
            </a:r>
            <a:r>
              <a:rPr lang="en-US" sz="1600" baseline="30000" dirty="0"/>
              <a:t>2</a:t>
            </a:r>
            <a:r>
              <a:rPr lang="en-US" sz="1600" dirty="0"/>
              <a:t>2s</a:t>
            </a:r>
            <a:r>
              <a:rPr lang="en-US" sz="1600" baseline="30000" dirty="0"/>
              <a:t>2</a:t>
            </a:r>
            <a:r>
              <a:rPr lang="en-US" sz="1600" dirty="0"/>
              <a:t>2p</a:t>
            </a:r>
            <a:r>
              <a:rPr lang="en-US" sz="1600" baseline="30000" dirty="0"/>
              <a:t>6</a:t>
            </a:r>
            <a:r>
              <a:rPr lang="en-US" sz="1600" dirty="0"/>
              <a:t>3s</a:t>
            </a:r>
            <a:r>
              <a:rPr lang="en-US" sz="1600" baseline="30000" dirty="0"/>
              <a:t>2</a:t>
            </a:r>
            <a:r>
              <a:rPr lang="en-US" sz="1600" dirty="0"/>
              <a:t>3p</a:t>
            </a:r>
            <a:r>
              <a:rPr lang="en-US" sz="1600" baseline="30000" dirty="0"/>
              <a:t>5</a:t>
            </a:r>
          </a:p>
        </p:txBody>
      </p:sp>
      <p:sp>
        <p:nvSpPr>
          <p:cNvPr id="10" name="TextBox 9">
            <a:extLst>
              <a:ext uri="{FF2B5EF4-FFF2-40B4-BE49-F238E27FC236}">
                <a16:creationId xmlns:a16="http://schemas.microsoft.com/office/drawing/2014/main" id="{CA49D4CA-F88E-DBC0-4B5C-BB0343383423}"/>
              </a:ext>
            </a:extLst>
          </p:cNvPr>
          <p:cNvSpPr txBox="1"/>
          <p:nvPr/>
        </p:nvSpPr>
        <p:spPr>
          <a:xfrm>
            <a:off x="879512" y="4266015"/>
            <a:ext cx="2279791" cy="584775"/>
          </a:xfrm>
          <a:prstGeom prst="rect">
            <a:avLst/>
          </a:prstGeom>
          <a:noFill/>
          <a:ln>
            <a:noFill/>
          </a:ln>
        </p:spPr>
        <p:txBody>
          <a:bodyPr wrap="square" rtlCol="0">
            <a:spAutoFit/>
          </a:bodyPr>
          <a:lstStyle/>
          <a:p>
            <a:pPr algn="ctr"/>
            <a:r>
              <a:rPr lang="en-US" sz="1600" dirty="0"/>
              <a:t>Vinyl chloride </a:t>
            </a:r>
            <a:r>
              <a:rPr lang="en-US" sz="1600" dirty="0" err="1">
                <a:latin typeface="Symbol" pitchFamily="2" charset="2"/>
              </a:rPr>
              <a:t>D</a:t>
            </a:r>
            <a:r>
              <a:rPr lang="en-US" sz="1600" baseline="-25000" dirty="0" err="1">
                <a:latin typeface="+mn-lt"/>
              </a:rPr>
              <a:t>f</a:t>
            </a:r>
            <a:r>
              <a:rPr lang="en-US" sz="1600" dirty="0" err="1">
                <a:latin typeface="+mn-lt"/>
              </a:rPr>
              <a:t>H</a:t>
            </a:r>
            <a:r>
              <a:rPr lang="en-US" sz="1600" baseline="30000" dirty="0">
                <a:latin typeface="+mn-lt"/>
              </a:rPr>
              <a:t>º</a:t>
            </a:r>
            <a:r>
              <a:rPr lang="en-US" sz="1600" dirty="0">
                <a:latin typeface="+mn-lt"/>
              </a:rPr>
              <a:t>(0 K)</a:t>
            </a:r>
            <a:r>
              <a:rPr lang="en-US" sz="1600" dirty="0"/>
              <a:t> 29.56 kJ/mol</a:t>
            </a:r>
          </a:p>
        </p:txBody>
      </p:sp>
      <p:sp>
        <p:nvSpPr>
          <p:cNvPr id="3" name="Oval 2">
            <a:extLst>
              <a:ext uri="{FF2B5EF4-FFF2-40B4-BE49-F238E27FC236}">
                <a16:creationId xmlns:a16="http://schemas.microsoft.com/office/drawing/2014/main" id="{929642F1-472D-8C9E-CA76-2D8AD98572FF}"/>
              </a:ext>
            </a:extLst>
          </p:cNvPr>
          <p:cNvSpPr/>
          <p:nvPr/>
        </p:nvSpPr>
        <p:spPr>
          <a:xfrm>
            <a:off x="395111" y="1219200"/>
            <a:ext cx="6942667" cy="5238044"/>
          </a:xfrm>
          <a:prstGeom prst="ellipse">
            <a:avLst/>
          </a:prstGeom>
          <a:noFill/>
          <a:ln w="47625"/>
        </p:spPr>
        <p:style>
          <a:lnRef idx="2">
            <a:schemeClr val="dk1"/>
          </a:lnRef>
          <a:fillRef idx="1">
            <a:schemeClr val="lt1"/>
          </a:fillRef>
          <a:effectRef idx="0">
            <a:schemeClr val="dk1"/>
          </a:effectRef>
          <a:fontRef idx="minor">
            <a:schemeClr val="dk1"/>
          </a:fontRef>
        </p:style>
        <p:txBody>
          <a:bodyPr rtlCol="0" anchor="ctr"/>
          <a:lstStyle/>
          <a:p>
            <a:pPr algn="ctr"/>
            <a:r>
              <a:rPr lang="en-US" sz="4000" b="1" dirty="0">
                <a:latin typeface="Arial" panose="020B0604020202020204" pitchFamily="34" charset="0"/>
                <a:cs typeface="Arial" panose="020B0604020202020204" pitchFamily="34" charset="0"/>
              </a:rPr>
              <a:t>Chemistry</a:t>
            </a:r>
            <a:endParaRPr lang="en-US" sz="4800" b="1" dirty="0">
              <a:latin typeface="Arial" panose="020B0604020202020204" pitchFamily="34" charset="0"/>
              <a:cs typeface="Arial" panose="020B0604020202020204" pitchFamily="34" charset="0"/>
            </a:endParaRPr>
          </a:p>
        </p:txBody>
      </p:sp>
      <p:sp>
        <p:nvSpPr>
          <p:cNvPr id="2" name="Google Shape;218;p8">
            <a:extLst>
              <a:ext uri="{FF2B5EF4-FFF2-40B4-BE49-F238E27FC236}">
                <a16:creationId xmlns:a16="http://schemas.microsoft.com/office/drawing/2014/main" id="{9FCB0A2C-387C-E2F5-997D-CC91D6BB3DC6}"/>
              </a:ext>
            </a:extLst>
          </p:cNvPr>
          <p:cNvSpPr txBox="1">
            <a:spLocks/>
          </p:cNvSpPr>
          <p:nvPr/>
        </p:nvSpPr>
        <p:spPr>
          <a:xfrm>
            <a:off x="6737400" y="1077058"/>
            <a:ext cx="5339806" cy="243255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8100" algn="ctr">
              <a:lnSpc>
                <a:spcPct val="90000"/>
              </a:lnSpc>
              <a:spcBef>
                <a:spcPts val="600"/>
              </a:spcBef>
              <a:buClr>
                <a:srgbClr val="0E0E0E"/>
              </a:buClr>
              <a:buSzPts val="3000"/>
            </a:pPr>
            <a:r>
              <a:rPr lang="en-US" sz="2400" dirty="0">
                <a:solidFill>
                  <a:srgbClr val="0E0E0E"/>
                </a:solidFill>
              </a:rPr>
              <a:t>A variety of policies and practices act to sustain the boundary between “chemistry and “not chemistry”</a:t>
            </a:r>
          </a:p>
        </p:txBody>
      </p:sp>
      <p:grpSp>
        <p:nvGrpSpPr>
          <p:cNvPr id="16" name="Group 15">
            <a:extLst>
              <a:ext uri="{FF2B5EF4-FFF2-40B4-BE49-F238E27FC236}">
                <a16:creationId xmlns:a16="http://schemas.microsoft.com/office/drawing/2014/main" id="{B3380573-2F1E-2459-F4F6-5055D874A111}"/>
              </a:ext>
            </a:extLst>
          </p:cNvPr>
          <p:cNvGrpSpPr/>
          <p:nvPr/>
        </p:nvGrpSpPr>
        <p:grpSpPr>
          <a:xfrm>
            <a:off x="7247929" y="2870111"/>
            <a:ext cx="4902200" cy="2810523"/>
            <a:chOff x="7341115" y="2588540"/>
            <a:chExt cx="4902200" cy="2810523"/>
          </a:xfrm>
        </p:grpSpPr>
        <p:pic>
          <p:nvPicPr>
            <p:cNvPr id="7" name="Picture 6" descr="A screenshot of a computer program&#10;&#10;Description automatically generated">
              <a:extLst>
                <a:ext uri="{FF2B5EF4-FFF2-40B4-BE49-F238E27FC236}">
                  <a16:creationId xmlns:a16="http://schemas.microsoft.com/office/drawing/2014/main" id="{EA3ABC20-0401-2DF1-1221-729129E1C98B}"/>
                </a:ext>
              </a:extLst>
            </p:cNvPr>
            <p:cNvPicPr>
              <a:picLocks noChangeAspect="1"/>
            </p:cNvPicPr>
            <p:nvPr/>
          </p:nvPicPr>
          <p:blipFill>
            <a:blip r:embed="rId6"/>
            <a:stretch>
              <a:fillRect/>
            </a:stretch>
          </p:blipFill>
          <p:spPr>
            <a:xfrm>
              <a:off x="7341115" y="4427514"/>
              <a:ext cx="4902200" cy="971549"/>
            </a:xfrm>
            <a:prstGeom prst="rect">
              <a:avLst/>
            </a:prstGeom>
          </p:spPr>
        </p:pic>
        <p:pic>
          <p:nvPicPr>
            <p:cNvPr id="12" name="Picture 11" descr="A blue background with white text&#10;&#10;Description automatically generated">
              <a:extLst>
                <a:ext uri="{FF2B5EF4-FFF2-40B4-BE49-F238E27FC236}">
                  <a16:creationId xmlns:a16="http://schemas.microsoft.com/office/drawing/2014/main" id="{1CAD07E3-BA74-F144-FF58-5A66B4744E91}"/>
                </a:ext>
              </a:extLst>
            </p:cNvPr>
            <p:cNvPicPr>
              <a:picLocks noChangeAspect="1"/>
            </p:cNvPicPr>
            <p:nvPr/>
          </p:nvPicPr>
          <p:blipFill>
            <a:blip r:embed="rId7"/>
            <a:stretch>
              <a:fillRect/>
            </a:stretch>
          </p:blipFill>
          <p:spPr>
            <a:xfrm>
              <a:off x="7686323" y="2588540"/>
              <a:ext cx="4467046" cy="1345933"/>
            </a:xfrm>
            <a:prstGeom prst="rect">
              <a:avLst/>
            </a:prstGeom>
          </p:spPr>
        </p:pic>
      </p:grpSp>
      <p:pic>
        <p:nvPicPr>
          <p:cNvPr id="14" name="Picture 13" descr="A screenshot of a computer&#10;&#10;Description automatically generated">
            <a:extLst>
              <a:ext uri="{FF2B5EF4-FFF2-40B4-BE49-F238E27FC236}">
                <a16:creationId xmlns:a16="http://schemas.microsoft.com/office/drawing/2014/main" id="{C3C061E9-7882-5A49-3752-ABB8D78A4F49}"/>
              </a:ext>
            </a:extLst>
          </p:cNvPr>
          <p:cNvPicPr>
            <a:picLocks noChangeAspect="1"/>
          </p:cNvPicPr>
          <p:nvPr/>
        </p:nvPicPr>
        <p:blipFill>
          <a:blip r:embed="rId8"/>
          <a:stretch>
            <a:fillRect/>
          </a:stretch>
        </p:blipFill>
        <p:spPr>
          <a:xfrm>
            <a:off x="420650" y="1974533"/>
            <a:ext cx="6804093" cy="3589050"/>
          </a:xfrm>
          <a:prstGeom prst="rect">
            <a:avLst/>
          </a:prstGeom>
        </p:spPr>
      </p:pic>
    </p:spTree>
    <p:extLst>
      <p:ext uri="{BB962C8B-B14F-4D97-AF65-F5344CB8AC3E}">
        <p14:creationId xmlns:p14="http://schemas.microsoft.com/office/powerpoint/2010/main" val="2505248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701834-C403-EA27-33BB-466419FA168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9C607B6-72D4-6925-2134-B832424989F6}"/>
              </a:ext>
            </a:extLst>
          </p:cNvPr>
          <p:cNvSpPr>
            <a:spLocks noGrp="1"/>
          </p:cNvSpPr>
          <p:nvPr>
            <p:ph type="body" idx="1"/>
          </p:nvPr>
        </p:nvSpPr>
        <p:spPr>
          <a:xfrm>
            <a:off x="388705" y="2686457"/>
            <a:ext cx="11414589" cy="3534730"/>
          </a:xfrm>
        </p:spPr>
        <p:txBody>
          <a:bodyPr>
            <a:normAutofit/>
          </a:bodyPr>
          <a:lstStyle/>
          <a:p>
            <a:r>
              <a:rPr lang="en-US" sz="4400" dirty="0">
                <a:latin typeface="Arial" panose="020B0604020202020204" pitchFamily="34" charset="0"/>
              </a:rPr>
              <a:t>Why does one need to pretend to be “a chemist” for two years to become a dentist?</a:t>
            </a:r>
          </a:p>
        </p:txBody>
      </p:sp>
    </p:spTree>
    <p:extLst>
      <p:ext uri="{BB962C8B-B14F-4D97-AF65-F5344CB8AC3E}">
        <p14:creationId xmlns:p14="http://schemas.microsoft.com/office/powerpoint/2010/main" val="69851327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E4E75-ACAB-76B6-679A-D7ACBF09CE55}"/>
            </a:ext>
          </a:extLst>
        </p:cNvPr>
        <p:cNvGrpSpPr/>
        <p:nvPr/>
      </p:nvGrpSpPr>
      <p:grpSpPr>
        <a:xfrm>
          <a:off x="0" y="0"/>
          <a:ext cx="0" cy="0"/>
          <a:chOff x="0" y="0"/>
          <a:chExt cx="0" cy="0"/>
        </a:xfrm>
      </p:grpSpPr>
      <p:sp>
        <p:nvSpPr>
          <p:cNvPr id="17" name="Title 1">
            <a:extLst>
              <a:ext uri="{FF2B5EF4-FFF2-40B4-BE49-F238E27FC236}">
                <a16:creationId xmlns:a16="http://schemas.microsoft.com/office/drawing/2014/main" id="{B689AC86-EF47-2AD5-2E69-8767470A58CD}"/>
              </a:ext>
            </a:extLst>
          </p:cNvPr>
          <p:cNvSpPr>
            <a:spLocks noGrp="1"/>
          </p:cNvSpPr>
          <p:nvPr>
            <p:ph type="title"/>
          </p:nvPr>
        </p:nvSpPr>
        <p:spPr>
          <a:xfrm>
            <a:off x="-109984" y="-326852"/>
            <a:ext cx="12411967" cy="1325563"/>
          </a:xfrm>
        </p:spPr>
        <p:txBody>
          <a:bodyPr>
            <a:normAutofit/>
          </a:bodyPr>
          <a:lstStyle/>
          <a:p>
            <a:pPr algn="ctr"/>
            <a:r>
              <a:rPr lang="en-US" sz="4000" b="1" dirty="0">
                <a:solidFill>
                  <a:schemeClr val="tx1"/>
                </a:solidFill>
                <a:latin typeface="Helvetica" pitchFamily="2" charset="0"/>
              </a:rPr>
              <a:t>Unsettling Our Status Quo</a:t>
            </a:r>
            <a:endParaRPr lang="en-US" sz="4000" b="1" dirty="0">
              <a:solidFill>
                <a:srgbClr val="0E0E0E"/>
              </a:solidFill>
              <a:latin typeface="Helvetica" pitchFamily="2" charset="0"/>
            </a:endParaRPr>
          </a:p>
        </p:txBody>
      </p:sp>
      <p:pic>
        <p:nvPicPr>
          <p:cNvPr id="2" name="Picture 1">
            <a:extLst>
              <a:ext uri="{FF2B5EF4-FFF2-40B4-BE49-F238E27FC236}">
                <a16:creationId xmlns:a16="http://schemas.microsoft.com/office/drawing/2014/main" id="{941E60D1-6B8A-359E-5532-FAECE33747ED}"/>
              </a:ext>
            </a:extLst>
          </p:cNvPr>
          <p:cNvPicPr>
            <a:picLocks noChangeAspect="1"/>
          </p:cNvPicPr>
          <p:nvPr/>
        </p:nvPicPr>
        <p:blipFill rotWithShape="1">
          <a:blip r:embed="rId3"/>
          <a:srcRect b="25333"/>
          <a:stretch/>
        </p:blipFill>
        <p:spPr>
          <a:xfrm>
            <a:off x="10157909" y="5647266"/>
            <a:ext cx="902848" cy="902848"/>
          </a:xfrm>
          <a:prstGeom prst="rect">
            <a:avLst/>
          </a:prstGeom>
        </p:spPr>
      </p:pic>
      <p:pic>
        <p:nvPicPr>
          <p:cNvPr id="3" name="Picture 2">
            <a:extLst>
              <a:ext uri="{FF2B5EF4-FFF2-40B4-BE49-F238E27FC236}">
                <a16:creationId xmlns:a16="http://schemas.microsoft.com/office/drawing/2014/main" id="{9FD6BEF7-E25A-1021-518B-E50021B5A824}"/>
              </a:ext>
            </a:extLst>
          </p:cNvPr>
          <p:cNvPicPr>
            <a:picLocks noChangeAspect="1"/>
          </p:cNvPicPr>
          <p:nvPr/>
        </p:nvPicPr>
        <p:blipFill>
          <a:blip r:embed="rId4"/>
          <a:stretch>
            <a:fillRect/>
          </a:stretch>
        </p:blipFill>
        <p:spPr>
          <a:xfrm>
            <a:off x="11060757" y="5647266"/>
            <a:ext cx="902848" cy="902848"/>
          </a:xfrm>
          <a:prstGeom prst="rect">
            <a:avLst/>
          </a:prstGeom>
        </p:spPr>
      </p:pic>
      <p:sp>
        <p:nvSpPr>
          <p:cNvPr id="6" name="Text Placeholder 1">
            <a:extLst>
              <a:ext uri="{FF2B5EF4-FFF2-40B4-BE49-F238E27FC236}">
                <a16:creationId xmlns:a16="http://schemas.microsoft.com/office/drawing/2014/main" id="{B5CFD317-66D9-DC28-A27E-A600F64F6DEA}"/>
              </a:ext>
            </a:extLst>
          </p:cNvPr>
          <p:cNvSpPr txBox="1">
            <a:spLocks/>
          </p:cNvSpPr>
          <p:nvPr/>
        </p:nvSpPr>
        <p:spPr>
          <a:xfrm>
            <a:off x="523874" y="1841385"/>
            <a:ext cx="11144250" cy="380588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0" indent="-355600" algn="l" rtl="0">
              <a:lnSpc>
                <a:spcPct val="100000"/>
              </a:lnSpc>
              <a:spcBef>
                <a:spcPts val="1000"/>
              </a:spcBef>
              <a:spcAft>
                <a:spcPts val="0"/>
              </a:spcAft>
              <a:buClr>
                <a:srgbClr val="000000"/>
              </a:buClr>
              <a:buSzPts val="2000"/>
              <a:buFont typeface="Red Hat Display"/>
              <a:buAutoNum type="arabicPeriod"/>
            </a:pPr>
            <a:r>
              <a:rPr lang="en-US" sz="2800" dirty="0">
                <a:solidFill>
                  <a:srgbClr val="000000"/>
                </a:solidFill>
                <a:highlight>
                  <a:schemeClr val="lt1"/>
                </a:highlight>
                <a:latin typeface="Arial" panose="020B0604020202020204" pitchFamily="34" charset="0"/>
                <a:ea typeface="Red Hat Display"/>
                <a:cs typeface="Arial" panose="020B0604020202020204" pitchFamily="34" charset="0"/>
                <a:sym typeface="Red Hat Display"/>
              </a:rPr>
              <a:t>What assumptions were used to construct hierarchies of </a:t>
            </a:r>
            <a:r>
              <a:rPr lang="en-US" sz="2800" b="1" dirty="0">
                <a:solidFill>
                  <a:srgbClr val="000000"/>
                </a:solidFill>
                <a:highlight>
                  <a:schemeClr val="lt1"/>
                </a:highlight>
                <a:latin typeface="Arial" panose="020B0604020202020204" pitchFamily="34" charset="0"/>
                <a:ea typeface="Red Hat Display"/>
                <a:cs typeface="Arial" panose="020B0604020202020204" pitchFamily="34" charset="0"/>
                <a:sym typeface="Red Hat Display"/>
              </a:rPr>
              <a:t>chemistry knowledge</a:t>
            </a:r>
            <a:r>
              <a:rPr lang="en-US" sz="2800" dirty="0">
                <a:solidFill>
                  <a:srgbClr val="000000"/>
                </a:solidFill>
                <a:highlight>
                  <a:schemeClr val="lt1"/>
                </a:highlight>
                <a:latin typeface="Arial" panose="020B0604020202020204" pitchFamily="34" charset="0"/>
                <a:ea typeface="Red Hat Display"/>
                <a:cs typeface="Arial" panose="020B0604020202020204" pitchFamily="34" charset="0"/>
                <a:sym typeface="Red Hat Display"/>
              </a:rPr>
              <a:t> and how have they developed over the 20th century? </a:t>
            </a:r>
          </a:p>
          <a:p>
            <a:pPr marL="457200" lvl="0" indent="-355600" algn="l" rtl="0">
              <a:lnSpc>
                <a:spcPct val="100000"/>
              </a:lnSpc>
              <a:spcBef>
                <a:spcPts val="1000"/>
              </a:spcBef>
              <a:spcAft>
                <a:spcPts val="0"/>
              </a:spcAft>
              <a:buClr>
                <a:srgbClr val="000000"/>
              </a:buClr>
              <a:buSzPts val="2000"/>
              <a:buFont typeface="Red Hat Display"/>
              <a:buAutoNum type="arabicPeriod"/>
            </a:pPr>
            <a:r>
              <a:rPr lang="en-US" sz="2800" dirty="0">
                <a:solidFill>
                  <a:srgbClr val="000000"/>
                </a:solidFill>
                <a:highlight>
                  <a:schemeClr val="lt1"/>
                </a:highlight>
                <a:latin typeface="Arial" panose="020B0604020202020204" pitchFamily="34" charset="0"/>
                <a:ea typeface="Red Hat Display"/>
                <a:cs typeface="Arial" panose="020B0604020202020204" pitchFamily="34" charset="0"/>
                <a:sym typeface="Red Hat Display"/>
              </a:rPr>
              <a:t>What assumptions were used to construct hierarchies of </a:t>
            </a:r>
            <a:r>
              <a:rPr lang="en-US" sz="2800" b="1" dirty="0">
                <a:solidFill>
                  <a:srgbClr val="000000"/>
                </a:solidFill>
                <a:highlight>
                  <a:schemeClr val="lt1"/>
                </a:highlight>
                <a:latin typeface="Arial" panose="020B0604020202020204" pitchFamily="34" charset="0"/>
                <a:ea typeface="Red Hat Display"/>
                <a:cs typeface="Arial" panose="020B0604020202020204" pitchFamily="34" charset="0"/>
                <a:sym typeface="Red Hat Display"/>
              </a:rPr>
              <a:t>chemistry knowers</a:t>
            </a:r>
            <a:r>
              <a:rPr lang="en-US" sz="2800" dirty="0">
                <a:solidFill>
                  <a:srgbClr val="000000"/>
                </a:solidFill>
                <a:highlight>
                  <a:schemeClr val="lt1"/>
                </a:highlight>
                <a:latin typeface="Arial" panose="020B0604020202020204" pitchFamily="34" charset="0"/>
                <a:ea typeface="Red Hat Display"/>
                <a:cs typeface="Arial" panose="020B0604020202020204" pitchFamily="34" charset="0"/>
                <a:sym typeface="Red Hat Display"/>
              </a:rPr>
              <a:t> and how have they developed over the 20th century?</a:t>
            </a:r>
            <a:endParaRPr lang="en-US" dirty="0">
              <a:latin typeface="Arial" panose="020B0604020202020204" pitchFamily="34" charset="0"/>
              <a:cs typeface="Arial" panose="020B0604020202020204" pitchFamily="34" charset="0"/>
            </a:endParaRPr>
          </a:p>
          <a:p>
            <a:pPr marL="0" indent="0">
              <a:buNone/>
            </a:pPr>
            <a:endParaRPr lang="en-US" dirty="0">
              <a:solidFill>
                <a:srgbClr val="0E0E0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5424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524">
          <a:extLst>
            <a:ext uri="{FF2B5EF4-FFF2-40B4-BE49-F238E27FC236}">
              <a16:creationId xmlns:a16="http://schemas.microsoft.com/office/drawing/2014/main" id="{C6CAC17F-4B2F-7070-2CF6-1251865FDA99}"/>
            </a:ext>
          </a:extLst>
        </p:cNvPr>
        <p:cNvGrpSpPr/>
        <p:nvPr/>
      </p:nvGrpSpPr>
      <p:grpSpPr>
        <a:xfrm>
          <a:off x="0" y="0"/>
          <a:ext cx="0" cy="0"/>
          <a:chOff x="0" y="0"/>
          <a:chExt cx="0" cy="0"/>
        </a:xfrm>
      </p:grpSpPr>
      <p:sp>
        <p:nvSpPr>
          <p:cNvPr id="526" name="Google Shape;526;p64">
            <a:extLst>
              <a:ext uri="{FF2B5EF4-FFF2-40B4-BE49-F238E27FC236}">
                <a16:creationId xmlns:a16="http://schemas.microsoft.com/office/drawing/2014/main" id="{1A8F1364-6E2F-16AA-C5B9-2E730FFEC91F}"/>
              </a:ext>
            </a:extLst>
          </p:cNvPr>
          <p:cNvSpPr txBox="1">
            <a:spLocks noGrp="1"/>
          </p:cNvSpPr>
          <p:nvPr>
            <p:ph type="body" idx="4294967295"/>
          </p:nvPr>
        </p:nvSpPr>
        <p:spPr>
          <a:xfrm>
            <a:off x="738716" y="1348672"/>
            <a:ext cx="10714567" cy="4446000"/>
          </a:xfrm>
          <a:prstGeom prst="rect">
            <a:avLst/>
          </a:prstGeom>
          <a:noFill/>
          <a:ln>
            <a:noFill/>
          </a:ln>
        </p:spPr>
        <p:txBody>
          <a:bodyPr spcFirstLastPara="1" wrap="square" lIns="0" tIns="45700" rIns="91425" bIns="45700" anchor="t" anchorCtr="0">
            <a:normAutofit/>
          </a:bodyPr>
          <a:lstStyle/>
          <a:p>
            <a:pPr marL="0" lvl="0" indent="0" algn="l" rtl="0">
              <a:lnSpc>
                <a:spcPct val="115000"/>
              </a:lnSpc>
              <a:spcBef>
                <a:spcPts val="0"/>
              </a:spcBef>
              <a:spcAft>
                <a:spcPts val="0"/>
              </a:spcAft>
              <a:buSzPts val="2340"/>
              <a:buFont typeface="Arial"/>
              <a:buNone/>
            </a:pPr>
            <a:r>
              <a:rPr lang="en-US" sz="2200" b="1" dirty="0"/>
              <a:t>Hero Narratives</a:t>
            </a:r>
          </a:p>
          <a:p>
            <a:pPr marL="457200" lvl="0" indent="-355600" algn="l" rtl="0">
              <a:lnSpc>
                <a:spcPct val="115000"/>
              </a:lnSpc>
              <a:spcBef>
                <a:spcPts val="0"/>
              </a:spcBef>
              <a:spcAft>
                <a:spcPts val="0"/>
              </a:spcAft>
              <a:buSzPts val="2000"/>
              <a:buChar char="-"/>
            </a:pPr>
            <a:r>
              <a:rPr lang="en-US" sz="2200" dirty="0">
                <a:solidFill>
                  <a:srgbClr val="000000"/>
                </a:solidFill>
                <a:ea typeface="Red Hat Display"/>
                <a:sym typeface="Red Hat Display"/>
              </a:rPr>
              <a:t>Chronicle stories and events from the </a:t>
            </a:r>
            <a:r>
              <a:rPr lang="en-US" sz="2200" u="sng" dirty="0">
                <a:solidFill>
                  <a:srgbClr val="000000"/>
                </a:solidFill>
                <a:ea typeface="Red Hat Display"/>
                <a:sym typeface="Red Hat Display"/>
              </a:rPr>
              <a:t>perspective of authorities and institutions</a:t>
            </a:r>
            <a:endParaRPr sz="2200" dirty="0"/>
          </a:p>
          <a:p>
            <a:pPr marL="914400" lvl="1" indent="-355600" algn="l" rtl="0">
              <a:lnSpc>
                <a:spcPct val="115000"/>
              </a:lnSpc>
              <a:spcBef>
                <a:spcPts val="0"/>
              </a:spcBef>
              <a:spcAft>
                <a:spcPts val="0"/>
              </a:spcAft>
              <a:buSzPts val="2000"/>
              <a:buChar char="-"/>
            </a:pPr>
            <a:r>
              <a:rPr lang="en-US" sz="2200" dirty="0"/>
              <a:t>EX: Catherine Jackson, Oxford University</a:t>
            </a:r>
            <a:endParaRPr sz="2200" dirty="0"/>
          </a:p>
          <a:p>
            <a:pPr marL="1371600" lvl="2" indent="-355600" algn="l" rtl="0">
              <a:lnSpc>
                <a:spcPct val="115000"/>
              </a:lnSpc>
              <a:spcBef>
                <a:spcPts val="0"/>
              </a:spcBef>
              <a:spcAft>
                <a:spcPts val="0"/>
              </a:spcAft>
              <a:buSzPts val="2000"/>
              <a:buChar char="-"/>
            </a:pPr>
            <a:r>
              <a:rPr lang="en-US" sz="2200" dirty="0"/>
              <a:t>Centers around notable figures and contributions to the world</a:t>
            </a:r>
            <a:endParaRPr sz="2200" dirty="0"/>
          </a:p>
          <a:p>
            <a:pPr marL="1371600" lvl="2" indent="-355600" algn="l" rtl="0">
              <a:lnSpc>
                <a:spcPct val="115000"/>
              </a:lnSpc>
              <a:spcBef>
                <a:spcPts val="0"/>
              </a:spcBef>
              <a:spcAft>
                <a:spcPts val="0"/>
              </a:spcAft>
              <a:buSzPts val="2000"/>
              <a:buChar char="-"/>
            </a:pPr>
            <a:r>
              <a:rPr lang="en-US" sz="2200" dirty="0"/>
              <a:t>Paints chemists are societal benefactors with trustworthy motivations</a:t>
            </a:r>
            <a:endParaRPr sz="2200" dirty="0"/>
          </a:p>
          <a:p>
            <a:pPr marL="0" lvl="0" indent="0" algn="l" rtl="0">
              <a:lnSpc>
                <a:spcPct val="115000"/>
              </a:lnSpc>
              <a:spcBef>
                <a:spcPts val="0"/>
              </a:spcBef>
              <a:spcAft>
                <a:spcPts val="0"/>
              </a:spcAft>
              <a:buNone/>
            </a:pPr>
            <a:endParaRPr sz="2400" dirty="0"/>
          </a:p>
        </p:txBody>
      </p:sp>
      <p:sp>
        <p:nvSpPr>
          <p:cNvPr id="3" name="Title 2">
            <a:extLst>
              <a:ext uri="{FF2B5EF4-FFF2-40B4-BE49-F238E27FC236}">
                <a16:creationId xmlns:a16="http://schemas.microsoft.com/office/drawing/2014/main" id="{8A688DB6-E463-652E-1434-602B71C74925}"/>
              </a:ext>
            </a:extLst>
          </p:cNvPr>
          <p:cNvSpPr>
            <a:spLocks noGrp="1"/>
          </p:cNvSpPr>
          <p:nvPr>
            <p:ph type="title"/>
          </p:nvPr>
        </p:nvSpPr>
        <p:spPr/>
        <p:txBody>
          <a:bodyPr>
            <a:normAutofit/>
          </a:bodyPr>
          <a:lstStyle/>
          <a:p>
            <a:pPr algn="ctr"/>
            <a:r>
              <a:rPr lang="en-US" sz="4000" dirty="0">
                <a:latin typeface="Helvetica" pitchFamily="2" charset="0"/>
              </a:rPr>
              <a:t>Two Historical Perspectives</a:t>
            </a:r>
          </a:p>
        </p:txBody>
      </p:sp>
      <p:sp>
        <p:nvSpPr>
          <p:cNvPr id="2" name="Google Shape;527;p64">
            <a:extLst>
              <a:ext uri="{FF2B5EF4-FFF2-40B4-BE49-F238E27FC236}">
                <a16:creationId xmlns:a16="http://schemas.microsoft.com/office/drawing/2014/main" id="{A616F664-618D-53C0-0082-37A8DF64B878}"/>
              </a:ext>
            </a:extLst>
          </p:cNvPr>
          <p:cNvSpPr txBox="1">
            <a:spLocks/>
          </p:cNvSpPr>
          <p:nvPr/>
        </p:nvSpPr>
        <p:spPr>
          <a:xfrm>
            <a:off x="-105836" y="5566232"/>
            <a:ext cx="9402233" cy="1665048"/>
          </a:xfrm>
          <a:prstGeom prst="rect">
            <a:avLst/>
          </a:prstGeom>
          <a:noFill/>
          <a:ln>
            <a:noFill/>
          </a:ln>
        </p:spPr>
        <p:txBody>
          <a:bodyPr spcFirstLastPara="1" vert="horz" wrap="square" lIns="274300" tIns="64000" rIns="182875" bIns="91425"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000"/>
              <a:t>Beretta, M. (2011). The changing role of the historiography of chemistry in continental Europe since 1800. </a:t>
            </a:r>
            <a:r>
              <a:rPr lang="en-US" sz="1000" i="1"/>
              <a:t>Ambix</a:t>
            </a:r>
            <a:r>
              <a:rPr lang="en-US" sz="1000"/>
              <a:t>, </a:t>
            </a:r>
            <a:r>
              <a:rPr lang="en-US" sz="1000" i="1"/>
              <a:t>58</a:t>
            </a:r>
            <a:r>
              <a:rPr lang="en-US" sz="1000"/>
              <a:t>(3), 257-276.</a:t>
            </a:r>
          </a:p>
          <a:p>
            <a:pPr marL="0" indent="0">
              <a:lnSpc>
                <a:spcPct val="100000"/>
              </a:lnSpc>
              <a:spcBef>
                <a:spcPts val="0"/>
              </a:spcBef>
              <a:spcAft>
                <a:spcPts val="600"/>
              </a:spcAft>
              <a:buFont typeface="Arial" panose="020B0604020202020204" pitchFamily="34" charset="0"/>
              <a:buNone/>
            </a:pPr>
            <a:r>
              <a:rPr lang="en-US" sz="1000"/>
              <a:t>Bensaude-Vincent, B., &amp; Stengers, I. (1996). </a:t>
            </a:r>
            <a:r>
              <a:rPr lang="en-US" sz="1000" i="1"/>
              <a:t>A history of chemistry</a:t>
            </a:r>
            <a:r>
              <a:rPr lang="en-US" sz="1000"/>
              <a:t>. Harvard University Press.</a:t>
            </a:r>
          </a:p>
          <a:p>
            <a:pPr marL="0" indent="0">
              <a:lnSpc>
                <a:spcPct val="100000"/>
              </a:lnSpc>
              <a:spcBef>
                <a:spcPts val="0"/>
              </a:spcBef>
              <a:spcAft>
                <a:spcPts val="600"/>
              </a:spcAft>
              <a:buFont typeface="Arial" panose="020B0604020202020204" pitchFamily="34" charset="0"/>
              <a:buNone/>
            </a:pPr>
            <a:r>
              <a:rPr lang="en-US" sz="1000"/>
              <a:t>Jackson, C. M. (2023). </a:t>
            </a:r>
            <a:r>
              <a:rPr lang="en-US" sz="1000" i="1"/>
              <a:t>Molecular World: Making Modern Chemistry</a:t>
            </a:r>
            <a:r>
              <a:rPr lang="en-US" sz="1000"/>
              <a:t>. MIT Press.</a:t>
            </a:r>
          </a:p>
          <a:p>
            <a:pPr marL="0" indent="0">
              <a:lnSpc>
                <a:spcPct val="100000"/>
              </a:lnSpc>
              <a:spcBef>
                <a:spcPts val="0"/>
              </a:spcBef>
              <a:spcAft>
                <a:spcPts val="600"/>
              </a:spcAft>
              <a:buFont typeface="Arial" panose="020B0604020202020204" pitchFamily="34" charset="0"/>
              <a:buNone/>
            </a:pPr>
            <a:r>
              <a:rPr lang="en-US" sz="1000"/>
              <a:t>Bullock, E. C. (2019). Mathematics curriculum reform as racial remediation: A historical counterstory. In Julius Davis and Christopher C. Jett (Ed.), </a:t>
            </a:r>
            <a:r>
              <a:rPr lang="en-US" sz="1000" i="1"/>
              <a:t>Critical race theory in mathematics education</a:t>
            </a:r>
            <a:r>
              <a:rPr lang="en-US" sz="1000"/>
              <a:t> (pp. 75–97). New York, NY: Routledge.</a:t>
            </a:r>
          </a:p>
          <a:p>
            <a:pPr marL="0" indent="0">
              <a:lnSpc>
                <a:spcPct val="100000"/>
              </a:lnSpc>
              <a:spcBef>
                <a:spcPts val="0"/>
              </a:spcBef>
              <a:buFont typeface="Arial" panose="020B0604020202020204" pitchFamily="34" charset="0"/>
              <a:buNone/>
            </a:pPr>
            <a:endParaRPr lang="en-US" sz="1000">
              <a:solidFill>
                <a:srgbClr val="1A1A1A"/>
              </a:solidFill>
            </a:endParaRPr>
          </a:p>
          <a:p>
            <a:pPr marL="0" indent="0">
              <a:spcBef>
                <a:spcPts val="0"/>
              </a:spcBef>
              <a:buSzPts val="1260"/>
              <a:buFont typeface="Arial" panose="020B0604020202020204" pitchFamily="34" charset="0"/>
              <a:buNone/>
            </a:pPr>
            <a:endParaRPr lang="en-US" sz="1000" i="1">
              <a:solidFill>
                <a:srgbClr val="1A1A1A"/>
              </a:solidFill>
            </a:endParaRPr>
          </a:p>
          <a:p>
            <a:pPr marL="0" indent="0">
              <a:spcBef>
                <a:spcPts val="0"/>
              </a:spcBef>
              <a:buSzPts val="1260"/>
              <a:buFont typeface="Arial" panose="020B0604020202020204" pitchFamily="34" charset="0"/>
              <a:buNone/>
            </a:pPr>
            <a:endParaRPr lang="en-US" sz="1000" dirty="0">
              <a:solidFill>
                <a:srgbClr val="1A1A1A"/>
              </a:solidFill>
              <a:latin typeface="Times New Roman" panose="02020603050405020304" pitchFamily="18" charset="0"/>
            </a:endParaRPr>
          </a:p>
        </p:txBody>
      </p:sp>
    </p:spTree>
    <p:extLst>
      <p:ext uri="{BB962C8B-B14F-4D97-AF65-F5344CB8AC3E}">
        <p14:creationId xmlns:p14="http://schemas.microsoft.com/office/powerpoint/2010/main" val="400923539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524">
          <a:extLst>
            <a:ext uri="{FF2B5EF4-FFF2-40B4-BE49-F238E27FC236}">
              <a16:creationId xmlns:a16="http://schemas.microsoft.com/office/drawing/2014/main" id="{04DE8241-158E-DA5E-F386-2CD70FF101EC}"/>
            </a:ext>
          </a:extLst>
        </p:cNvPr>
        <p:cNvGrpSpPr/>
        <p:nvPr/>
      </p:nvGrpSpPr>
      <p:grpSpPr>
        <a:xfrm>
          <a:off x="0" y="0"/>
          <a:ext cx="0" cy="0"/>
          <a:chOff x="0" y="0"/>
          <a:chExt cx="0" cy="0"/>
        </a:xfrm>
      </p:grpSpPr>
      <p:sp>
        <p:nvSpPr>
          <p:cNvPr id="526" name="Google Shape;526;p64">
            <a:extLst>
              <a:ext uri="{FF2B5EF4-FFF2-40B4-BE49-F238E27FC236}">
                <a16:creationId xmlns:a16="http://schemas.microsoft.com/office/drawing/2014/main" id="{604F99B4-EDA5-08D5-3971-04E147A01830}"/>
              </a:ext>
            </a:extLst>
          </p:cNvPr>
          <p:cNvSpPr txBox="1">
            <a:spLocks noGrp="1"/>
          </p:cNvSpPr>
          <p:nvPr>
            <p:ph type="body" idx="4294967295"/>
          </p:nvPr>
        </p:nvSpPr>
        <p:spPr>
          <a:xfrm>
            <a:off x="738716" y="1348672"/>
            <a:ext cx="10714567" cy="4446000"/>
          </a:xfrm>
          <a:prstGeom prst="rect">
            <a:avLst/>
          </a:prstGeom>
          <a:noFill/>
          <a:ln>
            <a:noFill/>
          </a:ln>
        </p:spPr>
        <p:txBody>
          <a:bodyPr spcFirstLastPara="1" wrap="square" lIns="0" tIns="45700" rIns="91425" bIns="45700" anchor="t" anchorCtr="0">
            <a:normAutofit fontScale="92500"/>
          </a:bodyPr>
          <a:lstStyle/>
          <a:p>
            <a:pPr marL="0" lvl="0" indent="0" algn="l" rtl="0">
              <a:lnSpc>
                <a:spcPct val="115000"/>
              </a:lnSpc>
              <a:spcBef>
                <a:spcPts val="0"/>
              </a:spcBef>
              <a:spcAft>
                <a:spcPts val="0"/>
              </a:spcAft>
              <a:buSzPts val="2340"/>
              <a:buFont typeface="Arial"/>
              <a:buNone/>
            </a:pPr>
            <a:r>
              <a:rPr lang="en-US" sz="2400" b="1" dirty="0"/>
              <a:t>Hero Narratives</a:t>
            </a:r>
          </a:p>
          <a:p>
            <a:pPr marL="457200" lvl="0" indent="-355600" algn="l" rtl="0">
              <a:lnSpc>
                <a:spcPct val="115000"/>
              </a:lnSpc>
              <a:spcBef>
                <a:spcPts val="0"/>
              </a:spcBef>
              <a:spcAft>
                <a:spcPts val="0"/>
              </a:spcAft>
              <a:buSzPts val="2000"/>
              <a:buChar char="-"/>
            </a:pPr>
            <a:r>
              <a:rPr lang="en-US" sz="2400" dirty="0">
                <a:solidFill>
                  <a:srgbClr val="000000"/>
                </a:solidFill>
                <a:ea typeface="Red Hat Display"/>
                <a:sym typeface="Red Hat Display"/>
              </a:rPr>
              <a:t>Chronicle stories and events from the </a:t>
            </a:r>
            <a:r>
              <a:rPr lang="en-US" sz="2400" u="sng" dirty="0">
                <a:solidFill>
                  <a:srgbClr val="000000"/>
                </a:solidFill>
                <a:ea typeface="Red Hat Display"/>
                <a:sym typeface="Red Hat Display"/>
              </a:rPr>
              <a:t>perspective of authorities and institutions</a:t>
            </a:r>
            <a:endParaRPr sz="2400" dirty="0"/>
          </a:p>
          <a:p>
            <a:pPr marL="914400" lvl="1" indent="-355600" algn="l" rtl="0">
              <a:lnSpc>
                <a:spcPct val="115000"/>
              </a:lnSpc>
              <a:spcBef>
                <a:spcPts val="0"/>
              </a:spcBef>
              <a:spcAft>
                <a:spcPts val="0"/>
              </a:spcAft>
              <a:buSzPts val="2000"/>
              <a:buChar char="-"/>
            </a:pPr>
            <a:r>
              <a:rPr lang="en-US" dirty="0"/>
              <a:t>EX: Catherine Jackson, Oxford University</a:t>
            </a:r>
            <a:endParaRPr dirty="0"/>
          </a:p>
          <a:p>
            <a:pPr marL="1371600" lvl="2" indent="-355600" algn="l" rtl="0">
              <a:lnSpc>
                <a:spcPct val="115000"/>
              </a:lnSpc>
              <a:spcBef>
                <a:spcPts val="0"/>
              </a:spcBef>
              <a:spcAft>
                <a:spcPts val="0"/>
              </a:spcAft>
              <a:buSzPts val="2000"/>
              <a:buChar char="-"/>
            </a:pPr>
            <a:r>
              <a:rPr lang="en-US" sz="2400" dirty="0"/>
              <a:t>Centers around notable figures and contributions to the world</a:t>
            </a:r>
            <a:endParaRPr sz="2400" dirty="0"/>
          </a:p>
          <a:p>
            <a:pPr marL="1371600" lvl="2" indent="-355600" algn="l" rtl="0">
              <a:lnSpc>
                <a:spcPct val="115000"/>
              </a:lnSpc>
              <a:spcBef>
                <a:spcPts val="0"/>
              </a:spcBef>
              <a:spcAft>
                <a:spcPts val="0"/>
              </a:spcAft>
              <a:buSzPts val="2000"/>
              <a:buChar char="-"/>
            </a:pPr>
            <a:r>
              <a:rPr lang="en-US" sz="2400" dirty="0"/>
              <a:t>Paints chemists are societal benefactors with trustworthy motivations</a:t>
            </a:r>
            <a:endParaRPr sz="2400" dirty="0"/>
          </a:p>
          <a:p>
            <a:pPr marL="0" lvl="0" indent="0" algn="l" rtl="0">
              <a:lnSpc>
                <a:spcPct val="115000"/>
              </a:lnSpc>
              <a:spcBef>
                <a:spcPts val="0"/>
              </a:spcBef>
              <a:spcAft>
                <a:spcPts val="0"/>
              </a:spcAft>
              <a:buNone/>
            </a:pPr>
            <a:endParaRPr sz="2400" dirty="0"/>
          </a:p>
          <a:p>
            <a:pPr marL="0" lvl="0" indent="0" algn="l" rtl="0">
              <a:lnSpc>
                <a:spcPct val="115000"/>
              </a:lnSpc>
              <a:spcBef>
                <a:spcPts val="0"/>
              </a:spcBef>
              <a:spcAft>
                <a:spcPts val="0"/>
              </a:spcAft>
              <a:buNone/>
            </a:pPr>
            <a:r>
              <a:rPr lang="en-US" sz="2400" b="1" dirty="0"/>
              <a:t>Critical Analysis </a:t>
            </a:r>
            <a:endParaRPr lang="en-US" sz="2400" dirty="0"/>
          </a:p>
          <a:p>
            <a:pPr marL="457200" lvl="0" indent="-355600" algn="l" rtl="0">
              <a:lnSpc>
                <a:spcPct val="115000"/>
              </a:lnSpc>
              <a:spcBef>
                <a:spcPts val="0"/>
              </a:spcBef>
              <a:spcAft>
                <a:spcPts val="0"/>
              </a:spcAft>
              <a:buSzPts val="2000"/>
              <a:buChar char="-"/>
            </a:pPr>
            <a:r>
              <a:rPr lang="en-US" sz="2400" dirty="0"/>
              <a:t>Retells past events while </a:t>
            </a:r>
            <a:r>
              <a:rPr lang="en-US" sz="2400" u="sng" dirty="0"/>
              <a:t>questioning the norms and practices of institutions</a:t>
            </a:r>
          </a:p>
          <a:p>
            <a:pPr marL="914400" lvl="1" indent="-355600" algn="l" rtl="0">
              <a:lnSpc>
                <a:spcPct val="115000"/>
              </a:lnSpc>
              <a:spcBef>
                <a:spcPts val="0"/>
              </a:spcBef>
              <a:spcAft>
                <a:spcPts val="0"/>
              </a:spcAft>
              <a:buSzPts val="2000"/>
              <a:buChar char="-"/>
            </a:pPr>
            <a:r>
              <a:rPr lang="en-US" dirty="0"/>
              <a:t>EX: Katie </a:t>
            </a:r>
            <a:r>
              <a:rPr lang="en-US" dirty="0" err="1"/>
              <a:t>Kirchgasler</a:t>
            </a:r>
            <a:r>
              <a:rPr lang="en-US" dirty="0"/>
              <a:t>, UW-Madison</a:t>
            </a:r>
            <a:endParaRPr dirty="0"/>
          </a:p>
          <a:p>
            <a:pPr marL="1371600" lvl="2" indent="-355600" algn="l" rtl="0">
              <a:lnSpc>
                <a:spcPct val="115000"/>
              </a:lnSpc>
              <a:spcBef>
                <a:spcPts val="0"/>
              </a:spcBef>
              <a:spcAft>
                <a:spcPts val="0"/>
              </a:spcAft>
              <a:buSzPts val="2000"/>
              <a:buChar char="-"/>
            </a:pPr>
            <a:r>
              <a:rPr lang="en-US" sz="2400" dirty="0"/>
              <a:t>Carefully examines the impacts and motivations of institutions</a:t>
            </a:r>
            <a:endParaRPr sz="2400" dirty="0"/>
          </a:p>
        </p:txBody>
      </p:sp>
      <p:sp>
        <p:nvSpPr>
          <p:cNvPr id="527" name="Google Shape;527;p64">
            <a:extLst>
              <a:ext uri="{FF2B5EF4-FFF2-40B4-BE49-F238E27FC236}">
                <a16:creationId xmlns:a16="http://schemas.microsoft.com/office/drawing/2014/main" id="{B14D1F1A-C393-8178-B4BA-1835640251DB}"/>
              </a:ext>
            </a:extLst>
          </p:cNvPr>
          <p:cNvSpPr txBox="1">
            <a:spLocks noGrp="1"/>
          </p:cNvSpPr>
          <p:nvPr>
            <p:ph type="body" idx="4294967295"/>
          </p:nvPr>
        </p:nvSpPr>
        <p:spPr>
          <a:xfrm>
            <a:off x="-105836" y="5566232"/>
            <a:ext cx="9402233" cy="1665048"/>
          </a:xfrm>
          <a:prstGeom prst="rect">
            <a:avLst/>
          </a:prstGeom>
          <a:noFill/>
          <a:ln>
            <a:noFill/>
          </a:ln>
        </p:spPr>
        <p:txBody>
          <a:bodyPr spcFirstLastPara="1" wrap="square" lIns="274300" tIns="64000" rIns="182875" bIns="91425" anchor="ctr" anchorCtr="0">
            <a:spAutoFit/>
          </a:bodyPr>
          <a:lstStyle/>
          <a:p>
            <a:pPr marL="0" indent="0">
              <a:lnSpc>
                <a:spcPct val="100000"/>
              </a:lnSpc>
              <a:spcBef>
                <a:spcPts val="0"/>
              </a:spcBef>
              <a:spcAft>
                <a:spcPts val="600"/>
              </a:spcAft>
              <a:buNone/>
            </a:pPr>
            <a:r>
              <a:rPr lang="en-US" sz="1000" dirty="0">
                <a:effectLst/>
              </a:rPr>
              <a:t>Beretta, M. (2011). The changing role of the historiography of chemistry in continental Europe since 1800. </a:t>
            </a:r>
            <a:r>
              <a:rPr lang="en-US" sz="1000" i="1" dirty="0" err="1">
                <a:effectLst/>
              </a:rPr>
              <a:t>Ambix</a:t>
            </a:r>
            <a:r>
              <a:rPr lang="en-US" sz="1000" dirty="0">
                <a:effectLst/>
              </a:rPr>
              <a:t>, </a:t>
            </a:r>
            <a:r>
              <a:rPr lang="en-US" sz="1000" i="1" dirty="0">
                <a:effectLst/>
              </a:rPr>
              <a:t>58</a:t>
            </a:r>
            <a:r>
              <a:rPr lang="en-US" sz="1000" dirty="0">
                <a:effectLst/>
              </a:rPr>
              <a:t>(3), 257-276.</a:t>
            </a:r>
          </a:p>
          <a:p>
            <a:pPr marL="0" indent="0">
              <a:lnSpc>
                <a:spcPct val="100000"/>
              </a:lnSpc>
              <a:spcBef>
                <a:spcPts val="0"/>
              </a:spcBef>
              <a:spcAft>
                <a:spcPts val="600"/>
              </a:spcAft>
              <a:buNone/>
            </a:pPr>
            <a:r>
              <a:rPr lang="en-US" sz="1000" dirty="0" err="1">
                <a:effectLst/>
              </a:rPr>
              <a:t>Bensaude</a:t>
            </a:r>
            <a:r>
              <a:rPr lang="en-US" sz="1000" dirty="0">
                <a:effectLst/>
              </a:rPr>
              <a:t>-Vincent, B., &amp; </a:t>
            </a:r>
            <a:r>
              <a:rPr lang="en-US" sz="1000" dirty="0" err="1">
                <a:effectLst/>
              </a:rPr>
              <a:t>Stengers</a:t>
            </a:r>
            <a:r>
              <a:rPr lang="en-US" sz="1000" dirty="0">
                <a:effectLst/>
              </a:rPr>
              <a:t>, I. (1996). </a:t>
            </a:r>
            <a:r>
              <a:rPr lang="en-US" sz="1000" i="1" dirty="0">
                <a:effectLst/>
              </a:rPr>
              <a:t>A history of chemistry</a:t>
            </a:r>
            <a:r>
              <a:rPr lang="en-US" sz="1000" dirty="0">
                <a:effectLst/>
              </a:rPr>
              <a:t>. Harvard University Press.</a:t>
            </a:r>
          </a:p>
          <a:p>
            <a:pPr marL="0" indent="0">
              <a:lnSpc>
                <a:spcPct val="100000"/>
              </a:lnSpc>
              <a:spcBef>
                <a:spcPts val="0"/>
              </a:spcBef>
              <a:spcAft>
                <a:spcPts val="600"/>
              </a:spcAft>
              <a:buNone/>
            </a:pPr>
            <a:r>
              <a:rPr lang="en-US" sz="1000" dirty="0">
                <a:effectLst/>
              </a:rPr>
              <a:t>Jackson, C. M. (2023). </a:t>
            </a:r>
            <a:r>
              <a:rPr lang="en-US" sz="1000" i="1" dirty="0">
                <a:effectLst/>
              </a:rPr>
              <a:t>Molecular World: Making Modern Chemistry</a:t>
            </a:r>
            <a:r>
              <a:rPr lang="en-US" sz="1000" dirty="0">
                <a:effectLst/>
              </a:rPr>
              <a:t>. MIT Press.</a:t>
            </a:r>
          </a:p>
          <a:p>
            <a:pPr marL="0" indent="0">
              <a:lnSpc>
                <a:spcPct val="100000"/>
              </a:lnSpc>
              <a:spcBef>
                <a:spcPts val="0"/>
              </a:spcBef>
              <a:spcAft>
                <a:spcPts val="600"/>
              </a:spcAft>
              <a:buNone/>
            </a:pPr>
            <a:r>
              <a:rPr lang="en-US" sz="1000" b="0" i="0" u="none" strike="noStrike" dirty="0">
                <a:effectLst/>
              </a:rPr>
              <a:t>Bullock, E. C. (2019). Mathematics curriculum reform as racial remediation: A historical </a:t>
            </a:r>
            <a:r>
              <a:rPr lang="en-US" sz="1000" b="0" i="0" u="none" strike="noStrike" dirty="0" err="1">
                <a:effectLst/>
              </a:rPr>
              <a:t>counterstory</a:t>
            </a:r>
            <a:r>
              <a:rPr lang="en-US" sz="1000" b="0" i="0" u="none" strike="noStrike" dirty="0">
                <a:effectLst/>
              </a:rPr>
              <a:t>. In Julius Davis and Christopher C. Jett (Ed.), </a:t>
            </a:r>
            <a:r>
              <a:rPr lang="en-US" sz="1000" b="0" i="1" u="none" strike="noStrike" dirty="0">
                <a:effectLst/>
              </a:rPr>
              <a:t>Critical race theory in mathematics education</a:t>
            </a:r>
            <a:r>
              <a:rPr lang="en-US" sz="1000" b="0" i="0" u="none" strike="noStrike" dirty="0">
                <a:effectLst/>
              </a:rPr>
              <a:t> (pp. 75–97). New York, NY: Routledge.</a:t>
            </a:r>
          </a:p>
          <a:p>
            <a:pPr marL="0" indent="0">
              <a:lnSpc>
                <a:spcPct val="100000"/>
              </a:lnSpc>
              <a:spcBef>
                <a:spcPts val="0"/>
              </a:spcBef>
              <a:buNone/>
            </a:pPr>
            <a:endParaRPr lang="en-US" sz="1000" dirty="0">
              <a:solidFill>
                <a:srgbClr val="1A1A1A"/>
              </a:solidFill>
              <a:effectLst/>
            </a:endParaRPr>
          </a:p>
          <a:p>
            <a:pPr marL="0" indent="0">
              <a:spcBef>
                <a:spcPts val="0"/>
              </a:spcBef>
              <a:buSzPts val="1260"/>
              <a:buNone/>
            </a:pPr>
            <a:endParaRPr lang="en-US" sz="1000" i="1" dirty="0">
              <a:solidFill>
                <a:srgbClr val="1A1A1A"/>
              </a:solidFill>
              <a:effectLst/>
            </a:endParaRPr>
          </a:p>
          <a:p>
            <a:pPr marL="0" indent="0">
              <a:spcBef>
                <a:spcPts val="0"/>
              </a:spcBef>
              <a:buSzPts val="1260"/>
              <a:buNone/>
            </a:pPr>
            <a:endParaRPr lang="en-US" sz="1000" dirty="0">
              <a:solidFill>
                <a:srgbClr val="1A1A1A"/>
              </a:solidFill>
              <a:effectLst/>
              <a:latin typeface="Times New Roman" panose="02020603050405020304" pitchFamily="18" charset="0"/>
            </a:endParaRPr>
          </a:p>
        </p:txBody>
      </p:sp>
      <p:sp>
        <p:nvSpPr>
          <p:cNvPr id="4" name="Title 2">
            <a:extLst>
              <a:ext uri="{FF2B5EF4-FFF2-40B4-BE49-F238E27FC236}">
                <a16:creationId xmlns:a16="http://schemas.microsoft.com/office/drawing/2014/main" id="{E615F4AA-3675-8361-9F27-23687CE8C10D}"/>
              </a:ext>
            </a:extLst>
          </p:cNvPr>
          <p:cNvSpPr>
            <a:spLocks noGrp="1"/>
          </p:cNvSpPr>
          <p:nvPr>
            <p:ph type="title"/>
          </p:nvPr>
        </p:nvSpPr>
        <p:spPr>
          <a:xfrm>
            <a:off x="838200" y="18255"/>
            <a:ext cx="10515600" cy="1325563"/>
          </a:xfrm>
        </p:spPr>
        <p:txBody>
          <a:bodyPr>
            <a:normAutofit/>
          </a:bodyPr>
          <a:lstStyle/>
          <a:p>
            <a:pPr algn="ctr"/>
            <a:r>
              <a:rPr lang="en-US" sz="4000" dirty="0">
                <a:latin typeface="Helvetica" pitchFamily="2" charset="0"/>
              </a:rPr>
              <a:t>Two Historical Perspectives</a:t>
            </a:r>
          </a:p>
        </p:txBody>
      </p:sp>
    </p:spTree>
    <p:extLst>
      <p:ext uri="{BB962C8B-B14F-4D97-AF65-F5344CB8AC3E}">
        <p14:creationId xmlns:p14="http://schemas.microsoft.com/office/powerpoint/2010/main" val="154334273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540">
          <a:extLst>
            <a:ext uri="{FF2B5EF4-FFF2-40B4-BE49-F238E27FC236}">
              <a16:creationId xmlns:a16="http://schemas.microsoft.com/office/drawing/2014/main" id="{8DB0D29D-BE71-A90B-E069-DA97B56FC162}"/>
            </a:ext>
          </a:extLst>
        </p:cNvPr>
        <p:cNvGrpSpPr/>
        <p:nvPr/>
      </p:nvGrpSpPr>
      <p:grpSpPr>
        <a:xfrm>
          <a:off x="0" y="0"/>
          <a:ext cx="0" cy="0"/>
          <a:chOff x="0" y="0"/>
          <a:chExt cx="0" cy="0"/>
        </a:xfrm>
      </p:grpSpPr>
      <p:sp>
        <p:nvSpPr>
          <p:cNvPr id="542" name="Google Shape;542;p66">
            <a:extLst>
              <a:ext uri="{FF2B5EF4-FFF2-40B4-BE49-F238E27FC236}">
                <a16:creationId xmlns:a16="http://schemas.microsoft.com/office/drawing/2014/main" id="{A76C01C7-6F6C-80C0-00A0-06BD2FB1ABCB}"/>
              </a:ext>
            </a:extLst>
          </p:cNvPr>
          <p:cNvSpPr txBox="1">
            <a:spLocks noGrp="1"/>
          </p:cNvSpPr>
          <p:nvPr>
            <p:ph type="body" idx="4294967295"/>
          </p:nvPr>
        </p:nvSpPr>
        <p:spPr>
          <a:xfrm>
            <a:off x="1257300" y="1281143"/>
            <a:ext cx="9677400" cy="4446000"/>
          </a:xfrm>
          <a:prstGeom prst="rect">
            <a:avLst/>
          </a:prstGeom>
          <a:noFill/>
          <a:ln>
            <a:noFill/>
          </a:ln>
        </p:spPr>
        <p:txBody>
          <a:bodyPr spcFirstLastPara="1" wrap="square" lIns="0" tIns="45700" rIns="91425" bIns="45700" anchor="t" anchorCtr="0">
            <a:normAutofit/>
          </a:bodyPr>
          <a:lstStyle/>
          <a:p>
            <a:pPr marL="101600" lvl="0" indent="0" algn="l" rtl="0">
              <a:lnSpc>
                <a:spcPct val="115000"/>
              </a:lnSpc>
              <a:spcBef>
                <a:spcPts val="0"/>
              </a:spcBef>
              <a:spcAft>
                <a:spcPts val="0"/>
              </a:spcAft>
              <a:buClr>
                <a:srgbClr val="000000"/>
              </a:buClr>
              <a:buSzPts val="2000"/>
              <a:buNone/>
            </a:pPr>
            <a:r>
              <a:rPr lang="en-US" sz="2400" b="1" dirty="0">
                <a:solidFill>
                  <a:srgbClr val="000000"/>
                </a:solidFill>
                <a:ea typeface="Red Hat Display"/>
                <a:sym typeface="Red Hat Display"/>
              </a:rPr>
              <a:t>Historical Epistemology: </a:t>
            </a:r>
            <a:r>
              <a:rPr lang="en-US" sz="2400" dirty="0">
                <a:solidFill>
                  <a:srgbClr val="000000"/>
                </a:solidFill>
                <a:ea typeface="Red Hat Display"/>
                <a:sym typeface="Red Hat Display"/>
              </a:rPr>
              <a:t>critically question hero narratives; </a:t>
            </a:r>
            <a:r>
              <a:rPr lang="en-US" sz="2400" u="sng" dirty="0">
                <a:solidFill>
                  <a:srgbClr val="000000"/>
                </a:solidFill>
                <a:ea typeface="Red Hat Display"/>
                <a:sym typeface="Red Hat Display"/>
              </a:rPr>
              <a:t>unpack naturalized practices</a:t>
            </a:r>
            <a:r>
              <a:rPr lang="en-US" sz="2400" dirty="0">
                <a:solidFill>
                  <a:srgbClr val="000000"/>
                </a:solidFill>
                <a:ea typeface="Red Hat Display"/>
                <a:sym typeface="Red Hat Display"/>
              </a:rPr>
              <a:t> to discover the </a:t>
            </a:r>
            <a:r>
              <a:rPr lang="en-US" sz="2400" u="sng" dirty="0">
                <a:solidFill>
                  <a:srgbClr val="000000"/>
                </a:solidFill>
                <a:ea typeface="Red Hat Display"/>
                <a:sym typeface="Red Hat Display"/>
              </a:rPr>
              <a:t>emergence of their assumptions</a:t>
            </a:r>
            <a:r>
              <a:rPr lang="en-US" sz="2400" dirty="0">
                <a:solidFill>
                  <a:srgbClr val="000000"/>
                </a:solidFill>
                <a:ea typeface="Red Hat Display"/>
                <a:sym typeface="Red Hat Display"/>
              </a:rPr>
              <a:t> and how they have </a:t>
            </a:r>
            <a:r>
              <a:rPr lang="en-US" sz="2400" u="sng" dirty="0">
                <a:solidFill>
                  <a:srgbClr val="000000"/>
                </a:solidFill>
                <a:ea typeface="Red Hat Display"/>
                <a:sym typeface="Red Hat Display"/>
              </a:rPr>
              <a:t>been reconfigured </a:t>
            </a:r>
            <a:r>
              <a:rPr lang="en-US" sz="2400" dirty="0">
                <a:solidFill>
                  <a:srgbClr val="000000"/>
                </a:solidFill>
                <a:ea typeface="Red Hat Display"/>
                <a:sym typeface="Red Hat Display"/>
              </a:rPr>
              <a:t>in disciplines, institutions, and throughout time</a:t>
            </a:r>
          </a:p>
          <a:p>
            <a:pPr marL="101600" lvl="0" indent="0" algn="l" rtl="0">
              <a:lnSpc>
                <a:spcPct val="115000"/>
              </a:lnSpc>
              <a:spcBef>
                <a:spcPts val="0"/>
              </a:spcBef>
              <a:spcAft>
                <a:spcPts val="0"/>
              </a:spcAft>
              <a:buClr>
                <a:srgbClr val="000000"/>
              </a:buClr>
              <a:buSzPts val="2000"/>
              <a:buNone/>
            </a:pPr>
            <a:endParaRPr lang="en-US" sz="2400" dirty="0">
              <a:solidFill>
                <a:srgbClr val="000000"/>
              </a:solidFill>
              <a:ea typeface="Red Hat Display"/>
              <a:sym typeface="Red Hat Display"/>
            </a:endParaRPr>
          </a:p>
          <a:p>
            <a:pPr marL="101600" lvl="0" indent="0" algn="l" rtl="0">
              <a:lnSpc>
                <a:spcPct val="115000"/>
              </a:lnSpc>
              <a:spcBef>
                <a:spcPts val="0"/>
              </a:spcBef>
              <a:spcAft>
                <a:spcPts val="0"/>
              </a:spcAft>
              <a:buClr>
                <a:srgbClr val="000000"/>
              </a:buClr>
              <a:buSzPts val="2000"/>
              <a:buNone/>
            </a:pPr>
            <a:endParaRPr sz="2000" dirty="0">
              <a:solidFill>
                <a:srgbClr val="000000"/>
              </a:solidFill>
              <a:ea typeface="Red Hat Display"/>
              <a:sym typeface="Red Hat Display"/>
            </a:endParaRPr>
          </a:p>
          <a:p>
            <a:pPr marL="0" lvl="0" indent="0" algn="l" rtl="0">
              <a:lnSpc>
                <a:spcPct val="115000"/>
              </a:lnSpc>
              <a:spcBef>
                <a:spcPts val="0"/>
              </a:spcBef>
              <a:spcAft>
                <a:spcPts val="0"/>
              </a:spcAft>
              <a:buNone/>
            </a:pPr>
            <a:endParaRPr sz="2900" dirty="0">
              <a:solidFill>
                <a:srgbClr val="000000"/>
              </a:solidFill>
              <a:latin typeface="Red Hat Display"/>
              <a:ea typeface="Red Hat Display"/>
              <a:cs typeface="Red Hat Display"/>
              <a:sym typeface="Red Hat Display"/>
            </a:endParaRPr>
          </a:p>
        </p:txBody>
      </p:sp>
      <p:sp>
        <p:nvSpPr>
          <p:cNvPr id="2" name="Google Shape;527;p64">
            <a:extLst>
              <a:ext uri="{FF2B5EF4-FFF2-40B4-BE49-F238E27FC236}">
                <a16:creationId xmlns:a16="http://schemas.microsoft.com/office/drawing/2014/main" id="{2F1270EB-C75E-706E-856F-76C47FAEFE8A}"/>
              </a:ext>
            </a:extLst>
          </p:cNvPr>
          <p:cNvSpPr txBox="1">
            <a:spLocks/>
          </p:cNvSpPr>
          <p:nvPr/>
        </p:nvSpPr>
        <p:spPr>
          <a:xfrm>
            <a:off x="-169388" y="5590196"/>
            <a:ext cx="10257369" cy="1665048"/>
          </a:xfrm>
          <a:prstGeom prst="rect">
            <a:avLst/>
          </a:prstGeom>
          <a:noFill/>
          <a:ln>
            <a:noFill/>
          </a:ln>
        </p:spPr>
        <p:txBody>
          <a:bodyPr spcFirstLastPara="1" vert="horz" wrap="square" lIns="274300" tIns="64000" rIns="182875" bIns="91425"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200"/>
              </a:lnSpc>
              <a:spcBef>
                <a:spcPts val="0"/>
              </a:spcBef>
              <a:spcAft>
                <a:spcPts val="600"/>
              </a:spcAft>
              <a:buNone/>
            </a:pPr>
            <a:r>
              <a:rPr lang="en-US" sz="1000" dirty="0" err="1">
                <a:solidFill>
                  <a:srgbClr val="1A1A1A"/>
                </a:solidFill>
                <a:effectLst/>
              </a:rPr>
              <a:t>Daston</a:t>
            </a:r>
            <a:r>
              <a:rPr lang="en-US" sz="1000" dirty="0">
                <a:solidFill>
                  <a:srgbClr val="1A1A1A"/>
                </a:solidFill>
                <a:effectLst/>
              </a:rPr>
              <a:t>, L. (1994). Historical epistemology. In J. Chandler, A. Davidson, &amp; H. </a:t>
            </a:r>
            <a:r>
              <a:rPr lang="en-US" sz="1000" dirty="0" err="1">
                <a:solidFill>
                  <a:srgbClr val="1A1A1A"/>
                </a:solidFill>
                <a:effectLst/>
              </a:rPr>
              <a:t>Harootunian</a:t>
            </a:r>
            <a:r>
              <a:rPr lang="en-US" sz="1000" dirty="0">
                <a:solidFill>
                  <a:srgbClr val="1A1A1A"/>
                </a:solidFill>
              </a:rPr>
              <a:t> </a:t>
            </a:r>
            <a:r>
              <a:rPr lang="en-US" sz="1000" dirty="0">
                <a:solidFill>
                  <a:srgbClr val="1A1A1A"/>
                </a:solidFill>
                <a:effectLst/>
              </a:rPr>
              <a:t>(Eds.), </a:t>
            </a:r>
            <a:r>
              <a:rPr lang="en-US" sz="1000" i="1" dirty="0">
                <a:solidFill>
                  <a:srgbClr val="1A1A1A"/>
                </a:solidFill>
                <a:effectLst/>
              </a:rPr>
              <a:t>Questions of evidence: Proof, practice, and persuasion across the disciplines </a:t>
            </a:r>
            <a:r>
              <a:rPr lang="en-US" sz="1000" dirty="0">
                <a:solidFill>
                  <a:srgbClr val="1A1A1A"/>
                </a:solidFill>
                <a:effectLst/>
              </a:rPr>
              <a:t>(pp. 282–289). University of Chicago Press.</a:t>
            </a:r>
            <a:endParaRPr lang="en-US" sz="1000" dirty="0">
              <a:solidFill>
                <a:srgbClr val="1A1A1A"/>
              </a:solidFill>
            </a:endParaRPr>
          </a:p>
          <a:p>
            <a:pPr marL="0" indent="0">
              <a:lnSpc>
                <a:spcPts val="1200"/>
              </a:lnSpc>
              <a:spcBef>
                <a:spcPts val="0"/>
              </a:spcBef>
              <a:spcAft>
                <a:spcPts val="600"/>
              </a:spcAft>
              <a:buNone/>
            </a:pPr>
            <a:r>
              <a:rPr lang="en-US" sz="1000" dirty="0" err="1">
                <a:solidFill>
                  <a:srgbClr val="1A1A1A"/>
                </a:solidFill>
                <a:effectLst/>
              </a:rPr>
              <a:t>Daston</a:t>
            </a:r>
            <a:r>
              <a:rPr lang="en-US" sz="1000" dirty="0">
                <a:solidFill>
                  <a:srgbClr val="1A1A1A"/>
                </a:solidFill>
                <a:effectLst/>
              </a:rPr>
              <a:t>, L. (Ed.). (2000). </a:t>
            </a:r>
            <a:r>
              <a:rPr lang="en-US" sz="1000" i="1" dirty="0">
                <a:solidFill>
                  <a:srgbClr val="1A1A1A"/>
                </a:solidFill>
                <a:effectLst/>
              </a:rPr>
              <a:t>Biographies of scientific objects</a:t>
            </a:r>
            <a:r>
              <a:rPr lang="en-US" sz="1000" dirty="0">
                <a:solidFill>
                  <a:srgbClr val="1A1A1A"/>
                </a:solidFill>
                <a:effectLst/>
              </a:rPr>
              <a:t>. University of Chicago Press.</a:t>
            </a:r>
            <a:endParaRPr lang="en-US" sz="1000" dirty="0">
              <a:solidFill>
                <a:srgbClr val="1A1A1A"/>
              </a:solidFill>
            </a:endParaRPr>
          </a:p>
          <a:p>
            <a:pPr marL="0" indent="0">
              <a:lnSpc>
                <a:spcPts val="1200"/>
              </a:lnSpc>
              <a:spcBef>
                <a:spcPts val="0"/>
              </a:spcBef>
              <a:spcAft>
                <a:spcPts val="600"/>
              </a:spcAft>
              <a:buNone/>
            </a:pPr>
            <a:r>
              <a:rPr lang="en-US" sz="1000" dirty="0" err="1">
                <a:solidFill>
                  <a:srgbClr val="1A1A1A"/>
                </a:solidFill>
                <a:effectLst/>
              </a:rPr>
              <a:t>Kirchgasler</a:t>
            </a:r>
            <a:r>
              <a:rPr lang="en-US" sz="1000" dirty="0">
                <a:solidFill>
                  <a:srgbClr val="1A1A1A"/>
                </a:solidFill>
                <a:effectLst/>
              </a:rPr>
              <a:t>, K. L. (2023). Science class as clinic: Why histories of segregated instruction matter for health equity reforms today. </a:t>
            </a:r>
            <a:r>
              <a:rPr lang="en-US" sz="1000" i="1" dirty="0">
                <a:solidFill>
                  <a:srgbClr val="1A1A1A"/>
                </a:solidFill>
                <a:effectLst/>
              </a:rPr>
              <a:t>Science Education</a:t>
            </a:r>
            <a:r>
              <a:rPr lang="en-US" sz="1000" dirty="0">
                <a:solidFill>
                  <a:srgbClr val="1A1A1A"/>
                </a:solidFill>
                <a:effectLst/>
              </a:rPr>
              <a:t>, </a:t>
            </a:r>
            <a:r>
              <a:rPr lang="en-US" sz="1000" i="1" dirty="0">
                <a:solidFill>
                  <a:srgbClr val="1A1A1A"/>
                </a:solidFill>
                <a:effectLst/>
              </a:rPr>
              <a:t>107</a:t>
            </a:r>
            <a:r>
              <a:rPr lang="en-US" sz="1000" dirty="0">
                <a:solidFill>
                  <a:srgbClr val="1A1A1A"/>
                </a:solidFill>
                <a:effectLst/>
              </a:rPr>
              <a:t>(1), 42–70.</a:t>
            </a:r>
            <a:endParaRPr lang="en-US" sz="1000" dirty="0">
              <a:solidFill>
                <a:srgbClr val="1A1A1A"/>
              </a:solidFill>
            </a:endParaRPr>
          </a:p>
          <a:p>
            <a:pPr marL="0" indent="0">
              <a:lnSpc>
                <a:spcPts val="1200"/>
              </a:lnSpc>
              <a:spcBef>
                <a:spcPts val="0"/>
              </a:spcBef>
              <a:spcAft>
                <a:spcPts val="600"/>
              </a:spcAft>
              <a:buNone/>
            </a:pPr>
            <a:r>
              <a:rPr lang="en-US" sz="1000" kern="100" dirty="0">
                <a:solidFill>
                  <a:srgbClr val="000000"/>
                </a:solidFill>
                <a:effectLst/>
                <a:ea typeface="Aptos" panose="020B0004020202020204" pitchFamily="34" charset="0"/>
              </a:rPr>
              <a:t>Haraway, D. (1991). </a:t>
            </a:r>
            <a:r>
              <a:rPr lang="en-US" sz="1000" i="1" kern="100" dirty="0">
                <a:solidFill>
                  <a:srgbClr val="000000"/>
                </a:solidFill>
                <a:effectLst/>
                <a:ea typeface="Aptos" panose="020B0004020202020204" pitchFamily="34" charset="0"/>
              </a:rPr>
              <a:t>Simians, cyborgs, and women: The reinvention of nature</a:t>
            </a:r>
            <a:r>
              <a:rPr lang="en-US" sz="1000" kern="100" dirty="0">
                <a:solidFill>
                  <a:srgbClr val="000000"/>
                </a:solidFill>
                <a:effectLst/>
                <a:ea typeface="Aptos" panose="020B0004020202020204" pitchFamily="34" charset="0"/>
              </a:rPr>
              <a:t>. Taylor &amp; Francis.</a:t>
            </a:r>
            <a:endParaRPr lang="en-US" sz="1000" kern="100" dirty="0">
              <a:effectLst/>
              <a:ea typeface="Aptos" panose="020B0004020202020204" pitchFamily="34" charset="0"/>
            </a:endParaRPr>
          </a:p>
          <a:p>
            <a:pPr marL="0" indent="0">
              <a:lnSpc>
                <a:spcPct val="100000"/>
              </a:lnSpc>
              <a:spcBef>
                <a:spcPts val="0"/>
              </a:spcBef>
              <a:buFont typeface="Arial" panose="020B0604020202020204" pitchFamily="34" charset="0"/>
              <a:buNone/>
            </a:pPr>
            <a:endParaRPr lang="en-US" sz="1000" dirty="0">
              <a:solidFill>
                <a:srgbClr val="1A1A1A"/>
              </a:solidFill>
            </a:endParaRPr>
          </a:p>
          <a:p>
            <a:pPr marL="0" indent="0">
              <a:spcBef>
                <a:spcPts val="0"/>
              </a:spcBef>
              <a:buSzPts val="1260"/>
              <a:buFont typeface="Arial" panose="020B0604020202020204" pitchFamily="34" charset="0"/>
              <a:buNone/>
            </a:pPr>
            <a:endParaRPr lang="en-US" sz="1000" i="1" dirty="0">
              <a:solidFill>
                <a:srgbClr val="1A1A1A"/>
              </a:solidFill>
            </a:endParaRPr>
          </a:p>
          <a:p>
            <a:pPr marL="0" indent="0">
              <a:spcBef>
                <a:spcPts val="0"/>
              </a:spcBef>
              <a:buSzPts val="1260"/>
              <a:buFont typeface="Arial" panose="020B0604020202020204" pitchFamily="34" charset="0"/>
              <a:buNone/>
            </a:pPr>
            <a:endParaRPr lang="en-US" sz="1000" dirty="0">
              <a:solidFill>
                <a:srgbClr val="1A1A1A"/>
              </a:solidFill>
              <a:latin typeface="Times New Roman" panose="02020603050405020304" pitchFamily="18" charset="0"/>
            </a:endParaRPr>
          </a:p>
        </p:txBody>
      </p:sp>
      <p:sp>
        <p:nvSpPr>
          <p:cNvPr id="6" name="Title 2">
            <a:extLst>
              <a:ext uri="{FF2B5EF4-FFF2-40B4-BE49-F238E27FC236}">
                <a16:creationId xmlns:a16="http://schemas.microsoft.com/office/drawing/2014/main" id="{7DDC1DC5-2201-81EE-0A88-4BDAD7431C97}"/>
              </a:ext>
            </a:extLst>
          </p:cNvPr>
          <p:cNvSpPr>
            <a:spLocks noGrp="1"/>
          </p:cNvSpPr>
          <p:nvPr>
            <p:ph type="title"/>
          </p:nvPr>
        </p:nvSpPr>
        <p:spPr>
          <a:xfrm>
            <a:off x="838200" y="18255"/>
            <a:ext cx="10515600" cy="1325563"/>
          </a:xfrm>
        </p:spPr>
        <p:txBody>
          <a:bodyPr>
            <a:normAutofit/>
          </a:bodyPr>
          <a:lstStyle/>
          <a:p>
            <a:pPr algn="ctr"/>
            <a:r>
              <a:rPr lang="en-US" sz="4000" dirty="0">
                <a:latin typeface="Helvetica" pitchFamily="2" charset="0"/>
              </a:rPr>
              <a:t>Methodology</a:t>
            </a:r>
          </a:p>
        </p:txBody>
      </p:sp>
    </p:spTree>
    <p:extLst>
      <p:ext uri="{BB962C8B-B14F-4D97-AF65-F5344CB8AC3E}">
        <p14:creationId xmlns:p14="http://schemas.microsoft.com/office/powerpoint/2010/main" val="268585849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540">
          <a:extLst>
            <a:ext uri="{FF2B5EF4-FFF2-40B4-BE49-F238E27FC236}">
              <a16:creationId xmlns:a16="http://schemas.microsoft.com/office/drawing/2014/main" id="{F0DBD07A-EEE3-AB80-D939-70F327CB46C3}"/>
            </a:ext>
          </a:extLst>
        </p:cNvPr>
        <p:cNvGrpSpPr/>
        <p:nvPr/>
      </p:nvGrpSpPr>
      <p:grpSpPr>
        <a:xfrm>
          <a:off x="0" y="0"/>
          <a:ext cx="0" cy="0"/>
          <a:chOff x="0" y="0"/>
          <a:chExt cx="0" cy="0"/>
        </a:xfrm>
      </p:grpSpPr>
      <p:sp>
        <p:nvSpPr>
          <p:cNvPr id="542" name="Google Shape;542;p66">
            <a:extLst>
              <a:ext uri="{FF2B5EF4-FFF2-40B4-BE49-F238E27FC236}">
                <a16:creationId xmlns:a16="http://schemas.microsoft.com/office/drawing/2014/main" id="{BDC7700C-E74F-80A3-87DB-7BC7775AC335}"/>
              </a:ext>
            </a:extLst>
          </p:cNvPr>
          <p:cNvSpPr txBox="1">
            <a:spLocks noGrp="1"/>
          </p:cNvSpPr>
          <p:nvPr>
            <p:ph type="body" idx="4294967295"/>
          </p:nvPr>
        </p:nvSpPr>
        <p:spPr>
          <a:xfrm>
            <a:off x="1257300" y="1281143"/>
            <a:ext cx="9677400" cy="4446000"/>
          </a:xfrm>
          <a:prstGeom prst="rect">
            <a:avLst/>
          </a:prstGeom>
          <a:noFill/>
          <a:ln>
            <a:noFill/>
          </a:ln>
        </p:spPr>
        <p:txBody>
          <a:bodyPr spcFirstLastPara="1" wrap="square" lIns="0" tIns="45700" rIns="91425" bIns="45700" anchor="t" anchorCtr="0">
            <a:normAutofit/>
          </a:bodyPr>
          <a:lstStyle/>
          <a:p>
            <a:pPr marL="101600" lvl="0" indent="0" algn="l" rtl="0">
              <a:lnSpc>
                <a:spcPct val="115000"/>
              </a:lnSpc>
              <a:spcBef>
                <a:spcPts val="0"/>
              </a:spcBef>
              <a:spcAft>
                <a:spcPts val="0"/>
              </a:spcAft>
              <a:buClr>
                <a:srgbClr val="000000"/>
              </a:buClr>
              <a:buSzPts val="2000"/>
              <a:buNone/>
            </a:pPr>
            <a:r>
              <a:rPr lang="en-US" sz="2400" b="1" dirty="0">
                <a:solidFill>
                  <a:srgbClr val="000000"/>
                </a:solidFill>
                <a:ea typeface="Red Hat Display"/>
                <a:sym typeface="Red Hat Display"/>
              </a:rPr>
              <a:t>Historical Epistemology: </a:t>
            </a:r>
            <a:r>
              <a:rPr lang="en-US" sz="2400" dirty="0">
                <a:solidFill>
                  <a:srgbClr val="000000"/>
                </a:solidFill>
                <a:ea typeface="Red Hat Display"/>
                <a:sym typeface="Red Hat Display"/>
              </a:rPr>
              <a:t>critically question hero narratives; </a:t>
            </a:r>
            <a:r>
              <a:rPr lang="en-US" sz="2400" u="sng" dirty="0">
                <a:solidFill>
                  <a:srgbClr val="000000"/>
                </a:solidFill>
                <a:ea typeface="Red Hat Display"/>
                <a:sym typeface="Red Hat Display"/>
              </a:rPr>
              <a:t>unpack naturalized practices</a:t>
            </a:r>
            <a:r>
              <a:rPr lang="en-US" sz="2400" dirty="0">
                <a:solidFill>
                  <a:srgbClr val="000000"/>
                </a:solidFill>
                <a:ea typeface="Red Hat Display"/>
                <a:sym typeface="Red Hat Display"/>
              </a:rPr>
              <a:t> to discover the </a:t>
            </a:r>
            <a:r>
              <a:rPr lang="en-US" sz="2400" u="sng" dirty="0">
                <a:solidFill>
                  <a:srgbClr val="000000"/>
                </a:solidFill>
                <a:ea typeface="Red Hat Display"/>
                <a:sym typeface="Red Hat Display"/>
              </a:rPr>
              <a:t>emergence of their assumptions</a:t>
            </a:r>
            <a:r>
              <a:rPr lang="en-US" sz="2400" dirty="0">
                <a:solidFill>
                  <a:srgbClr val="000000"/>
                </a:solidFill>
                <a:ea typeface="Red Hat Display"/>
                <a:sym typeface="Red Hat Display"/>
              </a:rPr>
              <a:t> and how they have </a:t>
            </a:r>
            <a:r>
              <a:rPr lang="en-US" sz="2400" u="sng" dirty="0">
                <a:solidFill>
                  <a:srgbClr val="000000"/>
                </a:solidFill>
                <a:ea typeface="Red Hat Display"/>
                <a:sym typeface="Red Hat Display"/>
              </a:rPr>
              <a:t>been reconfigured </a:t>
            </a:r>
            <a:r>
              <a:rPr lang="en-US" sz="2400" dirty="0">
                <a:solidFill>
                  <a:srgbClr val="000000"/>
                </a:solidFill>
                <a:ea typeface="Red Hat Display"/>
                <a:sym typeface="Red Hat Display"/>
              </a:rPr>
              <a:t>in disciplines, institutions, and throughout time</a:t>
            </a:r>
          </a:p>
          <a:p>
            <a:pPr marL="101600" lvl="0" indent="0" algn="l" rtl="0">
              <a:lnSpc>
                <a:spcPct val="115000"/>
              </a:lnSpc>
              <a:spcBef>
                <a:spcPts val="0"/>
              </a:spcBef>
              <a:spcAft>
                <a:spcPts val="0"/>
              </a:spcAft>
              <a:buClr>
                <a:srgbClr val="000000"/>
              </a:buClr>
              <a:buSzPts val="2000"/>
              <a:buNone/>
            </a:pPr>
            <a:endParaRPr lang="en-US" sz="2400" dirty="0">
              <a:solidFill>
                <a:srgbClr val="000000"/>
              </a:solidFill>
              <a:ea typeface="Red Hat Display"/>
              <a:sym typeface="Red Hat Display"/>
            </a:endParaRPr>
          </a:p>
          <a:p>
            <a:pPr marL="101600" lvl="0" indent="0" algn="l" rtl="0">
              <a:lnSpc>
                <a:spcPct val="115000"/>
              </a:lnSpc>
              <a:spcBef>
                <a:spcPts val="0"/>
              </a:spcBef>
              <a:spcAft>
                <a:spcPts val="0"/>
              </a:spcAft>
              <a:buClr>
                <a:srgbClr val="000000"/>
              </a:buClr>
              <a:buSzPts val="2000"/>
              <a:buNone/>
            </a:pPr>
            <a:r>
              <a:rPr lang="en-US" sz="2400" dirty="0">
                <a:solidFill>
                  <a:srgbClr val="000000"/>
                </a:solidFill>
                <a:ea typeface="Red Hat Display"/>
                <a:sym typeface="Red Hat Display"/>
              </a:rPr>
              <a:t>Methods used include:</a:t>
            </a:r>
          </a:p>
          <a:p>
            <a:pPr marL="1371600" lvl="2" indent="-355600" algn="l" rtl="0">
              <a:lnSpc>
                <a:spcPct val="115000"/>
              </a:lnSpc>
              <a:spcBef>
                <a:spcPts val="0"/>
              </a:spcBef>
              <a:spcAft>
                <a:spcPts val="0"/>
              </a:spcAft>
              <a:buClr>
                <a:srgbClr val="000000"/>
              </a:buClr>
              <a:buSzPts val="2000"/>
              <a:buFont typeface="Red Hat Display"/>
              <a:buChar char="•"/>
            </a:pPr>
            <a:r>
              <a:rPr lang="en-US" sz="2400" b="1" dirty="0">
                <a:solidFill>
                  <a:srgbClr val="000000"/>
                </a:solidFill>
                <a:ea typeface="Red Hat Display"/>
                <a:sym typeface="Red Hat Display"/>
              </a:rPr>
              <a:t>Citational </a:t>
            </a:r>
            <a:r>
              <a:rPr lang="en-US" sz="2400" b="1" dirty="0" err="1">
                <a:solidFill>
                  <a:srgbClr val="000000"/>
                </a:solidFill>
                <a:ea typeface="Red Hat Display"/>
                <a:sym typeface="Red Hat Display"/>
              </a:rPr>
              <a:t>Backmapping</a:t>
            </a:r>
            <a:r>
              <a:rPr lang="en-US" sz="2400" dirty="0">
                <a:solidFill>
                  <a:srgbClr val="000000"/>
                </a:solidFill>
                <a:ea typeface="Red Hat Display"/>
                <a:sym typeface="Red Hat Display"/>
              </a:rPr>
              <a:t>: traces assumptions by connecting key sources throughout the dataset</a:t>
            </a:r>
          </a:p>
          <a:p>
            <a:pPr marL="101600" lvl="0" indent="0" algn="l" rtl="0">
              <a:lnSpc>
                <a:spcPct val="115000"/>
              </a:lnSpc>
              <a:spcBef>
                <a:spcPts val="0"/>
              </a:spcBef>
              <a:spcAft>
                <a:spcPts val="0"/>
              </a:spcAft>
              <a:buClr>
                <a:srgbClr val="000000"/>
              </a:buClr>
              <a:buSzPts val="2000"/>
              <a:buNone/>
            </a:pPr>
            <a:endParaRPr sz="2000" dirty="0">
              <a:solidFill>
                <a:srgbClr val="000000"/>
              </a:solidFill>
              <a:ea typeface="Red Hat Display"/>
              <a:sym typeface="Red Hat Display"/>
            </a:endParaRPr>
          </a:p>
          <a:p>
            <a:pPr marL="0" lvl="0" indent="0" algn="l" rtl="0">
              <a:lnSpc>
                <a:spcPct val="115000"/>
              </a:lnSpc>
              <a:spcBef>
                <a:spcPts val="0"/>
              </a:spcBef>
              <a:spcAft>
                <a:spcPts val="0"/>
              </a:spcAft>
              <a:buNone/>
            </a:pPr>
            <a:endParaRPr sz="2900" dirty="0">
              <a:solidFill>
                <a:srgbClr val="000000"/>
              </a:solidFill>
              <a:latin typeface="Red Hat Display"/>
              <a:ea typeface="Red Hat Display"/>
              <a:cs typeface="Red Hat Display"/>
              <a:sym typeface="Red Hat Display"/>
            </a:endParaRPr>
          </a:p>
        </p:txBody>
      </p:sp>
      <p:sp>
        <p:nvSpPr>
          <p:cNvPr id="6" name="Title 2">
            <a:extLst>
              <a:ext uri="{FF2B5EF4-FFF2-40B4-BE49-F238E27FC236}">
                <a16:creationId xmlns:a16="http://schemas.microsoft.com/office/drawing/2014/main" id="{99662B4F-168F-1643-4122-19A1C838E556}"/>
              </a:ext>
            </a:extLst>
          </p:cNvPr>
          <p:cNvSpPr>
            <a:spLocks noGrp="1"/>
          </p:cNvSpPr>
          <p:nvPr>
            <p:ph type="title"/>
          </p:nvPr>
        </p:nvSpPr>
        <p:spPr>
          <a:xfrm>
            <a:off x="838200" y="18255"/>
            <a:ext cx="10515600" cy="1325563"/>
          </a:xfrm>
        </p:spPr>
        <p:txBody>
          <a:bodyPr>
            <a:normAutofit/>
          </a:bodyPr>
          <a:lstStyle/>
          <a:p>
            <a:pPr algn="ctr"/>
            <a:r>
              <a:rPr lang="en-US" sz="4000" dirty="0">
                <a:latin typeface="Helvetica" pitchFamily="2" charset="0"/>
              </a:rPr>
              <a:t>Methodology</a:t>
            </a:r>
          </a:p>
        </p:txBody>
      </p:sp>
      <p:sp>
        <p:nvSpPr>
          <p:cNvPr id="3" name="Google Shape;527;p64">
            <a:extLst>
              <a:ext uri="{FF2B5EF4-FFF2-40B4-BE49-F238E27FC236}">
                <a16:creationId xmlns:a16="http://schemas.microsoft.com/office/drawing/2014/main" id="{4F7BDBF0-1CC9-769C-F5CE-2E35F7546406}"/>
              </a:ext>
            </a:extLst>
          </p:cNvPr>
          <p:cNvSpPr txBox="1">
            <a:spLocks/>
          </p:cNvSpPr>
          <p:nvPr/>
        </p:nvSpPr>
        <p:spPr>
          <a:xfrm>
            <a:off x="-169388" y="5590196"/>
            <a:ext cx="10257369" cy="1665048"/>
          </a:xfrm>
          <a:prstGeom prst="rect">
            <a:avLst/>
          </a:prstGeom>
          <a:noFill/>
          <a:ln>
            <a:noFill/>
          </a:ln>
        </p:spPr>
        <p:txBody>
          <a:bodyPr spcFirstLastPara="1" vert="horz" wrap="square" lIns="274300" tIns="64000" rIns="182875" bIns="91425"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200"/>
              </a:lnSpc>
              <a:spcBef>
                <a:spcPts val="0"/>
              </a:spcBef>
              <a:spcAft>
                <a:spcPts val="600"/>
              </a:spcAft>
              <a:buNone/>
            </a:pPr>
            <a:r>
              <a:rPr lang="en-US" sz="1000" dirty="0" err="1">
                <a:solidFill>
                  <a:srgbClr val="1A1A1A"/>
                </a:solidFill>
                <a:effectLst/>
              </a:rPr>
              <a:t>Daston</a:t>
            </a:r>
            <a:r>
              <a:rPr lang="en-US" sz="1000" dirty="0">
                <a:solidFill>
                  <a:srgbClr val="1A1A1A"/>
                </a:solidFill>
                <a:effectLst/>
              </a:rPr>
              <a:t>, L. (1994). Historical epistemology. In J. Chandler, A. Davidson, &amp; H. </a:t>
            </a:r>
            <a:r>
              <a:rPr lang="en-US" sz="1000" dirty="0" err="1">
                <a:solidFill>
                  <a:srgbClr val="1A1A1A"/>
                </a:solidFill>
                <a:effectLst/>
              </a:rPr>
              <a:t>Harootunian</a:t>
            </a:r>
            <a:r>
              <a:rPr lang="en-US" sz="1000" dirty="0">
                <a:solidFill>
                  <a:srgbClr val="1A1A1A"/>
                </a:solidFill>
              </a:rPr>
              <a:t> </a:t>
            </a:r>
            <a:r>
              <a:rPr lang="en-US" sz="1000" dirty="0">
                <a:solidFill>
                  <a:srgbClr val="1A1A1A"/>
                </a:solidFill>
                <a:effectLst/>
              </a:rPr>
              <a:t>(Eds.), </a:t>
            </a:r>
            <a:r>
              <a:rPr lang="en-US" sz="1000" i="1" dirty="0">
                <a:solidFill>
                  <a:srgbClr val="1A1A1A"/>
                </a:solidFill>
                <a:effectLst/>
              </a:rPr>
              <a:t>Questions of evidence: Proof, practice, and persuasion across the disciplines </a:t>
            </a:r>
            <a:r>
              <a:rPr lang="en-US" sz="1000" dirty="0">
                <a:solidFill>
                  <a:srgbClr val="1A1A1A"/>
                </a:solidFill>
                <a:effectLst/>
              </a:rPr>
              <a:t>(pp. 282–289). University of Chicago Press.</a:t>
            </a:r>
            <a:endParaRPr lang="en-US" sz="1000" dirty="0">
              <a:solidFill>
                <a:srgbClr val="1A1A1A"/>
              </a:solidFill>
            </a:endParaRPr>
          </a:p>
          <a:p>
            <a:pPr marL="0" indent="0">
              <a:lnSpc>
                <a:spcPts val="1200"/>
              </a:lnSpc>
              <a:spcBef>
                <a:spcPts val="0"/>
              </a:spcBef>
              <a:spcAft>
                <a:spcPts val="600"/>
              </a:spcAft>
              <a:buNone/>
            </a:pPr>
            <a:r>
              <a:rPr lang="en-US" sz="1000" dirty="0" err="1">
                <a:solidFill>
                  <a:srgbClr val="1A1A1A"/>
                </a:solidFill>
                <a:effectLst/>
              </a:rPr>
              <a:t>Daston</a:t>
            </a:r>
            <a:r>
              <a:rPr lang="en-US" sz="1000" dirty="0">
                <a:solidFill>
                  <a:srgbClr val="1A1A1A"/>
                </a:solidFill>
                <a:effectLst/>
              </a:rPr>
              <a:t>, L. (Ed.). (2000). </a:t>
            </a:r>
            <a:r>
              <a:rPr lang="en-US" sz="1000" i="1" dirty="0">
                <a:solidFill>
                  <a:srgbClr val="1A1A1A"/>
                </a:solidFill>
                <a:effectLst/>
              </a:rPr>
              <a:t>Biographies of scientific objects</a:t>
            </a:r>
            <a:r>
              <a:rPr lang="en-US" sz="1000" dirty="0">
                <a:solidFill>
                  <a:srgbClr val="1A1A1A"/>
                </a:solidFill>
                <a:effectLst/>
              </a:rPr>
              <a:t>. University of Chicago Press.</a:t>
            </a:r>
            <a:endParaRPr lang="en-US" sz="1000" dirty="0">
              <a:solidFill>
                <a:srgbClr val="1A1A1A"/>
              </a:solidFill>
            </a:endParaRPr>
          </a:p>
          <a:p>
            <a:pPr marL="0" indent="0">
              <a:lnSpc>
                <a:spcPts val="1200"/>
              </a:lnSpc>
              <a:spcBef>
                <a:spcPts val="0"/>
              </a:spcBef>
              <a:spcAft>
                <a:spcPts val="600"/>
              </a:spcAft>
              <a:buNone/>
            </a:pPr>
            <a:r>
              <a:rPr lang="en-US" sz="1000" dirty="0" err="1">
                <a:solidFill>
                  <a:srgbClr val="1A1A1A"/>
                </a:solidFill>
                <a:effectLst/>
              </a:rPr>
              <a:t>Kirchgasler</a:t>
            </a:r>
            <a:r>
              <a:rPr lang="en-US" sz="1000" dirty="0">
                <a:solidFill>
                  <a:srgbClr val="1A1A1A"/>
                </a:solidFill>
                <a:effectLst/>
              </a:rPr>
              <a:t>, K. L. (2023). Science class as clinic: Why histories of segregated instruction matter for health equity reforms today. </a:t>
            </a:r>
            <a:r>
              <a:rPr lang="en-US" sz="1000" i="1" dirty="0">
                <a:solidFill>
                  <a:srgbClr val="1A1A1A"/>
                </a:solidFill>
                <a:effectLst/>
              </a:rPr>
              <a:t>Science Education</a:t>
            </a:r>
            <a:r>
              <a:rPr lang="en-US" sz="1000" dirty="0">
                <a:solidFill>
                  <a:srgbClr val="1A1A1A"/>
                </a:solidFill>
                <a:effectLst/>
              </a:rPr>
              <a:t>, </a:t>
            </a:r>
            <a:r>
              <a:rPr lang="en-US" sz="1000" i="1" dirty="0">
                <a:solidFill>
                  <a:srgbClr val="1A1A1A"/>
                </a:solidFill>
                <a:effectLst/>
              </a:rPr>
              <a:t>107</a:t>
            </a:r>
            <a:r>
              <a:rPr lang="en-US" sz="1000" dirty="0">
                <a:solidFill>
                  <a:srgbClr val="1A1A1A"/>
                </a:solidFill>
                <a:effectLst/>
              </a:rPr>
              <a:t>(1), 42–70.</a:t>
            </a:r>
            <a:endParaRPr lang="en-US" sz="1000" dirty="0">
              <a:solidFill>
                <a:srgbClr val="1A1A1A"/>
              </a:solidFill>
            </a:endParaRPr>
          </a:p>
          <a:p>
            <a:pPr marL="0" indent="0">
              <a:lnSpc>
                <a:spcPts val="1200"/>
              </a:lnSpc>
              <a:spcBef>
                <a:spcPts val="0"/>
              </a:spcBef>
              <a:spcAft>
                <a:spcPts val="600"/>
              </a:spcAft>
              <a:buNone/>
            </a:pPr>
            <a:r>
              <a:rPr lang="en-US" sz="1000" kern="100" dirty="0">
                <a:solidFill>
                  <a:srgbClr val="000000"/>
                </a:solidFill>
                <a:effectLst/>
                <a:ea typeface="Aptos" panose="020B0004020202020204" pitchFamily="34" charset="0"/>
              </a:rPr>
              <a:t>Haraway, D. (1991). </a:t>
            </a:r>
            <a:r>
              <a:rPr lang="en-US" sz="1000" i="1" kern="100" dirty="0">
                <a:solidFill>
                  <a:srgbClr val="000000"/>
                </a:solidFill>
                <a:effectLst/>
                <a:ea typeface="Aptos" panose="020B0004020202020204" pitchFamily="34" charset="0"/>
              </a:rPr>
              <a:t>Simians, cyborgs, and women: The reinvention of nature</a:t>
            </a:r>
            <a:r>
              <a:rPr lang="en-US" sz="1000" kern="100" dirty="0">
                <a:solidFill>
                  <a:srgbClr val="000000"/>
                </a:solidFill>
                <a:effectLst/>
                <a:ea typeface="Aptos" panose="020B0004020202020204" pitchFamily="34" charset="0"/>
              </a:rPr>
              <a:t>. Taylor &amp; Francis.</a:t>
            </a:r>
            <a:endParaRPr lang="en-US" sz="1000" kern="100" dirty="0">
              <a:effectLst/>
              <a:ea typeface="Aptos" panose="020B0004020202020204" pitchFamily="34" charset="0"/>
            </a:endParaRPr>
          </a:p>
          <a:p>
            <a:pPr marL="0" indent="0">
              <a:lnSpc>
                <a:spcPct val="100000"/>
              </a:lnSpc>
              <a:spcBef>
                <a:spcPts val="0"/>
              </a:spcBef>
              <a:buFont typeface="Arial" panose="020B0604020202020204" pitchFamily="34" charset="0"/>
              <a:buNone/>
            </a:pPr>
            <a:endParaRPr lang="en-US" sz="1000" dirty="0">
              <a:solidFill>
                <a:srgbClr val="1A1A1A"/>
              </a:solidFill>
            </a:endParaRPr>
          </a:p>
          <a:p>
            <a:pPr marL="0" indent="0">
              <a:spcBef>
                <a:spcPts val="0"/>
              </a:spcBef>
              <a:buSzPts val="1260"/>
              <a:buFont typeface="Arial" panose="020B0604020202020204" pitchFamily="34" charset="0"/>
              <a:buNone/>
            </a:pPr>
            <a:endParaRPr lang="en-US" sz="1000" i="1" dirty="0">
              <a:solidFill>
                <a:srgbClr val="1A1A1A"/>
              </a:solidFill>
            </a:endParaRPr>
          </a:p>
          <a:p>
            <a:pPr marL="0" indent="0">
              <a:spcBef>
                <a:spcPts val="0"/>
              </a:spcBef>
              <a:buSzPts val="1260"/>
              <a:buFont typeface="Arial" panose="020B0604020202020204" pitchFamily="34" charset="0"/>
              <a:buNone/>
            </a:pPr>
            <a:endParaRPr lang="en-US" sz="1000" dirty="0">
              <a:solidFill>
                <a:srgbClr val="1A1A1A"/>
              </a:solidFill>
              <a:latin typeface="Times New Roman" panose="02020603050405020304" pitchFamily="18" charset="0"/>
            </a:endParaRPr>
          </a:p>
        </p:txBody>
      </p:sp>
    </p:spTree>
    <p:extLst>
      <p:ext uri="{BB962C8B-B14F-4D97-AF65-F5344CB8AC3E}">
        <p14:creationId xmlns:p14="http://schemas.microsoft.com/office/powerpoint/2010/main" val="3287633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53"/>
          <p:cNvSpPr/>
          <p:nvPr/>
        </p:nvSpPr>
        <p:spPr>
          <a:xfrm>
            <a:off x="338750" y="1556550"/>
            <a:ext cx="1713300" cy="1402800"/>
          </a:xfrm>
          <a:prstGeom prst="wedgeRoundRectCallout">
            <a:avLst>
              <a:gd name="adj1" fmla="val -62309"/>
              <a:gd name="adj2" fmla="val -70406"/>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dirty="0">
                <a:latin typeface="Arial" panose="020B0604020202020204" pitchFamily="34" charset="0"/>
                <a:cs typeface="Arial" panose="020B0604020202020204" pitchFamily="34" charset="0"/>
              </a:rPr>
              <a:t>Should I be worried about my stove?</a:t>
            </a:r>
            <a:endParaRPr dirty="0">
              <a:latin typeface="Arial" panose="020B0604020202020204" pitchFamily="34" charset="0"/>
              <a:cs typeface="Arial" panose="020B0604020202020204" pitchFamily="34" charset="0"/>
            </a:endParaRPr>
          </a:p>
        </p:txBody>
      </p:sp>
      <p:sp>
        <p:nvSpPr>
          <p:cNvPr id="498" name="Google Shape;498;p53"/>
          <p:cNvSpPr/>
          <p:nvPr/>
        </p:nvSpPr>
        <p:spPr>
          <a:xfrm>
            <a:off x="2292250" y="1151300"/>
            <a:ext cx="2275500" cy="10287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i="1" dirty="0">
                <a:solidFill>
                  <a:schemeClr val="lt1"/>
                </a:solidFill>
                <a:latin typeface="Arial" panose="020B0604020202020204" pitchFamily="34" charset="0"/>
                <a:cs typeface="Arial" panose="020B0604020202020204" pitchFamily="34" charset="0"/>
              </a:rPr>
              <a:t>PV=</a:t>
            </a:r>
            <a:r>
              <a:rPr lang="en-US" i="1" dirty="0" err="1">
                <a:solidFill>
                  <a:schemeClr val="lt1"/>
                </a:solidFill>
                <a:latin typeface="Arial" panose="020B0604020202020204" pitchFamily="34" charset="0"/>
                <a:cs typeface="Arial" panose="020B0604020202020204" pitchFamily="34" charset="0"/>
              </a:rPr>
              <a:t>nRT</a:t>
            </a:r>
            <a:endParaRPr i="1" dirty="0">
              <a:solidFill>
                <a:schemeClr val="lt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99" name="Google Shape;499;p53"/>
              <p:cNvSpPr/>
              <p:nvPr/>
            </p:nvSpPr>
            <p:spPr>
              <a:xfrm>
                <a:off x="2292250" y="2332400"/>
                <a:ext cx="2275500" cy="10287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14:m>
                  <m:oMathPara xmlns:m="http://schemas.openxmlformats.org/officeDocument/2006/math">
                    <m:oMathParaPr>
                      <m:jc m:val="centerGroup"/>
                    </m:oMathParaPr>
                    <m:oMath xmlns:m="http://schemas.openxmlformats.org/officeDocument/2006/math">
                      <m:d>
                        <m:dPr>
                          <m:ctrlPr>
                            <a:rPr lang="en-US" sz="1200" i="1" smtClean="0">
                              <a:solidFill>
                                <a:schemeClr val="lt1"/>
                              </a:solidFill>
                              <a:latin typeface="Cambria Math" panose="02040503050406030204" pitchFamily="18" charset="0"/>
                            </a:rPr>
                          </m:ctrlPr>
                        </m:dPr>
                        <m:e>
                          <m:r>
                            <a:rPr lang="en-US" sz="1200" b="0" i="1" smtClean="0">
                              <a:solidFill>
                                <a:schemeClr val="lt1"/>
                              </a:solidFill>
                              <a:latin typeface="Cambria Math" panose="02040503050406030204" pitchFamily="18" charset="0"/>
                            </a:rPr>
                            <m:t>𝑃</m:t>
                          </m:r>
                          <m:r>
                            <a:rPr lang="en-US" sz="1200" b="0" i="1" smtClean="0">
                              <a:solidFill>
                                <a:schemeClr val="lt1"/>
                              </a:solidFill>
                              <a:latin typeface="Cambria Math" panose="02040503050406030204" pitchFamily="18" charset="0"/>
                            </a:rPr>
                            <m:t>+ </m:t>
                          </m:r>
                          <m:f>
                            <m:fPr>
                              <m:ctrlPr>
                                <a:rPr lang="en-US" sz="1200" b="0" i="1" smtClean="0">
                                  <a:solidFill>
                                    <a:schemeClr val="lt1"/>
                                  </a:solidFill>
                                  <a:latin typeface="Cambria Math" panose="02040503050406030204" pitchFamily="18" charset="0"/>
                                </a:rPr>
                              </m:ctrlPr>
                            </m:fPr>
                            <m:num>
                              <m:r>
                                <a:rPr lang="en-US" sz="1200" b="0" i="1" smtClean="0">
                                  <a:solidFill>
                                    <a:schemeClr val="lt1"/>
                                  </a:solidFill>
                                  <a:latin typeface="Cambria Math" panose="02040503050406030204" pitchFamily="18" charset="0"/>
                                </a:rPr>
                                <m:t>𝑎</m:t>
                              </m:r>
                              <m:sSup>
                                <m:sSupPr>
                                  <m:ctrlPr>
                                    <a:rPr lang="en-US" sz="1200" b="0" i="1" smtClean="0">
                                      <a:solidFill>
                                        <a:schemeClr val="lt1"/>
                                      </a:solidFill>
                                      <a:latin typeface="Cambria Math" panose="02040503050406030204" pitchFamily="18" charset="0"/>
                                    </a:rPr>
                                  </m:ctrlPr>
                                </m:sSupPr>
                                <m:e>
                                  <m:r>
                                    <a:rPr lang="en-US" sz="1200" b="0" i="1" smtClean="0">
                                      <a:solidFill>
                                        <a:schemeClr val="lt1"/>
                                      </a:solidFill>
                                      <a:latin typeface="Cambria Math" panose="02040503050406030204" pitchFamily="18" charset="0"/>
                                    </a:rPr>
                                    <m:t>𝑛</m:t>
                                  </m:r>
                                </m:e>
                                <m:sup>
                                  <m:r>
                                    <a:rPr lang="en-US" sz="1200" b="0" i="1" smtClean="0">
                                      <a:solidFill>
                                        <a:schemeClr val="lt1"/>
                                      </a:solidFill>
                                      <a:latin typeface="Cambria Math" panose="02040503050406030204" pitchFamily="18" charset="0"/>
                                    </a:rPr>
                                    <m:t>2</m:t>
                                  </m:r>
                                </m:sup>
                              </m:sSup>
                            </m:num>
                            <m:den>
                              <m:sSup>
                                <m:sSupPr>
                                  <m:ctrlPr>
                                    <a:rPr lang="en-US" sz="1200" b="0" i="1" smtClean="0">
                                      <a:solidFill>
                                        <a:schemeClr val="lt1"/>
                                      </a:solidFill>
                                      <a:latin typeface="Cambria Math" panose="02040503050406030204" pitchFamily="18" charset="0"/>
                                    </a:rPr>
                                  </m:ctrlPr>
                                </m:sSupPr>
                                <m:e>
                                  <m:r>
                                    <a:rPr lang="en-US" sz="1200" b="0" i="1" smtClean="0">
                                      <a:solidFill>
                                        <a:schemeClr val="lt1"/>
                                      </a:solidFill>
                                      <a:latin typeface="Cambria Math" panose="02040503050406030204" pitchFamily="18" charset="0"/>
                                    </a:rPr>
                                    <m:t>𝑉</m:t>
                                  </m:r>
                                </m:e>
                                <m:sup>
                                  <m:r>
                                    <a:rPr lang="en-US" sz="1200" b="0" i="1" smtClean="0">
                                      <a:solidFill>
                                        <a:schemeClr val="lt1"/>
                                      </a:solidFill>
                                      <a:latin typeface="Cambria Math" panose="02040503050406030204" pitchFamily="18" charset="0"/>
                                    </a:rPr>
                                    <m:t>2</m:t>
                                  </m:r>
                                </m:sup>
                              </m:sSup>
                            </m:den>
                          </m:f>
                        </m:e>
                      </m:d>
                      <m:d>
                        <m:dPr>
                          <m:ctrlPr>
                            <a:rPr lang="en-US" sz="1200" i="1" smtClean="0">
                              <a:solidFill>
                                <a:schemeClr val="lt1"/>
                              </a:solidFill>
                              <a:latin typeface="Cambria Math" panose="02040503050406030204" pitchFamily="18" charset="0"/>
                            </a:rPr>
                          </m:ctrlPr>
                        </m:dPr>
                        <m:e>
                          <m:r>
                            <a:rPr lang="en-US" sz="1200" b="0" i="1" smtClean="0">
                              <a:solidFill>
                                <a:schemeClr val="lt1"/>
                              </a:solidFill>
                              <a:latin typeface="Cambria Math" panose="02040503050406030204" pitchFamily="18" charset="0"/>
                            </a:rPr>
                            <m:t>𝑉</m:t>
                          </m:r>
                          <m:r>
                            <a:rPr lang="en-US" sz="1200" b="0" i="1" smtClean="0">
                              <a:solidFill>
                                <a:schemeClr val="lt1"/>
                              </a:solidFill>
                              <a:latin typeface="Cambria Math" panose="02040503050406030204" pitchFamily="18" charset="0"/>
                            </a:rPr>
                            <m:t>−</m:t>
                          </m:r>
                          <m:r>
                            <a:rPr lang="en-US" sz="1200" b="0" i="1" smtClean="0">
                              <a:solidFill>
                                <a:schemeClr val="lt1"/>
                              </a:solidFill>
                              <a:latin typeface="Cambria Math" panose="02040503050406030204" pitchFamily="18" charset="0"/>
                            </a:rPr>
                            <m:t>𝑛𝑏</m:t>
                          </m:r>
                        </m:e>
                      </m:d>
                      <m:r>
                        <a:rPr lang="en-US" sz="1200" b="0" i="1" smtClean="0">
                          <a:solidFill>
                            <a:schemeClr val="lt1"/>
                          </a:solidFill>
                          <a:latin typeface="Cambria Math" panose="02040503050406030204" pitchFamily="18" charset="0"/>
                        </a:rPr>
                        <m:t>=</m:t>
                      </m:r>
                      <m:r>
                        <a:rPr lang="en-US" sz="1200" b="0" i="1" smtClean="0">
                          <a:solidFill>
                            <a:schemeClr val="lt1"/>
                          </a:solidFill>
                          <a:latin typeface="Cambria Math" panose="02040503050406030204" pitchFamily="18" charset="0"/>
                        </a:rPr>
                        <m:t>𝑛𝑅𝑇</m:t>
                      </m:r>
                    </m:oMath>
                  </m:oMathPara>
                </a14:m>
                <a:endParaRPr sz="2000" dirty="0">
                  <a:solidFill>
                    <a:schemeClr val="lt1"/>
                  </a:solidFill>
                  <a:latin typeface="Arial" panose="020B0604020202020204" pitchFamily="34" charset="0"/>
                  <a:cs typeface="Arial" panose="020B0604020202020204" pitchFamily="34" charset="0"/>
                </a:endParaRPr>
              </a:p>
            </p:txBody>
          </p:sp>
        </mc:Choice>
        <mc:Fallback xmlns="">
          <p:sp>
            <p:nvSpPr>
              <p:cNvPr id="499" name="Google Shape;499;p53"/>
              <p:cNvSpPr>
                <a:spLocks noRot="1" noChangeAspect="1" noMove="1" noResize="1" noEditPoints="1" noAdjustHandles="1" noChangeArrowheads="1" noChangeShapeType="1" noTextEdit="1"/>
              </p:cNvSpPr>
              <p:nvPr/>
            </p:nvSpPr>
            <p:spPr>
              <a:xfrm>
                <a:off x="2292250" y="2332400"/>
                <a:ext cx="2275500" cy="1028700"/>
              </a:xfrm>
              <a:prstGeom prst="rect">
                <a:avLst/>
              </a:prstGeom>
              <a:blipFill>
                <a:blip r:embed="rId3"/>
                <a:stretch>
                  <a:fillRect/>
                </a:stretch>
              </a:blipFill>
              <a:ln w="9525" cap="flat" cmpd="sng">
                <a:solidFill>
                  <a:schemeClr val="dk2"/>
                </a:solidFill>
                <a:prstDash val="solid"/>
                <a:round/>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0" name="Google Shape;500;p53"/>
              <p:cNvSpPr/>
              <p:nvPr/>
            </p:nvSpPr>
            <p:spPr>
              <a:xfrm>
                <a:off x="2292250" y="3513500"/>
                <a:ext cx="2275500" cy="10287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14:m>
                  <m:oMathPara xmlns:m="http://schemas.openxmlformats.org/officeDocument/2006/math">
                    <m:oMathParaPr>
                      <m:jc m:val="centerGroup"/>
                    </m:oMathParaPr>
                    <m:oMath xmlns:m="http://schemas.openxmlformats.org/officeDocument/2006/math">
                      <m:r>
                        <a:rPr lang="en-US" sz="1200" b="0" i="1" smtClean="0">
                          <a:solidFill>
                            <a:schemeClr val="lt1"/>
                          </a:solidFill>
                          <a:latin typeface="Cambria Math" panose="02040503050406030204" pitchFamily="18" charset="0"/>
                        </a:rPr>
                        <m:t>𝑝</m:t>
                      </m:r>
                      <m:r>
                        <a:rPr lang="en-US" sz="1200" b="0" i="1" smtClean="0">
                          <a:solidFill>
                            <a:schemeClr val="lt1"/>
                          </a:solidFill>
                          <a:latin typeface="Cambria Math" panose="02040503050406030204" pitchFamily="18" charset="0"/>
                        </a:rPr>
                        <m:t>=</m:t>
                      </m:r>
                      <m:f>
                        <m:fPr>
                          <m:ctrlPr>
                            <a:rPr lang="en-US" sz="1200" b="0" i="1" smtClean="0">
                              <a:solidFill>
                                <a:schemeClr val="lt1"/>
                              </a:solidFill>
                              <a:latin typeface="Cambria Math" panose="02040503050406030204" pitchFamily="18" charset="0"/>
                            </a:rPr>
                          </m:ctrlPr>
                        </m:fPr>
                        <m:num>
                          <m:r>
                            <a:rPr lang="en-US" sz="1200" b="0" i="1" smtClean="0">
                              <a:solidFill>
                                <a:schemeClr val="lt1"/>
                              </a:solidFill>
                              <a:latin typeface="Cambria Math" panose="02040503050406030204" pitchFamily="18" charset="0"/>
                            </a:rPr>
                            <m:t>𝑅𝑇</m:t>
                          </m:r>
                        </m:num>
                        <m:den>
                          <m:sSub>
                            <m:sSubPr>
                              <m:ctrlPr>
                                <a:rPr lang="en-US" sz="1200" b="0" i="1" smtClean="0">
                                  <a:solidFill>
                                    <a:schemeClr val="lt1"/>
                                  </a:solidFill>
                                  <a:latin typeface="Cambria Math" panose="02040503050406030204" pitchFamily="18" charset="0"/>
                                </a:rPr>
                              </m:ctrlPr>
                            </m:sSubPr>
                            <m:e>
                              <m:r>
                                <a:rPr lang="en-US" sz="1200" b="0" i="1" smtClean="0">
                                  <a:solidFill>
                                    <a:schemeClr val="lt1"/>
                                  </a:solidFill>
                                  <a:latin typeface="Cambria Math" panose="02040503050406030204" pitchFamily="18" charset="0"/>
                                </a:rPr>
                                <m:t>𝑉</m:t>
                              </m:r>
                            </m:e>
                            <m:sub>
                              <m:r>
                                <a:rPr lang="en-US" sz="1200" b="0" i="1" smtClean="0">
                                  <a:solidFill>
                                    <a:schemeClr val="lt1"/>
                                  </a:solidFill>
                                  <a:latin typeface="Cambria Math" panose="02040503050406030204" pitchFamily="18" charset="0"/>
                                </a:rPr>
                                <m:t>𝑚</m:t>
                              </m:r>
                            </m:sub>
                          </m:sSub>
                          <m:r>
                            <a:rPr lang="en-US" sz="1200" b="0" i="1" smtClean="0">
                              <a:solidFill>
                                <a:schemeClr val="lt1"/>
                              </a:solidFill>
                              <a:latin typeface="Cambria Math" panose="02040503050406030204" pitchFamily="18" charset="0"/>
                            </a:rPr>
                            <m:t>−</m:t>
                          </m:r>
                          <m:r>
                            <a:rPr lang="en-US" sz="1200" b="0" i="1" smtClean="0">
                              <a:solidFill>
                                <a:schemeClr val="lt1"/>
                              </a:solidFill>
                              <a:latin typeface="Cambria Math" panose="02040503050406030204" pitchFamily="18" charset="0"/>
                            </a:rPr>
                            <m:t>𝑏</m:t>
                          </m:r>
                        </m:den>
                      </m:f>
                      <m:r>
                        <a:rPr lang="en-US" sz="1200" b="0" i="0" smtClean="0">
                          <a:solidFill>
                            <a:schemeClr val="lt1"/>
                          </a:solidFill>
                          <a:latin typeface="Cambria Math" panose="02040503050406030204" pitchFamily="18" charset="0"/>
                        </a:rPr>
                        <m:t>−</m:t>
                      </m:r>
                      <m:f>
                        <m:fPr>
                          <m:ctrlPr>
                            <a:rPr lang="en-US" sz="1200" b="0" i="1" smtClean="0">
                              <a:solidFill>
                                <a:schemeClr val="lt1"/>
                              </a:solidFill>
                              <a:latin typeface="Cambria Math" panose="02040503050406030204" pitchFamily="18" charset="0"/>
                            </a:rPr>
                          </m:ctrlPr>
                        </m:fPr>
                        <m:num>
                          <m:r>
                            <a:rPr lang="en-US" sz="1200" b="0" i="1" smtClean="0">
                              <a:solidFill>
                                <a:schemeClr val="lt1"/>
                              </a:solidFill>
                              <a:latin typeface="Cambria Math" panose="02040503050406030204" pitchFamily="18" charset="0"/>
                            </a:rPr>
                            <m:t>𝑎</m:t>
                          </m:r>
                        </m:num>
                        <m:den>
                          <m:rad>
                            <m:radPr>
                              <m:degHide m:val="on"/>
                              <m:ctrlPr>
                                <a:rPr lang="en-US" sz="1200" b="0" i="1" smtClean="0">
                                  <a:solidFill>
                                    <a:schemeClr val="lt1"/>
                                  </a:solidFill>
                                  <a:latin typeface="Cambria Math" panose="02040503050406030204" pitchFamily="18" charset="0"/>
                                </a:rPr>
                              </m:ctrlPr>
                            </m:radPr>
                            <m:deg/>
                            <m:e>
                              <m:r>
                                <a:rPr lang="en-US" sz="1200" b="0" i="1" smtClean="0">
                                  <a:solidFill>
                                    <a:schemeClr val="lt1"/>
                                  </a:solidFill>
                                  <a:latin typeface="Cambria Math" panose="02040503050406030204" pitchFamily="18" charset="0"/>
                                </a:rPr>
                                <m:t>𝑇</m:t>
                              </m:r>
                            </m:e>
                          </m:rad>
                          <m:sSub>
                            <m:sSubPr>
                              <m:ctrlPr>
                                <a:rPr lang="en-US" sz="1200" b="0" i="1" smtClean="0">
                                  <a:solidFill>
                                    <a:schemeClr val="lt1"/>
                                  </a:solidFill>
                                  <a:latin typeface="Cambria Math" panose="02040503050406030204" pitchFamily="18" charset="0"/>
                                </a:rPr>
                              </m:ctrlPr>
                            </m:sSubPr>
                            <m:e>
                              <m:r>
                                <a:rPr lang="en-US" sz="1200" b="0" i="1" smtClean="0">
                                  <a:solidFill>
                                    <a:schemeClr val="lt1"/>
                                  </a:solidFill>
                                  <a:latin typeface="Cambria Math" panose="02040503050406030204" pitchFamily="18" charset="0"/>
                                </a:rPr>
                                <m:t>𝑉</m:t>
                              </m:r>
                            </m:e>
                            <m:sub>
                              <m:r>
                                <a:rPr lang="en-US" sz="1200" b="0" i="1" smtClean="0">
                                  <a:solidFill>
                                    <a:schemeClr val="lt1"/>
                                  </a:solidFill>
                                  <a:latin typeface="Cambria Math" panose="02040503050406030204" pitchFamily="18" charset="0"/>
                                </a:rPr>
                                <m:t>𝑚</m:t>
                              </m:r>
                            </m:sub>
                          </m:sSub>
                          <m:r>
                            <a:rPr lang="en-US" sz="1200" b="0" i="1" smtClean="0">
                              <a:solidFill>
                                <a:schemeClr val="lt1"/>
                              </a:solidFill>
                              <a:latin typeface="Cambria Math" panose="02040503050406030204" pitchFamily="18" charset="0"/>
                            </a:rPr>
                            <m:t>(</m:t>
                          </m:r>
                          <m:sSub>
                            <m:sSubPr>
                              <m:ctrlPr>
                                <a:rPr lang="en-US" sz="1200" b="0" i="1" smtClean="0">
                                  <a:solidFill>
                                    <a:schemeClr val="lt1"/>
                                  </a:solidFill>
                                  <a:latin typeface="Cambria Math" panose="02040503050406030204" pitchFamily="18" charset="0"/>
                                </a:rPr>
                              </m:ctrlPr>
                            </m:sSubPr>
                            <m:e>
                              <m:r>
                                <a:rPr lang="en-US" sz="1200" b="0" i="1" smtClean="0">
                                  <a:solidFill>
                                    <a:schemeClr val="lt1"/>
                                  </a:solidFill>
                                  <a:latin typeface="Cambria Math" panose="02040503050406030204" pitchFamily="18" charset="0"/>
                                </a:rPr>
                                <m:t>𝑉</m:t>
                              </m:r>
                            </m:e>
                            <m:sub>
                              <m:r>
                                <a:rPr lang="en-US" sz="1200" b="0" i="1" smtClean="0">
                                  <a:solidFill>
                                    <a:schemeClr val="lt1"/>
                                  </a:solidFill>
                                  <a:latin typeface="Cambria Math" panose="02040503050406030204" pitchFamily="18" charset="0"/>
                                </a:rPr>
                                <m:t>𝑚</m:t>
                              </m:r>
                            </m:sub>
                          </m:sSub>
                          <m:r>
                            <a:rPr lang="en-US" sz="1200" b="0" i="1" smtClean="0">
                              <a:solidFill>
                                <a:schemeClr val="lt1"/>
                              </a:solidFill>
                              <a:latin typeface="Cambria Math" panose="02040503050406030204" pitchFamily="18" charset="0"/>
                            </a:rPr>
                            <m:t>+</m:t>
                          </m:r>
                          <m:r>
                            <a:rPr lang="en-US" sz="1200" b="0" i="1" smtClean="0">
                              <a:solidFill>
                                <a:schemeClr val="lt1"/>
                              </a:solidFill>
                              <a:latin typeface="Cambria Math" panose="02040503050406030204" pitchFamily="18" charset="0"/>
                            </a:rPr>
                            <m:t>𝑏</m:t>
                          </m:r>
                          <m:r>
                            <a:rPr lang="en-US" sz="1200" b="0" i="1" smtClean="0">
                              <a:solidFill>
                                <a:schemeClr val="lt1"/>
                              </a:solidFill>
                              <a:latin typeface="Cambria Math" panose="02040503050406030204" pitchFamily="18" charset="0"/>
                            </a:rPr>
                            <m:t>)</m:t>
                          </m:r>
                        </m:den>
                      </m:f>
                    </m:oMath>
                  </m:oMathPara>
                </a14:m>
                <a:endParaRPr sz="2000" dirty="0">
                  <a:solidFill>
                    <a:schemeClr val="lt1"/>
                  </a:solidFill>
                  <a:latin typeface="Arial" panose="020B0604020202020204" pitchFamily="34" charset="0"/>
                  <a:cs typeface="Arial" panose="020B0604020202020204" pitchFamily="34" charset="0"/>
                </a:endParaRPr>
              </a:p>
            </p:txBody>
          </p:sp>
        </mc:Choice>
        <mc:Fallback xmlns="">
          <p:sp>
            <p:nvSpPr>
              <p:cNvPr id="500" name="Google Shape;500;p53"/>
              <p:cNvSpPr>
                <a:spLocks noRot="1" noChangeAspect="1" noMove="1" noResize="1" noEditPoints="1" noAdjustHandles="1" noChangeArrowheads="1" noChangeShapeType="1" noTextEdit="1"/>
              </p:cNvSpPr>
              <p:nvPr/>
            </p:nvSpPr>
            <p:spPr>
              <a:xfrm>
                <a:off x="2292250" y="3513500"/>
                <a:ext cx="2275500" cy="1028700"/>
              </a:xfrm>
              <a:prstGeom prst="rect">
                <a:avLst/>
              </a:prstGeom>
              <a:blipFill>
                <a:blip r:embed="rId4"/>
                <a:stretch>
                  <a:fillRect/>
                </a:stretch>
              </a:blipFill>
              <a:ln w="9525" cap="flat" cmpd="sng">
                <a:solidFill>
                  <a:schemeClr val="dk2"/>
                </a:solidFill>
                <a:prstDash val="solid"/>
                <a:round/>
                <a:headEnd type="none" w="sm" len="sm"/>
                <a:tailEnd type="none" w="sm" len="sm"/>
              </a:ln>
            </p:spPr>
            <p:txBody>
              <a:bodyPr/>
              <a:lstStyle/>
              <a:p>
                <a:r>
                  <a:rPr lang="en-US">
                    <a:noFill/>
                  </a:rPr>
                  <a:t> </a:t>
                </a:r>
              </a:p>
            </p:txBody>
          </p:sp>
        </mc:Fallback>
      </mc:AlternateContent>
      <p:sp>
        <p:nvSpPr>
          <p:cNvPr id="501" name="Google Shape;501;p53"/>
          <p:cNvSpPr/>
          <p:nvPr/>
        </p:nvSpPr>
        <p:spPr>
          <a:xfrm>
            <a:off x="4720275" y="1151300"/>
            <a:ext cx="2275500" cy="1028700"/>
          </a:xfrm>
          <a:prstGeom prst="rect">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solidFill>
                  <a:schemeClr val="lt1"/>
                </a:solidFill>
                <a:latin typeface="Arial" panose="020B0604020202020204" pitchFamily="34" charset="0"/>
                <a:cs typeface="Arial" panose="020B0604020202020204" pitchFamily="34" charset="0"/>
              </a:rPr>
              <a:t>NO</a:t>
            </a:r>
            <a:r>
              <a:rPr lang="en-US" baseline="-25000" dirty="0">
                <a:solidFill>
                  <a:schemeClr val="lt1"/>
                </a:solidFill>
                <a:latin typeface="Arial" panose="020B0604020202020204" pitchFamily="34" charset="0"/>
                <a:cs typeface="Arial" panose="020B0604020202020204" pitchFamily="34" charset="0"/>
              </a:rPr>
              <a:t>2</a:t>
            </a:r>
            <a:r>
              <a:rPr lang="en-US" dirty="0">
                <a:solidFill>
                  <a:schemeClr val="lt1"/>
                </a:solidFill>
                <a:latin typeface="Arial" panose="020B0604020202020204" pitchFamily="34" charset="0"/>
                <a:cs typeface="Arial" panose="020B0604020202020204" pitchFamily="34" charset="0"/>
              </a:rPr>
              <a:t> has pi bonding interactions</a:t>
            </a:r>
            <a:endParaRPr dirty="0">
              <a:solidFill>
                <a:schemeClr val="lt1"/>
              </a:solidFill>
              <a:latin typeface="Arial" panose="020B0604020202020204" pitchFamily="34" charset="0"/>
              <a:cs typeface="Arial" panose="020B0604020202020204" pitchFamily="34" charset="0"/>
            </a:endParaRPr>
          </a:p>
        </p:txBody>
      </p:sp>
      <p:sp>
        <p:nvSpPr>
          <p:cNvPr id="502" name="Google Shape;502;p53"/>
          <p:cNvSpPr/>
          <p:nvPr/>
        </p:nvSpPr>
        <p:spPr>
          <a:xfrm>
            <a:off x="4720275" y="2332400"/>
            <a:ext cx="2275500" cy="1028700"/>
          </a:xfrm>
          <a:prstGeom prst="rect">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solidFill>
                  <a:schemeClr val="lt1"/>
                </a:solidFill>
                <a:latin typeface="Arial" panose="020B0604020202020204" pitchFamily="34" charset="0"/>
                <a:cs typeface="Arial" panose="020B0604020202020204" pitchFamily="34" charset="0"/>
              </a:rPr>
              <a:t>Molecules interact via elastic collisions</a:t>
            </a:r>
            <a:endParaRPr dirty="0">
              <a:solidFill>
                <a:schemeClr val="lt1"/>
              </a:solidFill>
              <a:latin typeface="Arial" panose="020B0604020202020204" pitchFamily="34" charset="0"/>
              <a:cs typeface="Arial" panose="020B0604020202020204" pitchFamily="34" charset="0"/>
            </a:endParaRPr>
          </a:p>
        </p:txBody>
      </p:sp>
      <p:sp>
        <p:nvSpPr>
          <p:cNvPr id="503" name="Google Shape;503;p53"/>
          <p:cNvSpPr/>
          <p:nvPr/>
        </p:nvSpPr>
        <p:spPr>
          <a:xfrm>
            <a:off x="4720275" y="3513500"/>
            <a:ext cx="2275500" cy="1028700"/>
          </a:xfrm>
          <a:prstGeom prst="rect">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solidFill>
                  <a:schemeClr val="lt1"/>
                </a:solidFill>
                <a:latin typeface="Arial" panose="020B0604020202020204" pitchFamily="34" charset="0"/>
                <a:cs typeface="Arial" panose="020B0604020202020204" pitchFamily="34" charset="0"/>
              </a:rPr>
              <a:t>Average KE of a gas depends on temp</a:t>
            </a:r>
            <a:endParaRPr dirty="0">
              <a:solidFill>
                <a:schemeClr val="lt1"/>
              </a:solidFill>
              <a:latin typeface="Arial" panose="020B0604020202020204" pitchFamily="34" charset="0"/>
              <a:cs typeface="Arial" panose="020B0604020202020204" pitchFamily="34" charset="0"/>
            </a:endParaRPr>
          </a:p>
        </p:txBody>
      </p:sp>
      <p:sp>
        <p:nvSpPr>
          <p:cNvPr id="504" name="Google Shape;504;p53"/>
          <p:cNvSpPr/>
          <p:nvPr/>
        </p:nvSpPr>
        <p:spPr>
          <a:xfrm>
            <a:off x="9576075" y="1151300"/>
            <a:ext cx="2275500" cy="14028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lt1"/>
                </a:solidFill>
                <a:latin typeface="Arial" panose="020B0604020202020204" pitchFamily="34" charset="0"/>
                <a:cs typeface="Arial" panose="020B0604020202020204" pitchFamily="34" charset="0"/>
              </a:rPr>
              <a:t>Stuff spreads out when it moves into a new area</a:t>
            </a:r>
            <a:endParaRPr>
              <a:solidFill>
                <a:schemeClr val="lt1"/>
              </a:solidFill>
              <a:latin typeface="Arial" panose="020B0604020202020204" pitchFamily="34" charset="0"/>
              <a:cs typeface="Arial" panose="020B0604020202020204" pitchFamily="34" charset="0"/>
            </a:endParaRPr>
          </a:p>
        </p:txBody>
      </p:sp>
      <p:sp>
        <p:nvSpPr>
          <p:cNvPr id="505" name="Google Shape;505;p53"/>
          <p:cNvSpPr/>
          <p:nvPr/>
        </p:nvSpPr>
        <p:spPr>
          <a:xfrm>
            <a:off x="9576325" y="2810375"/>
            <a:ext cx="2275500" cy="16434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solidFill>
                  <a:schemeClr val="lt1"/>
                </a:solidFill>
                <a:latin typeface="Arial" panose="020B0604020202020204" pitchFamily="34" charset="0"/>
                <a:cs typeface="Arial" panose="020B0604020202020204" pitchFamily="34" charset="0"/>
              </a:rPr>
              <a:t>If stuff has nowhere to go, it will build up in one area</a:t>
            </a:r>
            <a:endParaRPr dirty="0">
              <a:solidFill>
                <a:schemeClr val="lt1"/>
              </a:solidFill>
              <a:latin typeface="Arial" panose="020B0604020202020204" pitchFamily="34" charset="0"/>
              <a:cs typeface="Arial" panose="020B0604020202020204" pitchFamily="34" charset="0"/>
            </a:endParaRPr>
          </a:p>
        </p:txBody>
      </p:sp>
      <p:sp>
        <p:nvSpPr>
          <p:cNvPr id="506" name="Google Shape;506;p53"/>
          <p:cNvSpPr/>
          <p:nvPr/>
        </p:nvSpPr>
        <p:spPr>
          <a:xfrm>
            <a:off x="7148175" y="1310600"/>
            <a:ext cx="2275500" cy="1402800"/>
          </a:xfrm>
          <a:prstGeom prst="rect">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lt1"/>
                </a:solidFill>
                <a:latin typeface="Arial" panose="020B0604020202020204" pitchFamily="34" charset="0"/>
                <a:cs typeface="Arial" panose="020B0604020202020204" pitchFamily="34" charset="0"/>
              </a:rPr>
              <a:t>Gas stoves work by emitting gas molecules via the flames</a:t>
            </a:r>
            <a:endParaRPr>
              <a:solidFill>
                <a:schemeClr val="lt1"/>
              </a:solidFill>
              <a:latin typeface="Arial" panose="020B0604020202020204" pitchFamily="34" charset="0"/>
              <a:cs typeface="Arial" panose="020B0604020202020204" pitchFamily="34" charset="0"/>
            </a:endParaRPr>
          </a:p>
        </p:txBody>
      </p:sp>
      <p:sp>
        <p:nvSpPr>
          <p:cNvPr id="507" name="Google Shape;507;p53"/>
          <p:cNvSpPr/>
          <p:nvPr/>
        </p:nvSpPr>
        <p:spPr>
          <a:xfrm>
            <a:off x="7148300" y="2865800"/>
            <a:ext cx="2275500" cy="1643400"/>
          </a:xfrm>
          <a:prstGeom prst="rect">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solidFill>
                  <a:schemeClr val="lt1"/>
                </a:solidFill>
                <a:latin typeface="Arial" panose="020B0604020202020204" pitchFamily="34" charset="0"/>
                <a:cs typeface="Arial" panose="020B0604020202020204" pitchFamily="34" charset="0"/>
              </a:rPr>
              <a:t>Some gases are good for me and some gases are bad for me.</a:t>
            </a:r>
            <a:endParaRPr dirty="0">
              <a:solidFill>
                <a:schemeClr val="lt1"/>
              </a:solidFill>
              <a:latin typeface="Arial" panose="020B0604020202020204" pitchFamily="34" charset="0"/>
              <a:cs typeface="Arial" panose="020B0604020202020204" pitchFamily="34" charset="0"/>
            </a:endParaRPr>
          </a:p>
        </p:txBody>
      </p:sp>
      <p:sp>
        <p:nvSpPr>
          <p:cNvPr id="508" name="Google Shape;508;p53"/>
          <p:cNvSpPr txBox="1">
            <a:spLocks noGrp="1"/>
          </p:cNvSpPr>
          <p:nvPr>
            <p:ph type="title" idx="4294967295"/>
          </p:nvPr>
        </p:nvSpPr>
        <p:spPr>
          <a:xfrm>
            <a:off x="-109984" y="-27050"/>
            <a:ext cx="124119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E0E0E"/>
              </a:buClr>
              <a:buSzPts val="3600"/>
              <a:buFont typeface="Arial"/>
              <a:buNone/>
            </a:pPr>
            <a:r>
              <a:rPr lang="en-US" sz="3600" dirty="0">
                <a:solidFill>
                  <a:srgbClr val="0E0E0E"/>
                </a:solidFill>
              </a:rPr>
              <a:t>I know a lot about this topic that could be useful!</a:t>
            </a:r>
            <a:endParaRPr sz="3600" b="1" dirty="0">
              <a:solidFill>
                <a:srgbClr val="0E0E0E"/>
              </a:solidFill>
            </a:endParaRPr>
          </a:p>
        </p:txBody>
      </p:sp>
      <p:cxnSp>
        <p:nvCxnSpPr>
          <p:cNvPr id="509" name="Google Shape;509;p53"/>
          <p:cNvCxnSpPr/>
          <p:nvPr/>
        </p:nvCxnSpPr>
        <p:spPr>
          <a:xfrm>
            <a:off x="37400" y="4756950"/>
            <a:ext cx="12188700" cy="62400"/>
          </a:xfrm>
          <a:prstGeom prst="straightConnector1">
            <a:avLst/>
          </a:prstGeom>
          <a:noFill/>
          <a:ln w="3810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205052401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540">
          <a:extLst>
            <a:ext uri="{FF2B5EF4-FFF2-40B4-BE49-F238E27FC236}">
              <a16:creationId xmlns:a16="http://schemas.microsoft.com/office/drawing/2014/main" id="{B1B5F4E8-CC2C-9702-4188-915F4D7215B5}"/>
            </a:ext>
          </a:extLst>
        </p:cNvPr>
        <p:cNvGrpSpPr/>
        <p:nvPr/>
      </p:nvGrpSpPr>
      <p:grpSpPr>
        <a:xfrm>
          <a:off x="0" y="0"/>
          <a:ext cx="0" cy="0"/>
          <a:chOff x="0" y="0"/>
          <a:chExt cx="0" cy="0"/>
        </a:xfrm>
      </p:grpSpPr>
      <p:sp>
        <p:nvSpPr>
          <p:cNvPr id="542" name="Google Shape;542;p66">
            <a:extLst>
              <a:ext uri="{FF2B5EF4-FFF2-40B4-BE49-F238E27FC236}">
                <a16:creationId xmlns:a16="http://schemas.microsoft.com/office/drawing/2014/main" id="{2BE4B8BA-628B-95D6-C02C-9752C272658F}"/>
              </a:ext>
            </a:extLst>
          </p:cNvPr>
          <p:cNvSpPr txBox="1">
            <a:spLocks noGrp="1"/>
          </p:cNvSpPr>
          <p:nvPr>
            <p:ph type="body" idx="4294967295"/>
          </p:nvPr>
        </p:nvSpPr>
        <p:spPr>
          <a:xfrm>
            <a:off x="1257300" y="1281143"/>
            <a:ext cx="9677400" cy="4446000"/>
          </a:xfrm>
          <a:prstGeom prst="rect">
            <a:avLst/>
          </a:prstGeom>
          <a:noFill/>
          <a:ln>
            <a:noFill/>
          </a:ln>
        </p:spPr>
        <p:txBody>
          <a:bodyPr spcFirstLastPara="1" wrap="square" lIns="0" tIns="45700" rIns="91425" bIns="45700" anchor="t" anchorCtr="0">
            <a:normAutofit/>
          </a:bodyPr>
          <a:lstStyle/>
          <a:p>
            <a:pPr marL="101600" lvl="0" indent="0" algn="l" rtl="0">
              <a:lnSpc>
                <a:spcPct val="115000"/>
              </a:lnSpc>
              <a:spcBef>
                <a:spcPts val="0"/>
              </a:spcBef>
              <a:spcAft>
                <a:spcPts val="0"/>
              </a:spcAft>
              <a:buClr>
                <a:srgbClr val="000000"/>
              </a:buClr>
              <a:buSzPts val="2000"/>
              <a:buNone/>
            </a:pPr>
            <a:r>
              <a:rPr lang="en-US" sz="2400" b="1" dirty="0">
                <a:solidFill>
                  <a:srgbClr val="000000"/>
                </a:solidFill>
                <a:ea typeface="Red Hat Display"/>
                <a:sym typeface="Red Hat Display"/>
              </a:rPr>
              <a:t>Historical Epistemology: </a:t>
            </a:r>
            <a:r>
              <a:rPr lang="en-US" sz="2400" dirty="0">
                <a:solidFill>
                  <a:srgbClr val="000000"/>
                </a:solidFill>
                <a:ea typeface="Red Hat Display"/>
                <a:sym typeface="Red Hat Display"/>
              </a:rPr>
              <a:t>critically question hero narratives; </a:t>
            </a:r>
            <a:r>
              <a:rPr lang="en-US" sz="2400" u="sng" dirty="0">
                <a:solidFill>
                  <a:srgbClr val="000000"/>
                </a:solidFill>
                <a:ea typeface="Red Hat Display"/>
                <a:sym typeface="Red Hat Display"/>
              </a:rPr>
              <a:t>unpack naturalized practices</a:t>
            </a:r>
            <a:r>
              <a:rPr lang="en-US" sz="2400" dirty="0">
                <a:solidFill>
                  <a:srgbClr val="000000"/>
                </a:solidFill>
                <a:ea typeface="Red Hat Display"/>
                <a:sym typeface="Red Hat Display"/>
              </a:rPr>
              <a:t> to discover the </a:t>
            </a:r>
            <a:r>
              <a:rPr lang="en-US" sz="2400" u="sng" dirty="0">
                <a:solidFill>
                  <a:srgbClr val="000000"/>
                </a:solidFill>
                <a:ea typeface="Red Hat Display"/>
                <a:sym typeface="Red Hat Display"/>
              </a:rPr>
              <a:t>emergence of their assumptions</a:t>
            </a:r>
            <a:r>
              <a:rPr lang="en-US" sz="2400" dirty="0">
                <a:solidFill>
                  <a:srgbClr val="000000"/>
                </a:solidFill>
                <a:ea typeface="Red Hat Display"/>
                <a:sym typeface="Red Hat Display"/>
              </a:rPr>
              <a:t> and how they have </a:t>
            </a:r>
            <a:r>
              <a:rPr lang="en-US" sz="2400" u="sng" dirty="0">
                <a:solidFill>
                  <a:srgbClr val="000000"/>
                </a:solidFill>
                <a:ea typeface="Red Hat Display"/>
                <a:sym typeface="Red Hat Display"/>
              </a:rPr>
              <a:t>been reconfigured</a:t>
            </a:r>
            <a:r>
              <a:rPr lang="en-US" sz="2400" dirty="0">
                <a:solidFill>
                  <a:srgbClr val="000000"/>
                </a:solidFill>
                <a:ea typeface="Red Hat Display"/>
                <a:sym typeface="Red Hat Display"/>
              </a:rPr>
              <a:t> in disciplines, institutions, and throughout time</a:t>
            </a:r>
          </a:p>
          <a:p>
            <a:pPr marL="101600" lvl="0" indent="0" algn="l" rtl="0">
              <a:lnSpc>
                <a:spcPct val="115000"/>
              </a:lnSpc>
              <a:spcBef>
                <a:spcPts val="0"/>
              </a:spcBef>
              <a:spcAft>
                <a:spcPts val="0"/>
              </a:spcAft>
              <a:buClr>
                <a:srgbClr val="000000"/>
              </a:buClr>
              <a:buSzPts val="2000"/>
              <a:buNone/>
            </a:pPr>
            <a:endParaRPr lang="en-US" sz="2400" dirty="0">
              <a:solidFill>
                <a:srgbClr val="000000"/>
              </a:solidFill>
              <a:ea typeface="Red Hat Display"/>
              <a:sym typeface="Red Hat Display"/>
            </a:endParaRPr>
          </a:p>
          <a:p>
            <a:pPr marL="101600" lvl="0" indent="0" algn="l" rtl="0">
              <a:lnSpc>
                <a:spcPct val="115000"/>
              </a:lnSpc>
              <a:spcBef>
                <a:spcPts val="0"/>
              </a:spcBef>
              <a:spcAft>
                <a:spcPts val="0"/>
              </a:spcAft>
              <a:buClr>
                <a:srgbClr val="000000"/>
              </a:buClr>
              <a:buSzPts val="2000"/>
              <a:buNone/>
            </a:pPr>
            <a:r>
              <a:rPr lang="en-US" sz="2400" dirty="0">
                <a:solidFill>
                  <a:srgbClr val="000000"/>
                </a:solidFill>
                <a:ea typeface="Red Hat Display"/>
                <a:sym typeface="Red Hat Display"/>
              </a:rPr>
              <a:t>Methods used include:</a:t>
            </a:r>
          </a:p>
          <a:p>
            <a:pPr marL="1371600" lvl="2" indent="-355600" algn="l" rtl="0">
              <a:lnSpc>
                <a:spcPct val="115000"/>
              </a:lnSpc>
              <a:spcBef>
                <a:spcPts val="0"/>
              </a:spcBef>
              <a:spcAft>
                <a:spcPts val="0"/>
              </a:spcAft>
              <a:buClr>
                <a:srgbClr val="000000"/>
              </a:buClr>
              <a:buSzPts val="2000"/>
              <a:buFont typeface="Red Hat Display"/>
              <a:buChar char="•"/>
            </a:pPr>
            <a:r>
              <a:rPr lang="en-US" sz="2400" b="1" dirty="0">
                <a:solidFill>
                  <a:srgbClr val="000000"/>
                </a:solidFill>
                <a:ea typeface="Red Hat Display"/>
                <a:sym typeface="Red Hat Display"/>
              </a:rPr>
              <a:t>Citational </a:t>
            </a:r>
            <a:r>
              <a:rPr lang="en-US" sz="2400" b="1" dirty="0" err="1">
                <a:solidFill>
                  <a:srgbClr val="000000"/>
                </a:solidFill>
                <a:ea typeface="Red Hat Display"/>
                <a:sym typeface="Red Hat Display"/>
              </a:rPr>
              <a:t>Backmapping</a:t>
            </a:r>
            <a:r>
              <a:rPr lang="en-US" sz="2400" dirty="0">
                <a:solidFill>
                  <a:srgbClr val="000000"/>
                </a:solidFill>
                <a:ea typeface="Red Hat Display"/>
                <a:sym typeface="Red Hat Display"/>
              </a:rPr>
              <a:t>: traces assumptions by connecting key sources throughout the dataset</a:t>
            </a:r>
          </a:p>
          <a:p>
            <a:pPr marL="1371600" lvl="2" indent="-355600" algn="l" rtl="0">
              <a:lnSpc>
                <a:spcPct val="115000"/>
              </a:lnSpc>
              <a:spcBef>
                <a:spcPts val="0"/>
              </a:spcBef>
              <a:spcAft>
                <a:spcPts val="0"/>
              </a:spcAft>
              <a:buClr>
                <a:srgbClr val="000000"/>
              </a:buClr>
              <a:buSzPts val="2000"/>
              <a:buFont typeface="Red Hat Display"/>
              <a:buChar char="•"/>
            </a:pPr>
            <a:r>
              <a:rPr lang="en-US" sz="2400" b="1" dirty="0">
                <a:solidFill>
                  <a:srgbClr val="000000"/>
                </a:solidFill>
                <a:ea typeface="Red Hat Display"/>
                <a:sym typeface="Red Hat Display"/>
              </a:rPr>
              <a:t>Tabular Coding</a:t>
            </a:r>
            <a:r>
              <a:rPr lang="en-US" sz="2400" dirty="0">
                <a:solidFill>
                  <a:srgbClr val="000000"/>
                </a:solidFill>
                <a:ea typeface="Red Hat Display"/>
                <a:sym typeface="Red Hat Display"/>
              </a:rPr>
              <a:t>: comparison of assumptions to track evolution and persistence</a:t>
            </a:r>
          </a:p>
          <a:p>
            <a:pPr marL="101600" lvl="0" indent="0" algn="l" rtl="0">
              <a:lnSpc>
                <a:spcPct val="115000"/>
              </a:lnSpc>
              <a:spcBef>
                <a:spcPts val="0"/>
              </a:spcBef>
              <a:spcAft>
                <a:spcPts val="0"/>
              </a:spcAft>
              <a:buClr>
                <a:srgbClr val="000000"/>
              </a:buClr>
              <a:buSzPts val="2000"/>
              <a:buNone/>
            </a:pPr>
            <a:endParaRPr sz="2000" dirty="0">
              <a:solidFill>
                <a:srgbClr val="000000"/>
              </a:solidFill>
              <a:ea typeface="Red Hat Display"/>
              <a:sym typeface="Red Hat Display"/>
            </a:endParaRPr>
          </a:p>
          <a:p>
            <a:pPr marL="0" lvl="0" indent="0" algn="l" rtl="0">
              <a:lnSpc>
                <a:spcPct val="115000"/>
              </a:lnSpc>
              <a:spcBef>
                <a:spcPts val="0"/>
              </a:spcBef>
              <a:spcAft>
                <a:spcPts val="0"/>
              </a:spcAft>
              <a:buNone/>
            </a:pPr>
            <a:endParaRPr sz="2900" dirty="0">
              <a:solidFill>
                <a:srgbClr val="000000"/>
              </a:solidFill>
              <a:latin typeface="Red Hat Display"/>
              <a:ea typeface="Red Hat Display"/>
              <a:cs typeface="Red Hat Display"/>
              <a:sym typeface="Red Hat Display"/>
            </a:endParaRPr>
          </a:p>
        </p:txBody>
      </p:sp>
      <p:sp>
        <p:nvSpPr>
          <p:cNvPr id="6" name="Title 2">
            <a:extLst>
              <a:ext uri="{FF2B5EF4-FFF2-40B4-BE49-F238E27FC236}">
                <a16:creationId xmlns:a16="http://schemas.microsoft.com/office/drawing/2014/main" id="{28BC8B89-261C-9CBA-BE31-38058F833F5F}"/>
              </a:ext>
            </a:extLst>
          </p:cNvPr>
          <p:cNvSpPr>
            <a:spLocks noGrp="1"/>
          </p:cNvSpPr>
          <p:nvPr>
            <p:ph type="title"/>
          </p:nvPr>
        </p:nvSpPr>
        <p:spPr>
          <a:xfrm>
            <a:off x="838200" y="18255"/>
            <a:ext cx="10515600" cy="1325563"/>
          </a:xfrm>
        </p:spPr>
        <p:txBody>
          <a:bodyPr>
            <a:normAutofit/>
          </a:bodyPr>
          <a:lstStyle/>
          <a:p>
            <a:pPr algn="ctr"/>
            <a:r>
              <a:rPr lang="en-US" sz="4000" dirty="0">
                <a:latin typeface="Helvetica" pitchFamily="2" charset="0"/>
              </a:rPr>
              <a:t>Methodology</a:t>
            </a:r>
          </a:p>
        </p:txBody>
      </p:sp>
      <p:sp>
        <p:nvSpPr>
          <p:cNvPr id="3" name="Google Shape;527;p64">
            <a:extLst>
              <a:ext uri="{FF2B5EF4-FFF2-40B4-BE49-F238E27FC236}">
                <a16:creationId xmlns:a16="http://schemas.microsoft.com/office/drawing/2014/main" id="{AB86D1DB-AF46-65DF-9A6D-B65F772B88C3}"/>
              </a:ext>
            </a:extLst>
          </p:cNvPr>
          <p:cNvSpPr txBox="1">
            <a:spLocks/>
          </p:cNvSpPr>
          <p:nvPr/>
        </p:nvSpPr>
        <p:spPr>
          <a:xfrm>
            <a:off x="-169388" y="5590196"/>
            <a:ext cx="10257369" cy="1665048"/>
          </a:xfrm>
          <a:prstGeom prst="rect">
            <a:avLst/>
          </a:prstGeom>
          <a:noFill/>
          <a:ln>
            <a:noFill/>
          </a:ln>
        </p:spPr>
        <p:txBody>
          <a:bodyPr spcFirstLastPara="1" vert="horz" wrap="square" lIns="274300" tIns="64000" rIns="182875" bIns="91425"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200"/>
              </a:lnSpc>
              <a:spcBef>
                <a:spcPts val="0"/>
              </a:spcBef>
              <a:spcAft>
                <a:spcPts val="600"/>
              </a:spcAft>
              <a:buNone/>
            </a:pPr>
            <a:r>
              <a:rPr lang="en-US" sz="1000" dirty="0" err="1">
                <a:solidFill>
                  <a:srgbClr val="1A1A1A"/>
                </a:solidFill>
                <a:effectLst/>
              </a:rPr>
              <a:t>Daston</a:t>
            </a:r>
            <a:r>
              <a:rPr lang="en-US" sz="1000" dirty="0">
                <a:solidFill>
                  <a:srgbClr val="1A1A1A"/>
                </a:solidFill>
                <a:effectLst/>
              </a:rPr>
              <a:t>, L. (1994). Historical epistemology. In J. Chandler, A. Davidson, &amp; H. </a:t>
            </a:r>
            <a:r>
              <a:rPr lang="en-US" sz="1000" dirty="0" err="1">
                <a:solidFill>
                  <a:srgbClr val="1A1A1A"/>
                </a:solidFill>
                <a:effectLst/>
              </a:rPr>
              <a:t>Harootunian</a:t>
            </a:r>
            <a:r>
              <a:rPr lang="en-US" sz="1000" dirty="0">
                <a:solidFill>
                  <a:srgbClr val="1A1A1A"/>
                </a:solidFill>
              </a:rPr>
              <a:t> </a:t>
            </a:r>
            <a:r>
              <a:rPr lang="en-US" sz="1000" dirty="0">
                <a:solidFill>
                  <a:srgbClr val="1A1A1A"/>
                </a:solidFill>
                <a:effectLst/>
              </a:rPr>
              <a:t>(Eds.), </a:t>
            </a:r>
            <a:r>
              <a:rPr lang="en-US" sz="1000" i="1" dirty="0">
                <a:solidFill>
                  <a:srgbClr val="1A1A1A"/>
                </a:solidFill>
                <a:effectLst/>
              </a:rPr>
              <a:t>Questions of evidence: Proof, practice, and persuasion across the disciplines </a:t>
            </a:r>
            <a:r>
              <a:rPr lang="en-US" sz="1000" dirty="0">
                <a:solidFill>
                  <a:srgbClr val="1A1A1A"/>
                </a:solidFill>
                <a:effectLst/>
              </a:rPr>
              <a:t>(pp. 282–289). University of Chicago Press.</a:t>
            </a:r>
            <a:endParaRPr lang="en-US" sz="1000" dirty="0">
              <a:solidFill>
                <a:srgbClr val="1A1A1A"/>
              </a:solidFill>
            </a:endParaRPr>
          </a:p>
          <a:p>
            <a:pPr marL="0" indent="0">
              <a:lnSpc>
                <a:spcPts val="1200"/>
              </a:lnSpc>
              <a:spcBef>
                <a:spcPts val="0"/>
              </a:spcBef>
              <a:spcAft>
                <a:spcPts val="600"/>
              </a:spcAft>
              <a:buNone/>
            </a:pPr>
            <a:r>
              <a:rPr lang="en-US" sz="1000" dirty="0" err="1">
                <a:solidFill>
                  <a:srgbClr val="1A1A1A"/>
                </a:solidFill>
                <a:effectLst/>
              </a:rPr>
              <a:t>Daston</a:t>
            </a:r>
            <a:r>
              <a:rPr lang="en-US" sz="1000" dirty="0">
                <a:solidFill>
                  <a:srgbClr val="1A1A1A"/>
                </a:solidFill>
                <a:effectLst/>
              </a:rPr>
              <a:t>, L. (Ed.). (2000). </a:t>
            </a:r>
            <a:r>
              <a:rPr lang="en-US" sz="1000" i="1" dirty="0">
                <a:solidFill>
                  <a:srgbClr val="1A1A1A"/>
                </a:solidFill>
                <a:effectLst/>
              </a:rPr>
              <a:t>Biographies of scientific objects</a:t>
            </a:r>
            <a:r>
              <a:rPr lang="en-US" sz="1000" dirty="0">
                <a:solidFill>
                  <a:srgbClr val="1A1A1A"/>
                </a:solidFill>
                <a:effectLst/>
              </a:rPr>
              <a:t>. University of Chicago Press.</a:t>
            </a:r>
            <a:endParaRPr lang="en-US" sz="1000" dirty="0">
              <a:solidFill>
                <a:srgbClr val="1A1A1A"/>
              </a:solidFill>
            </a:endParaRPr>
          </a:p>
          <a:p>
            <a:pPr marL="0" indent="0">
              <a:lnSpc>
                <a:spcPts val="1200"/>
              </a:lnSpc>
              <a:spcBef>
                <a:spcPts val="0"/>
              </a:spcBef>
              <a:spcAft>
                <a:spcPts val="600"/>
              </a:spcAft>
              <a:buNone/>
            </a:pPr>
            <a:r>
              <a:rPr lang="en-US" sz="1000" dirty="0" err="1">
                <a:solidFill>
                  <a:srgbClr val="1A1A1A"/>
                </a:solidFill>
                <a:effectLst/>
              </a:rPr>
              <a:t>Kirchgasler</a:t>
            </a:r>
            <a:r>
              <a:rPr lang="en-US" sz="1000" dirty="0">
                <a:solidFill>
                  <a:srgbClr val="1A1A1A"/>
                </a:solidFill>
                <a:effectLst/>
              </a:rPr>
              <a:t>, K. L. (2023). Science class as clinic: Why histories of segregated instruction matter for health equity reforms today. </a:t>
            </a:r>
            <a:r>
              <a:rPr lang="en-US" sz="1000" i="1" dirty="0">
                <a:solidFill>
                  <a:srgbClr val="1A1A1A"/>
                </a:solidFill>
                <a:effectLst/>
              </a:rPr>
              <a:t>Science Education</a:t>
            </a:r>
            <a:r>
              <a:rPr lang="en-US" sz="1000" dirty="0">
                <a:solidFill>
                  <a:srgbClr val="1A1A1A"/>
                </a:solidFill>
                <a:effectLst/>
              </a:rPr>
              <a:t>, </a:t>
            </a:r>
            <a:r>
              <a:rPr lang="en-US" sz="1000" i="1" dirty="0">
                <a:solidFill>
                  <a:srgbClr val="1A1A1A"/>
                </a:solidFill>
                <a:effectLst/>
              </a:rPr>
              <a:t>107</a:t>
            </a:r>
            <a:r>
              <a:rPr lang="en-US" sz="1000" dirty="0">
                <a:solidFill>
                  <a:srgbClr val="1A1A1A"/>
                </a:solidFill>
                <a:effectLst/>
              </a:rPr>
              <a:t>(1), 42–70.</a:t>
            </a:r>
            <a:endParaRPr lang="en-US" sz="1000" dirty="0">
              <a:solidFill>
                <a:srgbClr val="1A1A1A"/>
              </a:solidFill>
            </a:endParaRPr>
          </a:p>
          <a:p>
            <a:pPr marL="0" indent="0">
              <a:lnSpc>
                <a:spcPts val="1200"/>
              </a:lnSpc>
              <a:spcBef>
                <a:spcPts val="0"/>
              </a:spcBef>
              <a:spcAft>
                <a:spcPts val="600"/>
              </a:spcAft>
              <a:buNone/>
            </a:pPr>
            <a:r>
              <a:rPr lang="en-US" sz="1000" kern="100" dirty="0">
                <a:solidFill>
                  <a:srgbClr val="000000"/>
                </a:solidFill>
                <a:effectLst/>
                <a:ea typeface="Aptos" panose="020B0004020202020204" pitchFamily="34" charset="0"/>
              </a:rPr>
              <a:t>Haraway, D. (1991). </a:t>
            </a:r>
            <a:r>
              <a:rPr lang="en-US" sz="1000" i="1" kern="100" dirty="0">
                <a:solidFill>
                  <a:srgbClr val="000000"/>
                </a:solidFill>
                <a:effectLst/>
                <a:ea typeface="Aptos" panose="020B0004020202020204" pitchFamily="34" charset="0"/>
              </a:rPr>
              <a:t>Simians, cyborgs, and women: The reinvention of nature</a:t>
            </a:r>
            <a:r>
              <a:rPr lang="en-US" sz="1000" kern="100" dirty="0">
                <a:solidFill>
                  <a:srgbClr val="000000"/>
                </a:solidFill>
                <a:effectLst/>
                <a:ea typeface="Aptos" panose="020B0004020202020204" pitchFamily="34" charset="0"/>
              </a:rPr>
              <a:t>. Taylor &amp; Francis.</a:t>
            </a:r>
            <a:endParaRPr lang="en-US" sz="1000" kern="100" dirty="0">
              <a:effectLst/>
              <a:ea typeface="Aptos" panose="020B0004020202020204" pitchFamily="34" charset="0"/>
            </a:endParaRPr>
          </a:p>
          <a:p>
            <a:pPr marL="0" indent="0">
              <a:lnSpc>
                <a:spcPct val="100000"/>
              </a:lnSpc>
              <a:spcBef>
                <a:spcPts val="0"/>
              </a:spcBef>
              <a:buFont typeface="Arial" panose="020B0604020202020204" pitchFamily="34" charset="0"/>
              <a:buNone/>
            </a:pPr>
            <a:endParaRPr lang="en-US" sz="1000" dirty="0">
              <a:solidFill>
                <a:srgbClr val="1A1A1A"/>
              </a:solidFill>
            </a:endParaRPr>
          </a:p>
          <a:p>
            <a:pPr marL="0" indent="0">
              <a:spcBef>
                <a:spcPts val="0"/>
              </a:spcBef>
              <a:buSzPts val="1260"/>
              <a:buFont typeface="Arial" panose="020B0604020202020204" pitchFamily="34" charset="0"/>
              <a:buNone/>
            </a:pPr>
            <a:endParaRPr lang="en-US" sz="1000" i="1" dirty="0">
              <a:solidFill>
                <a:srgbClr val="1A1A1A"/>
              </a:solidFill>
            </a:endParaRPr>
          </a:p>
          <a:p>
            <a:pPr marL="0" indent="0">
              <a:spcBef>
                <a:spcPts val="0"/>
              </a:spcBef>
              <a:buSzPts val="1260"/>
              <a:buFont typeface="Arial" panose="020B0604020202020204" pitchFamily="34" charset="0"/>
              <a:buNone/>
            </a:pPr>
            <a:endParaRPr lang="en-US" sz="1000" dirty="0">
              <a:solidFill>
                <a:srgbClr val="1A1A1A"/>
              </a:solidFill>
              <a:latin typeface="Times New Roman" panose="02020603050405020304" pitchFamily="18" charset="0"/>
            </a:endParaRPr>
          </a:p>
        </p:txBody>
      </p:sp>
    </p:spTree>
    <p:extLst>
      <p:ext uri="{BB962C8B-B14F-4D97-AF65-F5344CB8AC3E}">
        <p14:creationId xmlns:p14="http://schemas.microsoft.com/office/powerpoint/2010/main" val="280238760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8" name="Google Shape;598;p73"/>
          <p:cNvSpPr txBox="1">
            <a:spLocks noGrp="1"/>
          </p:cNvSpPr>
          <p:nvPr>
            <p:ph type="body" idx="4294967295"/>
          </p:nvPr>
        </p:nvSpPr>
        <p:spPr>
          <a:xfrm>
            <a:off x="647699" y="1840447"/>
            <a:ext cx="11120967" cy="4446000"/>
          </a:xfrm>
          <a:prstGeom prst="rect">
            <a:avLst/>
          </a:prstGeom>
          <a:noFill/>
          <a:ln>
            <a:noFill/>
          </a:ln>
        </p:spPr>
        <p:txBody>
          <a:bodyPr spcFirstLastPara="1" wrap="square" lIns="0" tIns="45700" rIns="91425" bIns="45700" anchor="t" anchorCtr="0">
            <a:normAutofit/>
          </a:bodyPr>
          <a:lstStyle/>
          <a:p>
            <a:pPr marL="0" lvl="0" indent="0" algn="l" rtl="0">
              <a:lnSpc>
                <a:spcPct val="115000"/>
              </a:lnSpc>
              <a:spcBef>
                <a:spcPts val="0"/>
              </a:spcBef>
              <a:spcAft>
                <a:spcPts val="0"/>
              </a:spcAft>
              <a:buNone/>
            </a:pPr>
            <a:r>
              <a:rPr lang="en-US" b="1" dirty="0"/>
              <a:t>Literature Search</a:t>
            </a:r>
            <a:r>
              <a:rPr lang="en-US" dirty="0"/>
              <a:t>: </a:t>
            </a:r>
            <a:r>
              <a:rPr lang="en-US" dirty="0">
                <a:solidFill>
                  <a:schemeClr val="dk1"/>
                </a:solidFill>
              </a:rPr>
              <a:t>512 relevant articles from 1890-2024</a:t>
            </a:r>
            <a:endParaRPr dirty="0">
              <a:solidFill>
                <a:schemeClr val="dk1"/>
              </a:solidFill>
            </a:endParaRPr>
          </a:p>
          <a:p>
            <a:pPr marL="0" lvl="0" indent="0" algn="l" rtl="0">
              <a:lnSpc>
                <a:spcPct val="115000"/>
              </a:lnSpc>
              <a:spcBef>
                <a:spcPts val="0"/>
              </a:spcBef>
              <a:spcAft>
                <a:spcPts val="0"/>
              </a:spcAft>
              <a:buNone/>
            </a:pPr>
            <a:endParaRPr dirty="0">
              <a:solidFill>
                <a:schemeClr val="dk1"/>
              </a:solidFill>
            </a:endParaRPr>
          </a:p>
          <a:p>
            <a:pPr marL="101600" lvl="0" indent="0" algn="l" rtl="0">
              <a:lnSpc>
                <a:spcPct val="115000"/>
              </a:lnSpc>
              <a:spcBef>
                <a:spcPts val="0"/>
              </a:spcBef>
              <a:spcAft>
                <a:spcPts val="0"/>
              </a:spcAft>
              <a:buSzPts val="2000"/>
              <a:buNone/>
            </a:pPr>
            <a:r>
              <a:rPr lang="en-US" dirty="0"/>
              <a:t>Journals: </a:t>
            </a:r>
            <a:endParaRPr dirty="0"/>
          </a:p>
          <a:p>
            <a:pPr marL="914400" lvl="1" indent="-355600" algn="l" rtl="0">
              <a:lnSpc>
                <a:spcPct val="115000"/>
              </a:lnSpc>
              <a:spcBef>
                <a:spcPts val="0"/>
              </a:spcBef>
              <a:spcAft>
                <a:spcPts val="0"/>
              </a:spcAft>
              <a:buSzPts val="2000"/>
              <a:buChar char="•"/>
            </a:pPr>
            <a:r>
              <a:rPr lang="en-US" dirty="0"/>
              <a:t>Journal of Chemical Education, Journal of the American Chemical Society, and Science Education</a:t>
            </a:r>
            <a:endParaRPr dirty="0"/>
          </a:p>
          <a:p>
            <a:pPr marL="101600" lvl="0" indent="0" algn="l" rtl="0">
              <a:lnSpc>
                <a:spcPct val="115000"/>
              </a:lnSpc>
              <a:spcBef>
                <a:spcPts val="0"/>
              </a:spcBef>
              <a:spcAft>
                <a:spcPts val="0"/>
              </a:spcAft>
              <a:buSzPts val="2000"/>
              <a:buNone/>
            </a:pPr>
            <a:r>
              <a:rPr lang="en-US" dirty="0"/>
              <a:t>Keywords:</a:t>
            </a:r>
            <a:endParaRPr dirty="0"/>
          </a:p>
          <a:p>
            <a:pPr marL="914400" lvl="1" indent="-355600" algn="l" rtl="0">
              <a:lnSpc>
                <a:spcPct val="115000"/>
              </a:lnSpc>
              <a:spcBef>
                <a:spcPts val="0"/>
              </a:spcBef>
              <a:spcAft>
                <a:spcPts val="0"/>
              </a:spcAft>
              <a:buSzPts val="2000"/>
              <a:buChar char="•"/>
            </a:pPr>
            <a:r>
              <a:rPr lang="en-US" dirty="0"/>
              <a:t>chemistry, education, college, and undergraduate</a:t>
            </a:r>
            <a:endParaRPr dirty="0"/>
          </a:p>
        </p:txBody>
      </p:sp>
      <p:sp>
        <p:nvSpPr>
          <p:cNvPr id="5" name="Title 2">
            <a:extLst>
              <a:ext uri="{FF2B5EF4-FFF2-40B4-BE49-F238E27FC236}">
                <a16:creationId xmlns:a16="http://schemas.microsoft.com/office/drawing/2014/main" id="{2D7592BB-263A-80DB-EA89-23095F977A7A}"/>
              </a:ext>
            </a:extLst>
          </p:cNvPr>
          <p:cNvSpPr>
            <a:spLocks noGrp="1"/>
          </p:cNvSpPr>
          <p:nvPr>
            <p:ph type="title"/>
          </p:nvPr>
        </p:nvSpPr>
        <p:spPr>
          <a:xfrm>
            <a:off x="838200" y="18255"/>
            <a:ext cx="10515600" cy="1325563"/>
          </a:xfrm>
        </p:spPr>
        <p:txBody>
          <a:bodyPr>
            <a:normAutofit/>
          </a:bodyPr>
          <a:lstStyle/>
          <a:p>
            <a:pPr algn="ctr"/>
            <a:r>
              <a:rPr lang="en-US" sz="4000" dirty="0">
                <a:latin typeface="Helvetica" pitchFamily="2" charset="0"/>
              </a:rPr>
              <a:t>Literature Search</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pic>
        <p:nvPicPr>
          <p:cNvPr id="608" name="Google Shape;608;p74"/>
          <p:cNvPicPr preferRelativeResize="0"/>
          <p:nvPr/>
        </p:nvPicPr>
        <p:blipFill>
          <a:blip r:embed="rId3">
            <a:alphaModFix/>
          </a:blip>
          <a:stretch>
            <a:fillRect/>
          </a:stretch>
        </p:blipFill>
        <p:spPr>
          <a:xfrm>
            <a:off x="495300" y="2497002"/>
            <a:ext cx="6201902" cy="3028285"/>
          </a:xfrm>
          <a:prstGeom prst="rect">
            <a:avLst/>
          </a:prstGeom>
          <a:noFill/>
          <a:ln>
            <a:noFill/>
          </a:ln>
        </p:spPr>
      </p:pic>
      <p:pic>
        <p:nvPicPr>
          <p:cNvPr id="609" name="Google Shape;609;p74"/>
          <p:cNvPicPr preferRelativeResize="0"/>
          <p:nvPr/>
        </p:nvPicPr>
        <p:blipFill>
          <a:blip r:embed="rId4">
            <a:alphaModFix/>
          </a:blip>
          <a:stretch>
            <a:fillRect/>
          </a:stretch>
        </p:blipFill>
        <p:spPr>
          <a:xfrm>
            <a:off x="7099150" y="1342025"/>
            <a:ext cx="4407045" cy="4991111"/>
          </a:xfrm>
          <a:prstGeom prst="rect">
            <a:avLst/>
          </a:prstGeom>
          <a:noFill/>
          <a:ln>
            <a:noFill/>
          </a:ln>
        </p:spPr>
      </p:pic>
      <p:sp>
        <p:nvSpPr>
          <p:cNvPr id="3" name="Title 2">
            <a:extLst>
              <a:ext uri="{FF2B5EF4-FFF2-40B4-BE49-F238E27FC236}">
                <a16:creationId xmlns:a16="http://schemas.microsoft.com/office/drawing/2014/main" id="{C36DFC63-B550-39B0-EFD5-3FEFAE476DB7}"/>
              </a:ext>
            </a:extLst>
          </p:cNvPr>
          <p:cNvSpPr>
            <a:spLocks noGrp="1"/>
          </p:cNvSpPr>
          <p:nvPr>
            <p:ph type="title"/>
          </p:nvPr>
        </p:nvSpPr>
        <p:spPr/>
        <p:txBody>
          <a:bodyPr>
            <a:normAutofit/>
          </a:bodyPr>
          <a:lstStyle/>
          <a:p>
            <a:pPr algn="ctr"/>
            <a:r>
              <a:rPr lang="en-US" sz="4000" dirty="0">
                <a:latin typeface="Helvetica" pitchFamily="2" charset="0"/>
              </a:rPr>
              <a:t>Data Collection and Reduction</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613">
          <a:extLst>
            <a:ext uri="{FF2B5EF4-FFF2-40B4-BE49-F238E27FC236}">
              <a16:creationId xmlns:a16="http://schemas.microsoft.com/office/drawing/2014/main" id="{B57EC02A-0486-ABEF-C5B8-3E042C65268D}"/>
            </a:ext>
          </a:extLst>
        </p:cNvPr>
        <p:cNvGrpSpPr/>
        <p:nvPr/>
      </p:nvGrpSpPr>
      <p:grpSpPr>
        <a:xfrm>
          <a:off x="0" y="0"/>
          <a:ext cx="0" cy="0"/>
          <a:chOff x="0" y="0"/>
          <a:chExt cx="0" cy="0"/>
        </a:xfrm>
      </p:grpSpPr>
      <p:sp>
        <p:nvSpPr>
          <p:cNvPr id="615" name="Google Shape;615;p75">
            <a:extLst>
              <a:ext uri="{FF2B5EF4-FFF2-40B4-BE49-F238E27FC236}">
                <a16:creationId xmlns:a16="http://schemas.microsoft.com/office/drawing/2014/main" id="{ACA5C46A-9989-4068-3C98-C39D765BA786}"/>
              </a:ext>
            </a:extLst>
          </p:cNvPr>
          <p:cNvSpPr txBox="1">
            <a:spLocks noGrp="1"/>
          </p:cNvSpPr>
          <p:nvPr>
            <p:ph type="body" idx="4294967295"/>
          </p:nvPr>
        </p:nvSpPr>
        <p:spPr>
          <a:xfrm>
            <a:off x="647700" y="1840447"/>
            <a:ext cx="10515600" cy="4446000"/>
          </a:xfrm>
          <a:prstGeom prst="rect">
            <a:avLst/>
          </a:prstGeom>
          <a:noFill/>
          <a:ln>
            <a:noFill/>
          </a:ln>
        </p:spPr>
        <p:txBody>
          <a:bodyPr spcFirstLastPara="1" wrap="square" lIns="0" tIns="45700" rIns="91425" bIns="45700" anchor="t" anchorCtr="0">
            <a:normAutofit/>
          </a:bodyPr>
          <a:lstStyle/>
          <a:p>
            <a:pPr marL="101600" lvl="0" indent="0" algn="l" rtl="0">
              <a:lnSpc>
                <a:spcPct val="115000"/>
              </a:lnSpc>
              <a:spcBef>
                <a:spcPts val="0"/>
              </a:spcBef>
              <a:spcAft>
                <a:spcPts val="0"/>
              </a:spcAft>
              <a:buSzPts val="2000"/>
              <a:buNone/>
            </a:pPr>
            <a:r>
              <a:rPr lang="en-US" dirty="0"/>
              <a:t>Codes describe types of answer to two questions</a:t>
            </a:r>
          </a:p>
          <a:p>
            <a:pPr marL="101600" lvl="0" indent="0" algn="l" rtl="0">
              <a:lnSpc>
                <a:spcPct val="115000"/>
              </a:lnSpc>
              <a:spcBef>
                <a:spcPts val="0"/>
              </a:spcBef>
              <a:spcAft>
                <a:spcPts val="0"/>
              </a:spcAft>
              <a:buSzPts val="2000"/>
              <a:buNone/>
            </a:pPr>
            <a:endParaRPr lang="en-US" sz="2400" b="1" dirty="0"/>
          </a:p>
          <a:p>
            <a:pPr marL="558800" lvl="0" indent="-457200" algn="l" rtl="0">
              <a:lnSpc>
                <a:spcPct val="115000"/>
              </a:lnSpc>
              <a:spcBef>
                <a:spcPts val="0"/>
              </a:spcBef>
              <a:spcAft>
                <a:spcPts val="0"/>
              </a:spcAft>
              <a:buSzPts val="2000"/>
              <a:buAutoNum type="arabicParenR"/>
            </a:pPr>
            <a:r>
              <a:rPr lang="en-US" sz="2400" dirty="0"/>
              <a:t>What is (or should be) the content of a college chemistry course?</a:t>
            </a:r>
          </a:p>
          <a:p>
            <a:pPr marL="558800" lvl="0" indent="-457200" algn="l" rtl="0">
              <a:lnSpc>
                <a:spcPct val="115000"/>
              </a:lnSpc>
              <a:spcBef>
                <a:spcPts val="0"/>
              </a:spcBef>
              <a:spcAft>
                <a:spcPts val="0"/>
              </a:spcAft>
              <a:buSzPts val="2000"/>
              <a:buAutoNum type="arabicParenR"/>
            </a:pPr>
            <a:r>
              <a:rPr lang="en-US" sz="2400" dirty="0"/>
              <a:t>Why is engaging in this content in certain ways useful?</a:t>
            </a:r>
          </a:p>
          <a:p>
            <a:pPr marL="558800" lvl="0" indent="-457200" algn="l" rtl="0">
              <a:lnSpc>
                <a:spcPct val="115000"/>
              </a:lnSpc>
              <a:spcBef>
                <a:spcPts val="0"/>
              </a:spcBef>
              <a:spcAft>
                <a:spcPts val="0"/>
              </a:spcAft>
              <a:buSzPts val="2000"/>
              <a:buAutoNum type="arabicParenR"/>
            </a:pPr>
            <a:endParaRPr lang="en-US" sz="2400" dirty="0"/>
          </a:p>
          <a:p>
            <a:pPr marL="101600" lvl="0" indent="0" algn="l" rtl="0">
              <a:lnSpc>
                <a:spcPct val="115000"/>
              </a:lnSpc>
              <a:spcBef>
                <a:spcPts val="0"/>
              </a:spcBef>
              <a:spcAft>
                <a:spcPts val="0"/>
              </a:spcAft>
              <a:buSzPts val="2000"/>
              <a:buNone/>
            </a:pPr>
            <a:r>
              <a:rPr lang="en-US" sz="2400" dirty="0"/>
              <a:t>* When describing answers to these questions, we attended to who was meant to engage with particular content and for what purpose</a:t>
            </a:r>
            <a:endParaRPr sz="2400" dirty="0"/>
          </a:p>
          <a:p>
            <a:pPr marL="914400" lvl="0" indent="0" algn="l" rtl="0">
              <a:lnSpc>
                <a:spcPct val="115000"/>
              </a:lnSpc>
              <a:spcBef>
                <a:spcPts val="0"/>
              </a:spcBef>
              <a:spcAft>
                <a:spcPts val="0"/>
              </a:spcAft>
              <a:buNone/>
            </a:pPr>
            <a:endParaRPr sz="2000" dirty="0"/>
          </a:p>
        </p:txBody>
      </p:sp>
      <p:sp>
        <p:nvSpPr>
          <p:cNvPr id="3" name="Title 2">
            <a:extLst>
              <a:ext uri="{FF2B5EF4-FFF2-40B4-BE49-F238E27FC236}">
                <a16:creationId xmlns:a16="http://schemas.microsoft.com/office/drawing/2014/main" id="{AF07C0DF-05C3-DF4E-DCE6-0EE58C4C9907}"/>
              </a:ext>
            </a:extLst>
          </p:cNvPr>
          <p:cNvSpPr>
            <a:spLocks noGrp="1"/>
          </p:cNvSpPr>
          <p:nvPr>
            <p:ph type="title"/>
          </p:nvPr>
        </p:nvSpPr>
        <p:spPr/>
        <p:txBody>
          <a:bodyPr>
            <a:normAutofit/>
          </a:bodyPr>
          <a:lstStyle/>
          <a:p>
            <a:pPr algn="ctr"/>
            <a:r>
              <a:rPr lang="en-US" sz="4000" dirty="0">
                <a:latin typeface="Helvetica" pitchFamily="2" charset="0"/>
              </a:rPr>
              <a:t>Descriptive Coding</a:t>
            </a:r>
          </a:p>
        </p:txBody>
      </p:sp>
    </p:spTree>
    <p:extLst>
      <p:ext uri="{BB962C8B-B14F-4D97-AF65-F5344CB8AC3E}">
        <p14:creationId xmlns:p14="http://schemas.microsoft.com/office/powerpoint/2010/main" val="1596998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 grpId="0" uiExpand="1" build="p"/>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5" name="Google Shape;615;p75"/>
          <p:cNvSpPr txBox="1">
            <a:spLocks noGrp="1"/>
          </p:cNvSpPr>
          <p:nvPr>
            <p:ph type="body" idx="4294967295"/>
          </p:nvPr>
        </p:nvSpPr>
        <p:spPr>
          <a:xfrm>
            <a:off x="698499" y="1662647"/>
            <a:ext cx="10515600" cy="4446000"/>
          </a:xfrm>
          <a:prstGeom prst="rect">
            <a:avLst/>
          </a:prstGeom>
          <a:noFill/>
          <a:ln>
            <a:noFill/>
          </a:ln>
        </p:spPr>
        <p:txBody>
          <a:bodyPr spcFirstLastPara="1" wrap="square" lIns="0" tIns="45700" rIns="91425" bIns="45700" anchor="t" anchorCtr="0">
            <a:normAutofit/>
          </a:bodyPr>
          <a:lstStyle/>
          <a:p>
            <a:pPr marL="558800" lvl="1" indent="0" algn="l" rtl="0">
              <a:lnSpc>
                <a:spcPct val="115000"/>
              </a:lnSpc>
              <a:spcBef>
                <a:spcPts val="0"/>
              </a:spcBef>
              <a:spcAft>
                <a:spcPts val="0"/>
              </a:spcAft>
              <a:buSzPts val="2000"/>
              <a:buNone/>
            </a:pPr>
            <a:r>
              <a:rPr lang="en-US" b="1" dirty="0"/>
              <a:t>Course Content:</a:t>
            </a:r>
            <a:r>
              <a:rPr lang="en-US" dirty="0"/>
              <a:t> pre-professional training, liberal education, principles, prerequisites, historical context, assessments</a:t>
            </a:r>
          </a:p>
          <a:p>
            <a:pPr marL="117475" indent="0">
              <a:lnSpc>
                <a:spcPct val="115000"/>
              </a:lnSpc>
              <a:spcBef>
                <a:spcPts val="0"/>
              </a:spcBef>
              <a:buSzPts val="2000"/>
              <a:buNone/>
            </a:pPr>
            <a:endParaRPr sz="2000" b="1" dirty="0"/>
          </a:p>
          <a:p>
            <a:pPr marL="914400" lvl="0" indent="0" algn="l" rtl="0">
              <a:lnSpc>
                <a:spcPct val="115000"/>
              </a:lnSpc>
              <a:spcBef>
                <a:spcPts val="0"/>
              </a:spcBef>
              <a:spcAft>
                <a:spcPts val="0"/>
              </a:spcAft>
              <a:buNone/>
            </a:pPr>
            <a:endParaRPr sz="2000" dirty="0"/>
          </a:p>
        </p:txBody>
      </p:sp>
      <p:sp>
        <p:nvSpPr>
          <p:cNvPr id="3" name="Title 2">
            <a:extLst>
              <a:ext uri="{FF2B5EF4-FFF2-40B4-BE49-F238E27FC236}">
                <a16:creationId xmlns:a16="http://schemas.microsoft.com/office/drawing/2014/main" id="{97476504-2934-693E-4DFA-9F34B8A42C53}"/>
              </a:ext>
            </a:extLst>
          </p:cNvPr>
          <p:cNvSpPr>
            <a:spLocks noGrp="1"/>
          </p:cNvSpPr>
          <p:nvPr>
            <p:ph type="title"/>
          </p:nvPr>
        </p:nvSpPr>
        <p:spPr/>
        <p:txBody>
          <a:bodyPr>
            <a:normAutofit/>
          </a:bodyPr>
          <a:lstStyle/>
          <a:p>
            <a:pPr algn="ctr"/>
            <a:r>
              <a:rPr lang="en-US" sz="4000" dirty="0"/>
              <a:t>Descriptive Coding</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613">
          <a:extLst>
            <a:ext uri="{FF2B5EF4-FFF2-40B4-BE49-F238E27FC236}">
              <a16:creationId xmlns:a16="http://schemas.microsoft.com/office/drawing/2014/main" id="{6AC197D3-3EF9-07E3-904D-7DEA835D358B}"/>
            </a:ext>
          </a:extLst>
        </p:cNvPr>
        <p:cNvGrpSpPr/>
        <p:nvPr/>
      </p:nvGrpSpPr>
      <p:grpSpPr>
        <a:xfrm>
          <a:off x="0" y="0"/>
          <a:ext cx="0" cy="0"/>
          <a:chOff x="0" y="0"/>
          <a:chExt cx="0" cy="0"/>
        </a:xfrm>
      </p:grpSpPr>
      <p:sp>
        <p:nvSpPr>
          <p:cNvPr id="615" name="Google Shape;615;p75">
            <a:extLst>
              <a:ext uri="{FF2B5EF4-FFF2-40B4-BE49-F238E27FC236}">
                <a16:creationId xmlns:a16="http://schemas.microsoft.com/office/drawing/2014/main" id="{FA199638-2EC1-E846-E06D-6A914608D49F}"/>
              </a:ext>
            </a:extLst>
          </p:cNvPr>
          <p:cNvSpPr txBox="1">
            <a:spLocks noGrp="1"/>
          </p:cNvSpPr>
          <p:nvPr>
            <p:ph type="body" idx="4294967295"/>
          </p:nvPr>
        </p:nvSpPr>
        <p:spPr>
          <a:xfrm>
            <a:off x="698499" y="1662647"/>
            <a:ext cx="10515600" cy="4446000"/>
          </a:xfrm>
          <a:prstGeom prst="rect">
            <a:avLst/>
          </a:prstGeom>
          <a:noFill/>
          <a:ln>
            <a:noFill/>
          </a:ln>
        </p:spPr>
        <p:txBody>
          <a:bodyPr spcFirstLastPara="1" wrap="square" lIns="0" tIns="45700" rIns="91425" bIns="45700" anchor="t" anchorCtr="0">
            <a:normAutofit/>
          </a:bodyPr>
          <a:lstStyle/>
          <a:p>
            <a:pPr marL="558800" lvl="1" indent="0" algn="l" rtl="0">
              <a:lnSpc>
                <a:spcPct val="115000"/>
              </a:lnSpc>
              <a:spcBef>
                <a:spcPts val="0"/>
              </a:spcBef>
              <a:spcAft>
                <a:spcPts val="0"/>
              </a:spcAft>
              <a:buSzPts val="2000"/>
              <a:buNone/>
            </a:pPr>
            <a:r>
              <a:rPr lang="en-US" b="1" dirty="0">
                <a:solidFill>
                  <a:schemeClr val="bg1">
                    <a:lumMod val="65000"/>
                  </a:schemeClr>
                </a:solidFill>
              </a:rPr>
              <a:t>Course Content:</a:t>
            </a:r>
            <a:r>
              <a:rPr lang="en-US" dirty="0">
                <a:solidFill>
                  <a:schemeClr val="bg1">
                    <a:lumMod val="65000"/>
                  </a:schemeClr>
                </a:solidFill>
              </a:rPr>
              <a:t> pre-professional training, liberal education, principles, prerequisites, historical context, assessments</a:t>
            </a:r>
          </a:p>
          <a:p>
            <a:pPr marL="558800" lvl="1" indent="0" algn="l" rtl="0">
              <a:lnSpc>
                <a:spcPct val="115000"/>
              </a:lnSpc>
              <a:spcBef>
                <a:spcPts val="0"/>
              </a:spcBef>
              <a:spcAft>
                <a:spcPts val="0"/>
              </a:spcAft>
              <a:buSzPts val="2000"/>
              <a:buNone/>
            </a:pPr>
            <a:r>
              <a:rPr lang="en-US" b="1" dirty="0"/>
              <a:t>Traits:</a:t>
            </a:r>
            <a:r>
              <a:rPr lang="en-US" dirty="0"/>
              <a:t> morals, character, personality, mental training, cultural training, scientific attitude/spirit</a:t>
            </a:r>
          </a:p>
          <a:p>
            <a:pPr marL="558800" lvl="1" indent="0" algn="l" rtl="0">
              <a:lnSpc>
                <a:spcPct val="115000"/>
              </a:lnSpc>
              <a:spcBef>
                <a:spcPts val="0"/>
              </a:spcBef>
              <a:spcAft>
                <a:spcPts val="0"/>
              </a:spcAft>
              <a:buSzPts val="2000"/>
              <a:buNone/>
            </a:pPr>
            <a:r>
              <a:rPr lang="en-US" b="1" dirty="0"/>
              <a:t>Skills:</a:t>
            </a:r>
            <a:r>
              <a:rPr lang="en-US" dirty="0"/>
              <a:t> study habits, laboratory skills, instrumentation, problem-solving, use of library resources</a:t>
            </a:r>
          </a:p>
          <a:p>
            <a:pPr marL="558800" lvl="1" indent="0" algn="l" rtl="0">
              <a:lnSpc>
                <a:spcPct val="115000"/>
              </a:lnSpc>
              <a:spcBef>
                <a:spcPts val="0"/>
              </a:spcBef>
              <a:spcAft>
                <a:spcPts val="0"/>
              </a:spcAft>
              <a:buSzPts val="2000"/>
              <a:buNone/>
            </a:pPr>
            <a:r>
              <a:rPr lang="en-US" b="1" dirty="0"/>
              <a:t>View of Science: </a:t>
            </a:r>
            <a:r>
              <a:rPr lang="en-US" dirty="0"/>
              <a:t>public view of science, ways of knowing, utility of chemistry knowledge/skills</a:t>
            </a:r>
          </a:p>
          <a:p>
            <a:pPr marL="558800" lvl="1" indent="0" algn="l" rtl="0">
              <a:lnSpc>
                <a:spcPct val="115000"/>
              </a:lnSpc>
              <a:spcBef>
                <a:spcPts val="0"/>
              </a:spcBef>
              <a:spcAft>
                <a:spcPts val="0"/>
              </a:spcAft>
              <a:buSzPts val="2000"/>
              <a:buNone/>
            </a:pPr>
            <a:r>
              <a:rPr lang="en-US" b="1" dirty="0"/>
              <a:t>National prosperity: </a:t>
            </a:r>
            <a:r>
              <a:rPr lang="en-US" dirty="0"/>
              <a:t>societal benefits, economic benefits, war efforts, elitism</a:t>
            </a:r>
          </a:p>
          <a:p>
            <a:pPr marL="117475" indent="0">
              <a:lnSpc>
                <a:spcPct val="115000"/>
              </a:lnSpc>
              <a:spcBef>
                <a:spcPts val="0"/>
              </a:spcBef>
              <a:buSzPts val="2000"/>
              <a:buNone/>
            </a:pPr>
            <a:endParaRPr sz="2000" b="1" dirty="0"/>
          </a:p>
          <a:p>
            <a:pPr marL="914400" lvl="0" indent="0" algn="l" rtl="0">
              <a:lnSpc>
                <a:spcPct val="115000"/>
              </a:lnSpc>
              <a:spcBef>
                <a:spcPts val="0"/>
              </a:spcBef>
              <a:spcAft>
                <a:spcPts val="0"/>
              </a:spcAft>
              <a:buNone/>
            </a:pPr>
            <a:endParaRPr sz="2000" dirty="0"/>
          </a:p>
        </p:txBody>
      </p:sp>
      <p:sp>
        <p:nvSpPr>
          <p:cNvPr id="3" name="Title 2">
            <a:extLst>
              <a:ext uri="{FF2B5EF4-FFF2-40B4-BE49-F238E27FC236}">
                <a16:creationId xmlns:a16="http://schemas.microsoft.com/office/drawing/2014/main" id="{0C35FA0B-896F-E0A2-BFCC-99EC5D85B8A4}"/>
              </a:ext>
            </a:extLst>
          </p:cNvPr>
          <p:cNvSpPr>
            <a:spLocks noGrp="1"/>
          </p:cNvSpPr>
          <p:nvPr>
            <p:ph type="title"/>
          </p:nvPr>
        </p:nvSpPr>
        <p:spPr/>
        <p:txBody>
          <a:bodyPr>
            <a:normAutofit/>
          </a:bodyPr>
          <a:lstStyle/>
          <a:p>
            <a:pPr algn="ctr"/>
            <a:r>
              <a:rPr lang="en-US" sz="4000" dirty="0"/>
              <a:t>Descriptive Coding</a:t>
            </a:r>
          </a:p>
        </p:txBody>
      </p:sp>
    </p:spTree>
    <p:extLst>
      <p:ext uri="{BB962C8B-B14F-4D97-AF65-F5344CB8AC3E}">
        <p14:creationId xmlns:p14="http://schemas.microsoft.com/office/powerpoint/2010/main" val="124662080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3" name="Google Shape;723;p88"/>
          <p:cNvSpPr txBox="1">
            <a:spLocks noGrp="1"/>
          </p:cNvSpPr>
          <p:nvPr>
            <p:ph type="body" idx="4294967295"/>
          </p:nvPr>
        </p:nvSpPr>
        <p:spPr>
          <a:xfrm>
            <a:off x="1242060" y="1509488"/>
            <a:ext cx="5211300" cy="4446000"/>
          </a:xfrm>
          <a:prstGeom prst="rect">
            <a:avLst/>
          </a:prstGeom>
          <a:noFill/>
          <a:ln>
            <a:noFill/>
          </a:ln>
        </p:spPr>
        <p:txBody>
          <a:bodyPr spcFirstLastPara="1" wrap="square" lIns="0" tIns="45700" rIns="91425" bIns="45700" anchor="t" anchorCtr="0">
            <a:noAutofit/>
          </a:bodyPr>
          <a:lstStyle/>
          <a:p>
            <a:pPr marL="0" lvl="0" indent="0" algn="l" rtl="0">
              <a:lnSpc>
                <a:spcPct val="115000"/>
              </a:lnSpc>
              <a:spcBef>
                <a:spcPts val="0"/>
              </a:spcBef>
              <a:spcAft>
                <a:spcPts val="0"/>
              </a:spcAft>
              <a:buNone/>
            </a:pPr>
            <a:r>
              <a:rPr lang="en-US" sz="2000" b="1" dirty="0"/>
              <a:t>Tabular Coding</a:t>
            </a:r>
            <a:r>
              <a:rPr lang="en-US" sz="2000" dirty="0"/>
              <a:t>: quotes in each category were grouped by decade and compared to each other</a:t>
            </a:r>
            <a:endParaRPr sz="2000" dirty="0"/>
          </a:p>
          <a:p>
            <a:pPr marL="0" lvl="0" indent="0" algn="l" rtl="0">
              <a:lnSpc>
                <a:spcPct val="115000"/>
              </a:lnSpc>
              <a:spcBef>
                <a:spcPts val="0"/>
              </a:spcBef>
              <a:spcAft>
                <a:spcPts val="0"/>
              </a:spcAft>
              <a:buNone/>
            </a:pPr>
            <a:endParaRPr sz="2000" dirty="0"/>
          </a:p>
        </p:txBody>
      </p:sp>
      <p:sp>
        <p:nvSpPr>
          <p:cNvPr id="3" name="Title 2">
            <a:extLst>
              <a:ext uri="{FF2B5EF4-FFF2-40B4-BE49-F238E27FC236}">
                <a16:creationId xmlns:a16="http://schemas.microsoft.com/office/drawing/2014/main" id="{823DF5C3-507A-06F5-9791-B751629DBDC8}"/>
              </a:ext>
            </a:extLst>
          </p:cNvPr>
          <p:cNvSpPr>
            <a:spLocks noGrp="1"/>
          </p:cNvSpPr>
          <p:nvPr>
            <p:ph type="title"/>
          </p:nvPr>
        </p:nvSpPr>
        <p:spPr/>
        <p:txBody>
          <a:bodyPr>
            <a:normAutofit/>
          </a:bodyPr>
          <a:lstStyle/>
          <a:p>
            <a:pPr algn="ctr"/>
            <a:r>
              <a:rPr lang="en-US" sz="4000" dirty="0"/>
              <a:t>Tabular Coding &amp; Comparative Analysis</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721">
          <a:extLst>
            <a:ext uri="{FF2B5EF4-FFF2-40B4-BE49-F238E27FC236}">
              <a16:creationId xmlns:a16="http://schemas.microsoft.com/office/drawing/2014/main" id="{47270FB4-8D76-C4B9-E070-C497A5F343F2}"/>
            </a:ext>
          </a:extLst>
        </p:cNvPr>
        <p:cNvGrpSpPr/>
        <p:nvPr/>
      </p:nvGrpSpPr>
      <p:grpSpPr>
        <a:xfrm>
          <a:off x="0" y="0"/>
          <a:ext cx="0" cy="0"/>
          <a:chOff x="0" y="0"/>
          <a:chExt cx="0" cy="0"/>
        </a:xfrm>
      </p:grpSpPr>
      <p:sp>
        <p:nvSpPr>
          <p:cNvPr id="723" name="Google Shape;723;p88">
            <a:extLst>
              <a:ext uri="{FF2B5EF4-FFF2-40B4-BE49-F238E27FC236}">
                <a16:creationId xmlns:a16="http://schemas.microsoft.com/office/drawing/2014/main" id="{0C533ACA-C5EA-2AB0-2930-018E5EA68A52}"/>
              </a:ext>
            </a:extLst>
          </p:cNvPr>
          <p:cNvSpPr txBox="1">
            <a:spLocks noGrp="1"/>
          </p:cNvSpPr>
          <p:nvPr>
            <p:ph type="body" idx="4294967295"/>
          </p:nvPr>
        </p:nvSpPr>
        <p:spPr>
          <a:xfrm>
            <a:off x="1242060" y="1509488"/>
            <a:ext cx="5211300" cy="4446000"/>
          </a:xfrm>
          <a:prstGeom prst="rect">
            <a:avLst/>
          </a:prstGeom>
          <a:noFill/>
          <a:ln>
            <a:noFill/>
          </a:ln>
        </p:spPr>
        <p:txBody>
          <a:bodyPr spcFirstLastPara="1" wrap="square" lIns="0" tIns="45700" rIns="91425" bIns="45700" anchor="t" anchorCtr="0">
            <a:noAutofit/>
          </a:bodyPr>
          <a:lstStyle/>
          <a:p>
            <a:pPr marL="0" lvl="0" indent="0" algn="l" rtl="0">
              <a:lnSpc>
                <a:spcPct val="115000"/>
              </a:lnSpc>
              <a:spcBef>
                <a:spcPts val="0"/>
              </a:spcBef>
              <a:spcAft>
                <a:spcPts val="0"/>
              </a:spcAft>
              <a:buNone/>
            </a:pPr>
            <a:r>
              <a:rPr lang="en-US" sz="2000" b="1" dirty="0"/>
              <a:t>Tabular Coding</a:t>
            </a:r>
            <a:r>
              <a:rPr lang="en-US" sz="2000" dirty="0"/>
              <a:t>: quotes in each category were grouped by decade and compared to each other</a:t>
            </a:r>
            <a:endParaRPr sz="2000" dirty="0"/>
          </a:p>
          <a:p>
            <a:pPr marL="0" lvl="0" indent="0" algn="l" rtl="0">
              <a:lnSpc>
                <a:spcPct val="115000"/>
              </a:lnSpc>
              <a:spcBef>
                <a:spcPts val="0"/>
              </a:spcBef>
              <a:spcAft>
                <a:spcPts val="0"/>
              </a:spcAft>
              <a:buNone/>
            </a:pPr>
            <a:endParaRPr sz="2000" dirty="0"/>
          </a:p>
        </p:txBody>
      </p:sp>
      <p:pic>
        <p:nvPicPr>
          <p:cNvPr id="726" name="Google Shape;726;p88">
            <a:extLst>
              <a:ext uri="{FF2B5EF4-FFF2-40B4-BE49-F238E27FC236}">
                <a16:creationId xmlns:a16="http://schemas.microsoft.com/office/drawing/2014/main" id="{738D3426-A43B-DDB7-BEBF-7BF719F043C8}"/>
              </a:ext>
            </a:extLst>
          </p:cNvPr>
          <p:cNvPicPr preferRelativeResize="0"/>
          <p:nvPr/>
        </p:nvPicPr>
        <p:blipFill>
          <a:blip r:embed="rId3">
            <a:alphaModFix/>
          </a:blip>
          <a:stretch>
            <a:fillRect/>
          </a:stretch>
        </p:blipFill>
        <p:spPr>
          <a:xfrm>
            <a:off x="7303265" y="1509488"/>
            <a:ext cx="3646675" cy="4711679"/>
          </a:xfrm>
          <a:prstGeom prst="rect">
            <a:avLst/>
          </a:prstGeom>
          <a:noFill/>
          <a:ln>
            <a:noFill/>
          </a:ln>
        </p:spPr>
      </p:pic>
      <p:sp>
        <p:nvSpPr>
          <p:cNvPr id="3" name="Title 2">
            <a:extLst>
              <a:ext uri="{FF2B5EF4-FFF2-40B4-BE49-F238E27FC236}">
                <a16:creationId xmlns:a16="http://schemas.microsoft.com/office/drawing/2014/main" id="{0CEF1A0F-DD7E-2632-2A9F-FFACAE31B024}"/>
              </a:ext>
            </a:extLst>
          </p:cNvPr>
          <p:cNvSpPr>
            <a:spLocks noGrp="1"/>
          </p:cNvSpPr>
          <p:nvPr>
            <p:ph type="title"/>
          </p:nvPr>
        </p:nvSpPr>
        <p:spPr/>
        <p:txBody>
          <a:bodyPr>
            <a:normAutofit/>
          </a:bodyPr>
          <a:lstStyle/>
          <a:p>
            <a:pPr algn="ctr"/>
            <a:r>
              <a:rPr lang="en-US" sz="4000" dirty="0"/>
              <a:t>Tabular Coding &amp; Comparative Analysis</a:t>
            </a:r>
          </a:p>
        </p:txBody>
      </p:sp>
    </p:spTree>
    <p:extLst>
      <p:ext uri="{BB962C8B-B14F-4D97-AF65-F5344CB8AC3E}">
        <p14:creationId xmlns:p14="http://schemas.microsoft.com/office/powerpoint/2010/main" val="189311040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721">
          <a:extLst>
            <a:ext uri="{FF2B5EF4-FFF2-40B4-BE49-F238E27FC236}">
              <a16:creationId xmlns:a16="http://schemas.microsoft.com/office/drawing/2014/main" id="{6209CD25-85B3-5852-5656-F88CED652995}"/>
            </a:ext>
          </a:extLst>
        </p:cNvPr>
        <p:cNvGrpSpPr/>
        <p:nvPr/>
      </p:nvGrpSpPr>
      <p:grpSpPr>
        <a:xfrm>
          <a:off x="0" y="0"/>
          <a:ext cx="0" cy="0"/>
          <a:chOff x="0" y="0"/>
          <a:chExt cx="0" cy="0"/>
        </a:xfrm>
      </p:grpSpPr>
      <p:sp>
        <p:nvSpPr>
          <p:cNvPr id="723" name="Google Shape;723;p88">
            <a:extLst>
              <a:ext uri="{FF2B5EF4-FFF2-40B4-BE49-F238E27FC236}">
                <a16:creationId xmlns:a16="http://schemas.microsoft.com/office/drawing/2014/main" id="{7C9E449F-E832-8928-D0DB-90101EC96CB8}"/>
              </a:ext>
            </a:extLst>
          </p:cNvPr>
          <p:cNvSpPr txBox="1">
            <a:spLocks noGrp="1"/>
          </p:cNvSpPr>
          <p:nvPr>
            <p:ph type="body" idx="4294967295"/>
          </p:nvPr>
        </p:nvSpPr>
        <p:spPr>
          <a:xfrm>
            <a:off x="1242060" y="1509488"/>
            <a:ext cx="5211300" cy="4446000"/>
          </a:xfrm>
          <a:prstGeom prst="rect">
            <a:avLst/>
          </a:prstGeom>
          <a:noFill/>
          <a:ln>
            <a:noFill/>
          </a:ln>
        </p:spPr>
        <p:txBody>
          <a:bodyPr spcFirstLastPara="1" wrap="square" lIns="0" tIns="45700" rIns="91425" bIns="45700" anchor="t" anchorCtr="0">
            <a:noAutofit/>
          </a:bodyPr>
          <a:lstStyle/>
          <a:p>
            <a:pPr marL="0" lvl="0" indent="0" algn="l" rtl="0">
              <a:lnSpc>
                <a:spcPct val="115000"/>
              </a:lnSpc>
              <a:spcBef>
                <a:spcPts val="0"/>
              </a:spcBef>
              <a:spcAft>
                <a:spcPts val="0"/>
              </a:spcAft>
              <a:buNone/>
            </a:pPr>
            <a:r>
              <a:rPr lang="en-US" sz="2000" b="1" dirty="0"/>
              <a:t>Tabular Coding</a:t>
            </a:r>
            <a:r>
              <a:rPr lang="en-US" sz="2000" dirty="0"/>
              <a:t>: quotes in each category were grouped by decade and compared to each other</a:t>
            </a:r>
            <a:endParaRPr sz="2000" dirty="0"/>
          </a:p>
          <a:p>
            <a:pPr marL="0" lvl="0" indent="0" algn="l" rtl="0">
              <a:lnSpc>
                <a:spcPct val="115000"/>
              </a:lnSpc>
              <a:spcBef>
                <a:spcPts val="0"/>
              </a:spcBef>
              <a:spcAft>
                <a:spcPts val="0"/>
              </a:spcAft>
              <a:buNone/>
            </a:pPr>
            <a:endParaRPr sz="2000" dirty="0"/>
          </a:p>
          <a:p>
            <a:pPr marL="0" lvl="0" indent="0" algn="l" rtl="0">
              <a:lnSpc>
                <a:spcPct val="115000"/>
              </a:lnSpc>
              <a:spcBef>
                <a:spcPts val="0"/>
              </a:spcBef>
              <a:spcAft>
                <a:spcPts val="0"/>
              </a:spcAft>
              <a:buNone/>
            </a:pPr>
            <a:r>
              <a:rPr lang="en-US" sz="2000" b="1" dirty="0"/>
              <a:t>Comparative Analysis</a:t>
            </a:r>
            <a:r>
              <a:rPr lang="en-US" sz="2000" dirty="0"/>
              <a:t>: analysis shifts, continuities, and tensions in the content, rhetoric, and language used in the articles</a:t>
            </a:r>
            <a:endParaRPr sz="2000" dirty="0"/>
          </a:p>
          <a:p>
            <a:pPr marL="0" lvl="0" indent="0" algn="l" rtl="0">
              <a:lnSpc>
                <a:spcPct val="115000"/>
              </a:lnSpc>
              <a:spcBef>
                <a:spcPts val="0"/>
              </a:spcBef>
              <a:spcAft>
                <a:spcPts val="0"/>
              </a:spcAft>
              <a:buNone/>
            </a:pPr>
            <a:endParaRPr sz="2000" dirty="0"/>
          </a:p>
        </p:txBody>
      </p:sp>
      <p:pic>
        <p:nvPicPr>
          <p:cNvPr id="726" name="Google Shape;726;p88">
            <a:extLst>
              <a:ext uri="{FF2B5EF4-FFF2-40B4-BE49-F238E27FC236}">
                <a16:creationId xmlns:a16="http://schemas.microsoft.com/office/drawing/2014/main" id="{BA2A3F9D-923A-C54E-3031-1F21C77574EE}"/>
              </a:ext>
            </a:extLst>
          </p:cNvPr>
          <p:cNvPicPr preferRelativeResize="0"/>
          <p:nvPr/>
        </p:nvPicPr>
        <p:blipFill>
          <a:blip r:embed="rId3">
            <a:alphaModFix/>
          </a:blip>
          <a:stretch>
            <a:fillRect/>
          </a:stretch>
        </p:blipFill>
        <p:spPr>
          <a:xfrm>
            <a:off x="7303265" y="1509488"/>
            <a:ext cx="3646675" cy="4711679"/>
          </a:xfrm>
          <a:prstGeom prst="rect">
            <a:avLst/>
          </a:prstGeom>
          <a:noFill/>
          <a:ln>
            <a:noFill/>
          </a:ln>
        </p:spPr>
      </p:pic>
      <p:sp>
        <p:nvSpPr>
          <p:cNvPr id="3" name="Title 2">
            <a:extLst>
              <a:ext uri="{FF2B5EF4-FFF2-40B4-BE49-F238E27FC236}">
                <a16:creationId xmlns:a16="http://schemas.microsoft.com/office/drawing/2014/main" id="{83B46B48-A6D5-B920-EA09-7A52A8A6B797}"/>
              </a:ext>
            </a:extLst>
          </p:cNvPr>
          <p:cNvSpPr>
            <a:spLocks noGrp="1"/>
          </p:cNvSpPr>
          <p:nvPr>
            <p:ph type="title"/>
          </p:nvPr>
        </p:nvSpPr>
        <p:spPr/>
        <p:txBody>
          <a:bodyPr>
            <a:normAutofit/>
          </a:bodyPr>
          <a:lstStyle/>
          <a:p>
            <a:pPr algn="ctr"/>
            <a:r>
              <a:rPr lang="en-US" sz="4000" dirty="0"/>
              <a:t>Tabular Coding &amp; Comparative Analysis</a:t>
            </a:r>
          </a:p>
        </p:txBody>
      </p:sp>
    </p:spTree>
    <p:extLst>
      <p:ext uri="{BB962C8B-B14F-4D97-AF65-F5344CB8AC3E}">
        <p14:creationId xmlns:p14="http://schemas.microsoft.com/office/powerpoint/2010/main" val="104521450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721">
          <a:extLst>
            <a:ext uri="{FF2B5EF4-FFF2-40B4-BE49-F238E27FC236}">
              <a16:creationId xmlns:a16="http://schemas.microsoft.com/office/drawing/2014/main" id="{2DEDA035-AC5B-901C-B590-D9F8C544FBE3}"/>
            </a:ext>
          </a:extLst>
        </p:cNvPr>
        <p:cNvGrpSpPr/>
        <p:nvPr/>
      </p:nvGrpSpPr>
      <p:grpSpPr>
        <a:xfrm>
          <a:off x="0" y="0"/>
          <a:ext cx="0" cy="0"/>
          <a:chOff x="0" y="0"/>
          <a:chExt cx="0" cy="0"/>
        </a:xfrm>
      </p:grpSpPr>
      <p:sp>
        <p:nvSpPr>
          <p:cNvPr id="723" name="Google Shape;723;p88">
            <a:extLst>
              <a:ext uri="{FF2B5EF4-FFF2-40B4-BE49-F238E27FC236}">
                <a16:creationId xmlns:a16="http://schemas.microsoft.com/office/drawing/2014/main" id="{22D320F4-5030-F52B-1317-6B21A2130F47}"/>
              </a:ext>
            </a:extLst>
          </p:cNvPr>
          <p:cNvSpPr txBox="1">
            <a:spLocks noGrp="1"/>
          </p:cNvSpPr>
          <p:nvPr>
            <p:ph type="body" idx="4294967295"/>
          </p:nvPr>
        </p:nvSpPr>
        <p:spPr>
          <a:xfrm>
            <a:off x="1242060" y="1509488"/>
            <a:ext cx="5211300" cy="4446000"/>
          </a:xfrm>
          <a:prstGeom prst="rect">
            <a:avLst/>
          </a:prstGeom>
          <a:noFill/>
          <a:ln>
            <a:noFill/>
          </a:ln>
        </p:spPr>
        <p:txBody>
          <a:bodyPr spcFirstLastPara="1" wrap="square" lIns="0" tIns="45700" rIns="91425" bIns="45700" anchor="t" anchorCtr="0">
            <a:noAutofit/>
          </a:bodyPr>
          <a:lstStyle/>
          <a:p>
            <a:pPr marL="0" lvl="0" indent="0" algn="l" rtl="0">
              <a:lnSpc>
                <a:spcPct val="115000"/>
              </a:lnSpc>
              <a:spcBef>
                <a:spcPts val="0"/>
              </a:spcBef>
              <a:spcAft>
                <a:spcPts val="0"/>
              </a:spcAft>
              <a:buNone/>
            </a:pPr>
            <a:r>
              <a:rPr lang="en-US" sz="2000" b="1" dirty="0"/>
              <a:t>Tabular Coding</a:t>
            </a:r>
            <a:r>
              <a:rPr lang="en-US" sz="2000" dirty="0"/>
              <a:t>: quotes in each category were grouped by decade and compared to each other</a:t>
            </a:r>
            <a:endParaRPr sz="2000" dirty="0"/>
          </a:p>
          <a:p>
            <a:pPr marL="0" lvl="0" indent="0" algn="l" rtl="0">
              <a:lnSpc>
                <a:spcPct val="115000"/>
              </a:lnSpc>
              <a:spcBef>
                <a:spcPts val="0"/>
              </a:spcBef>
              <a:spcAft>
                <a:spcPts val="0"/>
              </a:spcAft>
              <a:buNone/>
            </a:pPr>
            <a:endParaRPr sz="2000" dirty="0"/>
          </a:p>
          <a:p>
            <a:pPr marL="0" lvl="0" indent="0" algn="l" rtl="0">
              <a:lnSpc>
                <a:spcPct val="115000"/>
              </a:lnSpc>
              <a:spcBef>
                <a:spcPts val="0"/>
              </a:spcBef>
              <a:spcAft>
                <a:spcPts val="0"/>
              </a:spcAft>
              <a:buNone/>
            </a:pPr>
            <a:r>
              <a:rPr lang="en-US" sz="2000" b="1" dirty="0"/>
              <a:t>Comparative Analysis</a:t>
            </a:r>
            <a:r>
              <a:rPr lang="en-US" sz="2000" dirty="0"/>
              <a:t>: analysis shifts, continuities, and tensions in the content, rhetoric, and language used in the articles</a:t>
            </a:r>
            <a:endParaRPr sz="2000" dirty="0"/>
          </a:p>
          <a:p>
            <a:pPr marL="0" lvl="0" indent="0" algn="l" rtl="0">
              <a:lnSpc>
                <a:spcPct val="115000"/>
              </a:lnSpc>
              <a:spcBef>
                <a:spcPts val="0"/>
              </a:spcBef>
              <a:spcAft>
                <a:spcPts val="0"/>
              </a:spcAft>
              <a:buNone/>
            </a:pPr>
            <a:endParaRPr lang="en-US" sz="2000" dirty="0"/>
          </a:p>
          <a:p>
            <a:pPr marL="0" lvl="0" indent="0" algn="l" rtl="0">
              <a:lnSpc>
                <a:spcPct val="115000"/>
              </a:lnSpc>
              <a:spcBef>
                <a:spcPts val="0"/>
              </a:spcBef>
              <a:spcAft>
                <a:spcPts val="0"/>
              </a:spcAft>
              <a:buNone/>
            </a:pPr>
            <a:r>
              <a:rPr lang="en-US" sz="2000" dirty="0"/>
              <a:t>We looked for shifts before and after the introduction of “broadening participation” reforms in the 1970s. </a:t>
            </a:r>
            <a:endParaRPr sz="2000" dirty="0"/>
          </a:p>
        </p:txBody>
      </p:sp>
      <p:pic>
        <p:nvPicPr>
          <p:cNvPr id="726" name="Google Shape;726;p88">
            <a:extLst>
              <a:ext uri="{FF2B5EF4-FFF2-40B4-BE49-F238E27FC236}">
                <a16:creationId xmlns:a16="http://schemas.microsoft.com/office/drawing/2014/main" id="{318B5DE4-0ED9-8910-9036-0E3BA90A0E06}"/>
              </a:ext>
            </a:extLst>
          </p:cNvPr>
          <p:cNvPicPr preferRelativeResize="0"/>
          <p:nvPr/>
        </p:nvPicPr>
        <p:blipFill>
          <a:blip r:embed="rId3">
            <a:alphaModFix/>
          </a:blip>
          <a:stretch>
            <a:fillRect/>
          </a:stretch>
        </p:blipFill>
        <p:spPr>
          <a:xfrm>
            <a:off x="7303265" y="1509488"/>
            <a:ext cx="3646675" cy="4711679"/>
          </a:xfrm>
          <a:prstGeom prst="rect">
            <a:avLst/>
          </a:prstGeom>
          <a:noFill/>
          <a:ln>
            <a:noFill/>
          </a:ln>
        </p:spPr>
      </p:pic>
      <p:sp>
        <p:nvSpPr>
          <p:cNvPr id="3" name="Title 2">
            <a:extLst>
              <a:ext uri="{FF2B5EF4-FFF2-40B4-BE49-F238E27FC236}">
                <a16:creationId xmlns:a16="http://schemas.microsoft.com/office/drawing/2014/main" id="{F5AF7132-141A-D224-476C-718ABA744515}"/>
              </a:ext>
            </a:extLst>
          </p:cNvPr>
          <p:cNvSpPr>
            <a:spLocks noGrp="1"/>
          </p:cNvSpPr>
          <p:nvPr>
            <p:ph type="title"/>
          </p:nvPr>
        </p:nvSpPr>
        <p:spPr/>
        <p:txBody>
          <a:bodyPr>
            <a:normAutofit/>
          </a:bodyPr>
          <a:lstStyle/>
          <a:p>
            <a:pPr algn="ctr"/>
            <a:r>
              <a:rPr lang="en-US" sz="4000" dirty="0"/>
              <a:t>Tabular Coding &amp; Comparative Analysis</a:t>
            </a:r>
          </a:p>
        </p:txBody>
      </p:sp>
    </p:spTree>
    <p:extLst>
      <p:ext uri="{BB962C8B-B14F-4D97-AF65-F5344CB8AC3E}">
        <p14:creationId xmlns:p14="http://schemas.microsoft.com/office/powerpoint/2010/main" val="370924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53"/>
          <p:cNvSpPr/>
          <p:nvPr/>
        </p:nvSpPr>
        <p:spPr>
          <a:xfrm>
            <a:off x="338750" y="1556550"/>
            <a:ext cx="1713300" cy="1402800"/>
          </a:xfrm>
          <a:prstGeom prst="wedgeRoundRectCallout">
            <a:avLst>
              <a:gd name="adj1" fmla="val -62309"/>
              <a:gd name="adj2" fmla="val -70406"/>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dirty="0">
                <a:latin typeface="Arial" panose="020B0604020202020204" pitchFamily="34" charset="0"/>
                <a:cs typeface="Arial" panose="020B0604020202020204" pitchFamily="34" charset="0"/>
              </a:rPr>
              <a:t>Should I be worried about my stove?</a:t>
            </a:r>
            <a:endParaRPr dirty="0">
              <a:latin typeface="Arial" panose="020B0604020202020204" pitchFamily="34" charset="0"/>
              <a:cs typeface="Arial" panose="020B0604020202020204" pitchFamily="34" charset="0"/>
            </a:endParaRPr>
          </a:p>
        </p:txBody>
      </p:sp>
      <p:sp>
        <p:nvSpPr>
          <p:cNvPr id="498" name="Google Shape;498;p53"/>
          <p:cNvSpPr/>
          <p:nvPr/>
        </p:nvSpPr>
        <p:spPr>
          <a:xfrm>
            <a:off x="2292250" y="1151300"/>
            <a:ext cx="2275500" cy="10287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i="1" dirty="0">
                <a:solidFill>
                  <a:schemeClr val="lt1"/>
                </a:solidFill>
                <a:latin typeface="Arial" panose="020B0604020202020204" pitchFamily="34" charset="0"/>
                <a:cs typeface="Arial" panose="020B0604020202020204" pitchFamily="34" charset="0"/>
              </a:rPr>
              <a:t>PV=</a:t>
            </a:r>
            <a:r>
              <a:rPr lang="en-US" i="1" dirty="0" err="1">
                <a:solidFill>
                  <a:schemeClr val="lt1"/>
                </a:solidFill>
                <a:latin typeface="Arial" panose="020B0604020202020204" pitchFamily="34" charset="0"/>
                <a:cs typeface="Arial" panose="020B0604020202020204" pitchFamily="34" charset="0"/>
              </a:rPr>
              <a:t>nRT</a:t>
            </a:r>
            <a:endParaRPr i="1" dirty="0">
              <a:solidFill>
                <a:schemeClr val="lt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99" name="Google Shape;499;p53"/>
              <p:cNvSpPr/>
              <p:nvPr/>
            </p:nvSpPr>
            <p:spPr>
              <a:xfrm>
                <a:off x="2292250" y="2332400"/>
                <a:ext cx="2275500" cy="10287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14:m>
                  <m:oMathPara xmlns:m="http://schemas.openxmlformats.org/officeDocument/2006/math">
                    <m:oMathParaPr>
                      <m:jc m:val="centerGroup"/>
                    </m:oMathParaPr>
                    <m:oMath xmlns:m="http://schemas.openxmlformats.org/officeDocument/2006/math">
                      <m:d>
                        <m:dPr>
                          <m:ctrlPr>
                            <a:rPr lang="en-US" sz="1200" i="1" smtClean="0">
                              <a:solidFill>
                                <a:schemeClr val="lt1"/>
                              </a:solidFill>
                              <a:latin typeface="Cambria Math" panose="02040503050406030204" pitchFamily="18" charset="0"/>
                            </a:rPr>
                          </m:ctrlPr>
                        </m:dPr>
                        <m:e>
                          <m:r>
                            <a:rPr lang="en-US" sz="1200" b="0" i="1" smtClean="0">
                              <a:solidFill>
                                <a:schemeClr val="lt1"/>
                              </a:solidFill>
                              <a:latin typeface="Cambria Math" panose="02040503050406030204" pitchFamily="18" charset="0"/>
                            </a:rPr>
                            <m:t>𝑃</m:t>
                          </m:r>
                          <m:r>
                            <a:rPr lang="en-US" sz="1200" b="0" i="1" smtClean="0">
                              <a:solidFill>
                                <a:schemeClr val="lt1"/>
                              </a:solidFill>
                              <a:latin typeface="Cambria Math" panose="02040503050406030204" pitchFamily="18" charset="0"/>
                            </a:rPr>
                            <m:t>+ </m:t>
                          </m:r>
                          <m:f>
                            <m:fPr>
                              <m:ctrlPr>
                                <a:rPr lang="en-US" sz="1200" b="0" i="1" smtClean="0">
                                  <a:solidFill>
                                    <a:schemeClr val="lt1"/>
                                  </a:solidFill>
                                  <a:latin typeface="Cambria Math" panose="02040503050406030204" pitchFamily="18" charset="0"/>
                                </a:rPr>
                              </m:ctrlPr>
                            </m:fPr>
                            <m:num>
                              <m:r>
                                <a:rPr lang="en-US" sz="1200" b="0" i="1" smtClean="0">
                                  <a:solidFill>
                                    <a:schemeClr val="lt1"/>
                                  </a:solidFill>
                                  <a:latin typeface="Cambria Math" panose="02040503050406030204" pitchFamily="18" charset="0"/>
                                </a:rPr>
                                <m:t>𝑎</m:t>
                              </m:r>
                              <m:sSup>
                                <m:sSupPr>
                                  <m:ctrlPr>
                                    <a:rPr lang="en-US" sz="1200" b="0" i="1" smtClean="0">
                                      <a:solidFill>
                                        <a:schemeClr val="lt1"/>
                                      </a:solidFill>
                                      <a:latin typeface="Cambria Math" panose="02040503050406030204" pitchFamily="18" charset="0"/>
                                    </a:rPr>
                                  </m:ctrlPr>
                                </m:sSupPr>
                                <m:e>
                                  <m:r>
                                    <a:rPr lang="en-US" sz="1200" b="0" i="1" smtClean="0">
                                      <a:solidFill>
                                        <a:schemeClr val="lt1"/>
                                      </a:solidFill>
                                      <a:latin typeface="Cambria Math" panose="02040503050406030204" pitchFamily="18" charset="0"/>
                                    </a:rPr>
                                    <m:t>𝑛</m:t>
                                  </m:r>
                                </m:e>
                                <m:sup>
                                  <m:r>
                                    <a:rPr lang="en-US" sz="1200" b="0" i="1" smtClean="0">
                                      <a:solidFill>
                                        <a:schemeClr val="lt1"/>
                                      </a:solidFill>
                                      <a:latin typeface="Cambria Math" panose="02040503050406030204" pitchFamily="18" charset="0"/>
                                    </a:rPr>
                                    <m:t>2</m:t>
                                  </m:r>
                                </m:sup>
                              </m:sSup>
                            </m:num>
                            <m:den>
                              <m:sSup>
                                <m:sSupPr>
                                  <m:ctrlPr>
                                    <a:rPr lang="en-US" sz="1200" b="0" i="1" smtClean="0">
                                      <a:solidFill>
                                        <a:schemeClr val="lt1"/>
                                      </a:solidFill>
                                      <a:latin typeface="Cambria Math" panose="02040503050406030204" pitchFamily="18" charset="0"/>
                                    </a:rPr>
                                  </m:ctrlPr>
                                </m:sSupPr>
                                <m:e>
                                  <m:r>
                                    <a:rPr lang="en-US" sz="1200" b="0" i="1" smtClean="0">
                                      <a:solidFill>
                                        <a:schemeClr val="lt1"/>
                                      </a:solidFill>
                                      <a:latin typeface="Cambria Math" panose="02040503050406030204" pitchFamily="18" charset="0"/>
                                    </a:rPr>
                                    <m:t>𝑉</m:t>
                                  </m:r>
                                </m:e>
                                <m:sup>
                                  <m:r>
                                    <a:rPr lang="en-US" sz="1200" b="0" i="1" smtClean="0">
                                      <a:solidFill>
                                        <a:schemeClr val="lt1"/>
                                      </a:solidFill>
                                      <a:latin typeface="Cambria Math" panose="02040503050406030204" pitchFamily="18" charset="0"/>
                                    </a:rPr>
                                    <m:t>2</m:t>
                                  </m:r>
                                </m:sup>
                              </m:sSup>
                            </m:den>
                          </m:f>
                        </m:e>
                      </m:d>
                      <m:d>
                        <m:dPr>
                          <m:ctrlPr>
                            <a:rPr lang="en-US" sz="1200" i="1" smtClean="0">
                              <a:solidFill>
                                <a:schemeClr val="lt1"/>
                              </a:solidFill>
                              <a:latin typeface="Cambria Math" panose="02040503050406030204" pitchFamily="18" charset="0"/>
                            </a:rPr>
                          </m:ctrlPr>
                        </m:dPr>
                        <m:e>
                          <m:r>
                            <a:rPr lang="en-US" sz="1200" b="0" i="1" smtClean="0">
                              <a:solidFill>
                                <a:schemeClr val="lt1"/>
                              </a:solidFill>
                              <a:latin typeface="Cambria Math" panose="02040503050406030204" pitchFamily="18" charset="0"/>
                            </a:rPr>
                            <m:t>𝑉</m:t>
                          </m:r>
                          <m:r>
                            <a:rPr lang="en-US" sz="1200" b="0" i="1" smtClean="0">
                              <a:solidFill>
                                <a:schemeClr val="lt1"/>
                              </a:solidFill>
                              <a:latin typeface="Cambria Math" panose="02040503050406030204" pitchFamily="18" charset="0"/>
                            </a:rPr>
                            <m:t>−</m:t>
                          </m:r>
                          <m:r>
                            <a:rPr lang="en-US" sz="1200" b="0" i="1" smtClean="0">
                              <a:solidFill>
                                <a:schemeClr val="lt1"/>
                              </a:solidFill>
                              <a:latin typeface="Cambria Math" panose="02040503050406030204" pitchFamily="18" charset="0"/>
                            </a:rPr>
                            <m:t>𝑛𝑏</m:t>
                          </m:r>
                        </m:e>
                      </m:d>
                      <m:r>
                        <a:rPr lang="en-US" sz="1200" b="0" i="1" smtClean="0">
                          <a:solidFill>
                            <a:schemeClr val="lt1"/>
                          </a:solidFill>
                          <a:latin typeface="Cambria Math" panose="02040503050406030204" pitchFamily="18" charset="0"/>
                        </a:rPr>
                        <m:t>=</m:t>
                      </m:r>
                      <m:r>
                        <a:rPr lang="en-US" sz="1200" b="0" i="1" smtClean="0">
                          <a:solidFill>
                            <a:schemeClr val="lt1"/>
                          </a:solidFill>
                          <a:latin typeface="Cambria Math" panose="02040503050406030204" pitchFamily="18" charset="0"/>
                        </a:rPr>
                        <m:t>𝑛𝑅𝑇</m:t>
                      </m:r>
                    </m:oMath>
                  </m:oMathPara>
                </a14:m>
                <a:endParaRPr sz="2000" dirty="0">
                  <a:solidFill>
                    <a:schemeClr val="lt1"/>
                  </a:solidFill>
                  <a:latin typeface="Arial" panose="020B0604020202020204" pitchFamily="34" charset="0"/>
                  <a:cs typeface="Arial" panose="020B0604020202020204" pitchFamily="34" charset="0"/>
                </a:endParaRPr>
              </a:p>
            </p:txBody>
          </p:sp>
        </mc:Choice>
        <mc:Fallback xmlns="">
          <p:sp>
            <p:nvSpPr>
              <p:cNvPr id="499" name="Google Shape;499;p53"/>
              <p:cNvSpPr>
                <a:spLocks noRot="1" noChangeAspect="1" noMove="1" noResize="1" noEditPoints="1" noAdjustHandles="1" noChangeArrowheads="1" noChangeShapeType="1" noTextEdit="1"/>
              </p:cNvSpPr>
              <p:nvPr/>
            </p:nvSpPr>
            <p:spPr>
              <a:xfrm>
                <a:off x="2292250" y="2332400"/>
                <a:ext cx="2275500" cy="1028700"/>
              </a:xfrm>
              <a:prstGeom prst="rect">
                <a:avLst/>
              </a:prstGeom>
              <a:blipFill>
                <a:blip r:embed="rId3"/>
                <a:stretch>
                  <a:fillRect/>
                </a:stretch>
              </a:blipFill>
              <a:ln w="9525" cap="flat" cmpd="sng">
                <a:solidFill>
                  <a:schemeClr val="dk2"/>
                </a:solidFill>
                <a:prstDash val="solid"/>
                <a:round/>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0" name="Google Shape;500;p53"/>
              <p:cNvSpPr/>
              <p:nvPr/>
            </p:nvSpPr>
            <p:spPr>
              <a:xfrm>
                <a:off x="2292250" y="3513500"/>
                <a:ext cx="2275500" cy="10287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14:m>
                  <m:oMathPara xmlns:m="http://schemas.openxmlformats.org/officeDocument/2006/math">
                    <m:oMathParaPr>
                      <m:jc m:val="centerGroup"/>
                    </m:oMathParaPr>
                    <m:oMath xmlns:m="http://schemas.openxmlformats.org/officeDocument/2006/math">
                      <m:r>
                        <a:rPr lang="en-US" sz="1200" b="0" i="1" smtClean="0">
                          <a:solidFill>
                            <a:schemeClr val="lt1"/>
                          </a:solidFill>
                          <a:latin typeface="Cambria Math" panose="02040503050406030204" pitchFamily="18" charset="0"/>
                        </a:rPr>
                        <m:t>𝑝</m:t>
                      </m:r>
                      <m:r>
                        <a:rPr lang="en-US" sz="1200" b="0" i="1" smtClean="0">
                          <a:solidFill>
                            <a:schemeClr val="lt1"/>
                          </a:solidFill>
                          <a:latin typeface="Cambria Math" panose="02040503050406030204" pitchFamily="18" charset="0"/>
                        </a:rPr>
                        <m:t>=</m:t>
                      </m:r>
                      <m:f>
                        <m:fPr>
                          <m:ctrlPr>
                            <a:rPr lang="en-US" sz="1200" b="0" i="1" smtClean="0">
                              <a:solidFill>
                                <a:schemeClr val="lt1"/>
                              </a:solidFill>
                              <a:latin typeface="Cambria Math" panose="02040503050406030204" pitchFamily="18" charset="0"/>
                            </a:rPr>
                          </m:ctrlPr>
                        </m:fPr>
                        <m:num>
                          <m:r>
                            <a:rPr lang="en-US" sz="1200" b="0" i="1" smtClean="0">
                              <a:solidFill>
                                <a:schemeClr val="lt1"/>
                              </a:solidFill>
                              <a:latin typeface="Cambria Math" panose="02040503050406030204" pitchFamily="18" charset="0"/>
                            </a:rPr>
                            <m:t>𝑅𝑇</m:t>
                          </m:r>
                        </m:num>
                        <m:den>
                          <m:sSub>
                            <m:sSubPr>
                              <m:ctrlPr>
                                <a:rPr lang="en-US" sz="1200" b="0" i="1" smtClean="0">
                                  <a:solidFill>
                                    <a:schemeClr val="lt1"/>
                                  </a:solidFill>
                                  <a:latin typeface="Cambria Math" panose="02040503050406030204" pitchFamily="18" charset="0"/>
                                </a:rPr>
                              </m:ctrlPr>
                            </m:sSubPr>
                            <m:e>
                              <m:r>
                                <a:rPr lang="en-US" sz="1200" b="0" i="1" smtClean="0">
                                  <a:solidFill>
                                    <a:schemeClr val="lt1"/>
                                  </a:solidFill>
                                  <a:latin typeface="Cambria Math" panose="02040503050406030204" pitchFamily="18" charset="0"/>
                                </a:rPr>
                                <m:t>𝑉</m:t>
                              </m:r>
                            </m:e>
                            <m:sub>
                              <m:r>
                                <a:rPr lang="en-US" sz="1200" b="0" i="1" smtClean="0">
                                  <a:solidFill>
                                    <a:schemeClr val="lt1"/>
                                  </a:solidFill>
                                  <a:latin typeface="Cambria Math" panose="02040503050406030204" pitchFamily="18" charset="0"/>
                                </a:rPr>
                                <m:t>𝑚</m:t>
                              </m:r>
                            </m:sub>
                          </m:sSub>
                          <m:r>
                            <a:rPr lang="en-US" sz="1200" b="0" i="1" smtClean="0">
                              <a:solidFill>
                                <a:schemeClr val="lt1"/>
                              </a:solidFill>
                              <a:latin typeface="Cambria Math" panose="02040503050406030204" pitchFamily="18" charset="0"/>
                            </a:rPr>
                            <m:t>−</m:t>
                          </m:r>
                          <m:r>
                            <a:rPr lang="en-US" sz="1200" b="0" i="1" smtClean="0">
                              <a:solidFill>
                                <a:schemeClr val="lt1"/>
                              </a:solidFill>
                              <a:latin typeface="Cambria Math" panose="02040503050406030204" pitchFamily="18" charset="0"/>
                            </a:rPr>
                            <m:t>𝑏</m:t>
                          </m:r>
                        </m:den>
                      </m:f>
                      <m:r>
                        <a:rPr lang="en-US" sz="1200" b="0" i="0" smtClean="0">
                          <a:solidFill>
                            <a:schemeClr val="lt1"/>
                          </a:solidFill>
                          <a:latin typeface="Cambria Math" panose="02040503050406030204" pitchFamily="18" charset="0"/>
                        </a:rPr>
                        <m:t>−</m:t>
                      </m:r>
                      <m:f>
                        <m:fPr>
                          <m:ctrlPr>
                            <a:rPr lang="en-US" sz="1200" b="0" i="1" smtClean="0">
                              <a:solidFill>
                                <a:schemeClr val="lt1"/>
                              </a:solidFill>
                              <a:latin typeface="Cambria Math" panose="02040503050406030204" pitchFamily="18" charset="0"/>
                            </a:rPr>
                          </m:ctrlPr>
                        </m:fPr>
                        <m:num>
                          <m:r>
                            <a:rPr lang="en-US" sz="1200" b="0" i="1" smtClean="0">
                              <a:solidFill>
                                <a:schemeClr val="lt1"/>
                              </a:solidFill>
                              <a:latin typeface="Cambria Math" panose="02040503050406030204" pitchFamily="18" charset="0"/>
                            </a:rPr>
                            <m:t>𝑎</m:t>
                          </m:r>
                        </m:num>
                        <m:den>
                          <m:rad>
                            <m:radPr>
                              <m:degHide m:val="on"/>
                              <m:ctrlPr>
                                <a:rPr lang="en-US" sz="1200" b="0" i="1" smtClean="0">
                                  <a:solidFill>
                                    <a:schemeClr val="lt1"/>
                                  </a:solidFill>
                                  <a:latin typeface="Cambria Math" panose="02040503050406030204" pitchFamily="18" charset="0"/>
                                </a:rPr>
                              </m:ctrlPr>
                            </m:radPr>
                            <m:deg/>
                            <m:e>
                              <m:r>
                                <a:rPr lang="en-US" sz="1200" b="0" i="1" smtClean="0">
                                  <a:solidFill>
                                    <a:schemeClr val="lt1"/>
                                  </a:solidFill>
                                  <a:latin typeface="Cambria Math" panose="02040503050406030204" pitchFamily="18" charset="0"/>
                                </a:rPr>
                                <m:t>𝑇</m:t>
                              </m:r>
                            </m:e>
                          </m:rad>
                          <m:sSub>
                            <m:sSubPr>
                              <m:ctrlPr>
                                <a:rPr lang="en-US" sz="1200" b="0" i="1" smtClean="0">
                                  <a:solidFill>
                                    <a:schemeClr val="lt1"/>
                                  </a:solidFill>
                                  <a:latin typeface="Cambria Math" panose="02040503050406030204" pitchFamily="18" charset="0"/>
                                </a:rPr>
                              </m:ctrlPr>
                            </m:sSubPr>
                            <m:e>
                              <m:r>
                                <a:rPr lang="en-US" sz="1200" b="0" i="1" smtClean="0">
                                  <a:solidFill>
                                    <a:schemeClr val="lt1"/>
                                  </a:solidFill>
                                  <a:latin typeface="Cambria Math" panose="02040503050406030204" pitchFamily="18" charset="0"/>
                                </a:rPr>
                                <m:t>𝑉</m:t>
                              </m:r>
                            </m:e>
                            <m:sub>
                              <m:r>
                                <a:rPr lang="en-US" sz="1200" b="0" i="1" smtClean="0">
                                  <a:solidFill>
                                    <a:schemeClr val="lt1"/>
                                  </a:solidFill>
                                  <a:latin typeface="Cambria Math" panose="02040503050406030204" pitchFamily="18" charset="0"/>
                                </a:rPr>
                                <m:t>𝑚</m:t>
                              </m:r>
                            </m:sub>
                          </m:sSub>
                          <m:r>
                            <a:rPr lang="en-US" sz="1200" b="0" i="1" smtClean="0">
                              <a:solidFill>
                                <a:schemeClr val="lt1"/>
                              </a:solidFill>
                              <a:latin typeface="Cambria Math" panose="02040503050406030204" pitchFamily="18" charset="0"/>
                            </a:rPr>
                            <m:t>(</m:t>
                          </m:r>
                          <m:sSub>
                            <m:sSubPr>
                              <m:ctrlPr>
                                <a:rPr lang="en-US" sz="1200" b="0" i="1" smtClean="0">
                                  <a:solidFill>
                                    <a:schemeClr val="lt1"/>
                                  </a:solidFill>
                                  <a:latin typeface="Cambria Math" panose="02040503050406030204" pitchFamily="18" charset="0"/>
                                </a:rPr>
                              </m:ctrlPr>
                            </m:sSubPr>
                            <m:e>
                              <m:r>
                                <a:rPr lang="en-US" sz="1200" b="0" i="1" smtClean="0">
                                  <a:solidFill>
                                    <a:schemeClr val="lt1"/>
                                  </a:solidFill>
                                  <a:latin typeface="Cambria Math" panose="02040503050406030204" pitchFamily="18" charset="0"/>
                                </a:rPr>
                                <m:t>𝑉</m:t>
                              </m:r>
                            </m:e>
                            <m:sub>
                              <m:r>
                                <a:rPr lang="en-US" sz="1200" b="0" i="1" smtClean="0">
                                  <a:solidFill>
                                    <a:schemeClr val="lt1"/>
                                  </a:solidFill>
                                  <a:latin typeface="Cambria Math" panose="02040503050406030204" pitchFamily="18" charset="0"/>
                                </a:rPr>
                                <m:t>𝑚</m:t>
                              </m:r>
                            </m:sub>
                          </m:sSub>
                          <m:r>
                            <a:rPr lang="en-US" sz="1200" b="0" i="1" smtClean="0">
                              <a:solidFill>
                                <a:schemeClr val="lt1"/>
                              </a:solidFill>
                              <a:latin typeface="Cambria Math" panose="02040503050406030204" pitchFamily="18" charset="0"/>
                            </a:rPr>
                            <m:t>+</m:t>
                          </m:r>
                          <m:r>
                            <a:rPr lang="en-US" sz="1200" b="0" i="1" smtClean="0">
                              <a:solidFill>
                                <a:schemeClr val="lt1"/>
                              </a:solidFill>
                              <a:latin typeface="Cambria Math" panose="02040503050406030204" pitchFamily="18" charset="0"/>
                            </a:rPr>
                            <m:t>𝑏</m:t>
                          </m:r>
                          <m:r>
                            <a:rPr lang="en-US" sz="1200" b="0" i="1" smtClean="0">
                              <a:solidFill>
                                <a:schemeClr val="lt1"/>
                              </a:solidFill>
                              <a:latin typeface="Cambria Math" panose="02040503050406030204" pitchFamily="18" charset="0"/>
                            </a:rPr>
                            <m:t>)</m:t>
                          </m:r>
                        </m:den>
                      </m:f>
                    </m:oMath>
                  </m:oMathPara>
                </a14:m>
                <a:endParaRPr sz="2000" dirty="0">
                  <a:solidFill>
                    <a:schemeClr val="lt1"/>
                  </a:solidFill>
                  <a:latin typeface="Arial" panose="020B0604020202020204" pitchFamily="34" charset="0"/>
                  <a:cs typeface="Arial" panose="020B0604020202020204" pitchFamily="34" charset="0"/>
                </a:endParaRPr>
              </a:p>
            </p:txBody>
          </p:sp>
        </mc:Choice>
        <mc:Fallback xmlns="">
          <p:sp>
            <p:nvSpPr>
              <p:cNvPr id="500" name="Google Shape;500;p53"/>
              <p:cNvSpPr>
                <a:spLocks noRot="1" noChangeAspect="1" noMove="1" noResize="1" noEditPoints="1" noAdjustHandles="1" noChangeArrowheads="1" noChangeShapeType="1" noTextEdit="1"/>
              </p:cNvSpPr>
              <p:nvPr/>
            </p:nvSpPr>
            <p:spPr>
              <a:xfrm>
                <a:off x="2292250" y="3513500"/>
                <a:ext cx="2275500" cy="1028700"/>
              </a:xfrm>
              <a:prstGeom prst="rect">
                <a:avLst/>
              </a:prstGeom>
              <a:blipFill>
                <a:blip r:embed="rId4"/>
                <a:stretch>
                  <a:fillRect/>
                </a:stretch>
              </a:blipFill>
              <a:ln w="9525" cap="flat" cmpd="sng">
                <a:solidFill>
                  <a:schemeClr val="dk2"/>
                </a:solidFill>
                <a:prstDash val="solid"/>
                <a:round/>
                <a:headEnd type="none" w="sm" len="sm"/>
                <a:tailEnd type="none" w="sm" len="sm"/>
              </a:ln>
            </p:spPr>
            <p:txBody>
              <a:bodyPr/>
              <a:lstStyle/>
              <a:p>
                <a:r>
                  <a:rPr lang="en-US">
                    <a:noFill/>
                  </a:rPr>
                  <a:t> </a:t>
                </a:r>
              </a:p>
            </p:txBody>
          </p:sp>
        </mc:Fallback>
      </mc:AlternateContent>
      <p:sp>
        <p:nvSpPr>
          <p:cNvPr id="501" name="Google Shape;501;p53"/>
          <p:cNvSpPr/>
          <p:nvPr/>
        </p:nvSpPr>
        <p:spPr>
          <a:xfrm>
            <a:off x="4720275" y="1151300"/>
            <a:ext cx="2275500" cy="1028700"/>
          </a:xfrm>
          <a:prstGeom prst="rect">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solidFill>
                  <a:schemeClr val="lt1"/>
                </a:solidFill>
                <a:latin typeface="Arial" panose="020B0604020202020204" pitchFamily="34" charset="0"/>
                <a:cs typeface="Arial" panose="020B0604020202020204" pitchFamily="34" charset="0"/>
              </a:rPr>
              <a:t>NO</a:t>
            </a:r>
            <a:r>
              <a:rPr lang="en-US" baseline="-25000" dirty="0">
                <a:solidFill>
                  <a:schemeClr val="lt1"/>
                </a:solidFill>
                <a:latin typeface="Arial" panose="020B0604020202020204" pitchFamily="34" charset="0"/>
                <a:cs typeface="Arial" panose="020B0604020202020204" pitchFamily="34" charset="0"/>
              </a:rPr>
              <a:t>2</a:t>
            </a:r>
            <a:r>
              <a:rPr lang="en-US" dirty="0">
                <a:solidFill>
                  <a:schemeClr val="lt1"/>
                </a:solidFill>
                <a:latin typeface="Arial" panose="020B0604020202020204" pitchFamily="34" charset="0"/>
                <a:cs typeface="Arial" panose="020B0604020202020204" pitchFamily="34" charset="0"/>
              </a:rPr>
              <a:t> has pi bonding interactions</a:t>
            </a:r>
            <a:endParaRPr dirty="0">
              <a:solidFill>
                <a:schemeClr val="lt1"/>
              </a:solidFill>
              <a:latin typeface="Arial" panose="020B0604020202020204" pitchFamily="34" charset="0"/>
              <a:cs typeface="Arial" panose="020B0604020202020204" pitchFamily="34" charset="0"/>
            </a:endParaRPr>
          </a:p>
        </p:txBody>
      </p:sp>
      <p:sp>
        <p:nvSpPr>
          <p:cNvPr id="502" name="Google Shape;502;p53"/>
          <p:cNvSpPr/>
          <p:nvPr/>
        </p:nvSpPr>
        <p:spPr>
          <a:xfrm>
            <a:off x="4720275" y="2332400"/>
            <a:ext cx="2275500" cy="1028700"/>
          </a:xfrm>
          <a:prstGeom prst="rect">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solidFill>
                  <a:schemeClr val="lt1"/>
                </a:solidFill>
                <a:latin typeface="Arial" panose="020B0604020202020204" pitchFamily="34" charset="0"/>
                <a:cs typeface="Arial" panose="020B0604020202020204" pitchFamily="34" charset="0"/>
              </a:rPr>
              <a:t>Molecules interact via elastic collisions</a:t>
            </a:r>
            <a:endParaRPr dirty="0">
              <a:solidFill>
                <a:schemeClr val="lt1"/>
              </a:solidFill>
              <a:latin typeface="Arial" panose="020B0604020202020204" pitchFamily="34" charset="0"/>
              <a:cs typeface="Arial" panose="020B0604020202020204" pitchFamily="34" charset="0"/>
            </a:endParaRPr>
          </a:p>
        </p:txBody>
      </p:sp>
      <p:sp>
        <p:nvSpPr>
          <p:cNvPr id="503" name="Google Shape;503;p53"/>
          <p:cNvSpPr/>
          <p:nvPr/>
        </p:nvSpPr>
        <p:spPr>
          <a:xfrm>
            <a:off x="4720275" y="3513500"/>
            <a:ext cx="2275500" cy="1028700"/>
          </a:xfrm>
          <a:prstGeom prst="rect">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solidFill>
                  <a:schemeClr val="lt1"/>
                </a:solidFill>
                <a:latin typeface="Arial" panose="020B0604020202020204" pitchFamily="34" charset="0"/>
                <a:cs typeface="Arial" panose="020B0604020202020204" pitchFamily="34" charset="0"/>
              </a:rPr>
              <a:t>Average KE of a gas depends on temp</a:t>
            </a:r>
            <a:endParaRPr dirty="0">
              <a:solidFill>
                <a:schemeClr val="lt1"/>
              </a:solidFill>
              <a:latin typeface="Arial" panose="020B0604020202020204" pitchFamily="34" charset="0"/>
              <a:cs typeface="Arial" panose="020B0604020202020204" pitchFamily="34" charset="0"/>
            </a:endParaRPr>
          </a:p>
        </p:txBody>
      </p:sp>
      <p:sp>
        <p:nvSpPr>
          <p:cNvPr id="504" name="Google Shape;504;p53"/>
          <p:cNvSpPr/>
          <p:nvPr/>
        </p:nvSpPr>
        <p:spPr>
          <a:xfrm>
            <a:off x="9576075" y="1151300"/>
            <a:ext cx="2275500" cy="14028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lt1"/>
                </a:solidFill>
                <a:latin typeface="Arial" panose="020B0604020202020204" pitchFamily="34" charset="0"/>
                <a:cs typeface="Arial" panose="020B0604020202020204" pitchFamily="34" charset="0"/>
              </a:rPr>
              <a:t>Stuff spreads out when it moves into a new area</a:t>
            </a:r>
            <a:endParaRPr>
              <a:solidFill>
                <a:schemeClr val="lt1"/>
              </a:solidFill>
              <a:latin typeface="Arial" panose="020B0604020202020204" pitchFamily="34" charset="0"/>
              <a:cs typeface="Arial" panose="020B0604020202020204" pitchFamily="34" charset="0"/>
            </a:endParaRPr>
          </a:p>
        </p:txBody>
      </p:sp>
      <p:sp>
        <p:nvSpPr>
          <p:cNvPr id="505" name="Google Shape;505;p53"/>
          <p:cNvSpPr/>
          <p:nvPr/>
        </p:nvSpPr>
        <p:spPr>
          <a:xfrm>
            <a:off x="9576325" y="2810375"/>
            <a:ext cx="2275500" cy="16434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solidFill>
                  <a:schemeClr val="lt1"/>
                </a:solidFill>
                <a:latin typeface="Arial" panose="020B0604020202020204" pitchFamily="34" charset="0"/>
                <a:cs typeface="Arial" panose="020B0604020202020204" pitchFamily="34" charset="0"/>
              </a:rPr>
              <a:t>If stuff has nowhere to go, it will build up in one area</a:t>
            </a:r>
            <a:endParaRPr dirty="0">
              <a:solidFill>
                <a:schemeClr val="lt1"/>
              </a:solidFill>
              <a:latin typeface="Arial" panose="020B0604020202020204" pitchFamily="34" charset="0"/>
              <a:cs typeface="Arial" panose="020B0604020202020204" pitchFamily="34" charset="0"/>
            </a:endParaRPr>
          </a:p>
        </p:txBody>
      </p:sp>
      <p:sp>
        <p:nvSpPr>
          <p:cNvPr id="506" name="Google Shape;506;p53"/>
          <p:cNvSpPr/>
          <p:nvPr/>
        </p:nvSpPr>
        <p:spPr>
          <a:xfrm>
            <a:off x="7148175" y="1310600"/>
            <a:ext cx="2275500" cy="1402800"/>
          </a:xfrm>
          <a:prstGeom prst="rect">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lt1"/>
                </a:solidFill>
                <a:latin typeface="Arial" panose="020B0604020202020204" pitchFamily="34" charset="0"/>
                <a:cs typeface="Arial" panose="020B0604020202020204" pitchFamily="34" charset="0"/>
              </a:rPr>
              <a:t>Gas stoves work by emitting gas molecules via the flames</a:t>
            </a:r>
            <a:endParaRPr>
              <a:solidFill>
                <a:schemeClr val="lt1"/>
              </a:solidFill>
              <a:latin typeface="Arial" panose="020B0604020202020204" pitchFamily="34" charset="0"/>
              <a:cs typeface="Arial" panose="020B0604020202020204" pitchFamily="34" charset="0"/>
            </a:endParaRPr>
          </a:p>
        </p:txBody>
      </p:sp>
      <p:sp>
        <p:nvSpPr>
          <p:cNvPr id="507" name="Google Shape;507;p53"/>
          <p:cNvSpPr/>
          <p:nvPr/>
        </p:nvSpPr>
        <p:spPr>
          <a:xfrm>
            <a:off x="7148300" y="2865800"/>
            <a:ext cx="2275500" cy="1643400"/>
          </a:xfrm>
          <a:prstGeom prst="rect">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solidFill>
                  <a:schemeClr val="lt1"/>
                </a:solidFill>
                <a:latin typeface="Arial" panose="020B0604020202020204" pitchFamily="34" charset="0"/>
                <a:cs typeface="Arial" panose="020B0604020202020204" pitchFamily="34" charset="0"/>
              </a:rPr>
              <a:t>Some gases are good for me and some gases are bad for me.</a:t>
            </a:r>
            <a:endParaRPr dirty="0">
              <a:solidFill>
                <a:schemeClr val="lt1"/>
              </a:solidFill>
              <a:latin typeface="Arial" panose="020B0604020202020204" pitchFamily="34" charset="0"/>
              <a:cs typeface="Arial" panose="020B0604020202020204" pitchFamily="34" charset="0"/>
            </a:endParaRPr>
          </a:p>
        </p:txBody>
      </p:sp>
      <p:sp>
        <p:nvSpPr>
          <p:cNvPr id="508" name="Google Shape;508;p53"/>
          <p:cNvSpPr txBox="1">
            <a:spLocks noGrp="1"/>
          </p:cNvSpPr>
          <p:nvPr>
            <p:ph type="title" idx="4294967295"/>
          </p:nvPr>
        </p:nvSpPr>
        <p:spPr>
          <a:xfrm>
            <a:off x="-109984" y="-27050"/>
            <a:ext cx="124119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E0E0E"/>
              </a:buClr>
              <a:buSzPts val="3600"/>
              <a:buFont typeface="Arial"/>
              <a:buNone/>
            </a:pPr>
            <a:r>
              <a:rPr lang="en-US" sz="3600" dirty="0">
                <a:solidFill>
                  <a:srgbClr val="0E0E0E"/>
                </a:solidFill>
              </a:rPr>
              <a:t>I know a lot about this topic that could be useful!</a:t>
            </a:r>
            <a:endParaRPr sz="3600" b="1" dirty="0">
              <a:solidFill>
                <a:srgbClr val="0E0E0E"/>
              </a:solidFill>
            </a:endParaRPr>
          </a:p>
        </p:txBody>
      </p:sp>
      <p:cxnSp>
        <p:nvCxnSpPr>
          <p:cNvPr id="509" name="Google Shape;509;p53"/>
          <p:cNvCxnSpPr/>
          <p:nvPr/>
        </p:nvCxnSpPr>
        <p:spPr>
          <a:xfrm>
            <a:off x="37400" y="4756950"/>
            <a:ext cx="12188700" cy="62400"/>
          </a:xfrm>
          <a:prstGeom prst="straightConnector1">
            <a:avLst/>
          </a:prstGeom>
          <a:noFill/>
          <a:ln w="38100" cap="flat" cmpd="sng">
            <a:solidFill>
              <a:schemeClr val="dk2"/>
            </a:solidFill>
            <a:prstDash val="dash"/>
            <a:round/>
            <a:headEnd type="none" w="med" len="med"/>
            <a:tailEnd type="none" w="med" len="med"/>
          </a:ln>
        </p:spPr>
      </p:cxnSp>
      <p:sp>
        <p:nvSpPr>
          <p:cNvPr id="2" name="Google Shape;510;p53">
            <a:extLst>
              <a:ext uri="{FF2B5EF4-FFF2-40B4-BE49-F238E27FC236}">
                <a16:creationId xmlns:a16="http://schemas.microsoft.com/office/drawing/2014/main" id="{1B67739E-0FC4-F7A5-E1BA-E641D6715094}"/>
              </a:ext>
            </a:extLst>
          </p:cNvPr>
          <p:cNvSpPr/>
          <p:nvPr/>
        </p:nvSpPr>
        <p:spPr>
          <a:xfrm>
            <a:off x="57650" y="4975150"/>
            <a:ext cx="1713300" cy="1402800"/>
          </a:xfrm>
          <a:prstGeom prst="roundRect">
            <a:avLst>
              <a:gd name="adj" fmla="val 16667"/>
            </a:avLst>
          </a:prstGeom>
          <a:solidFill>
            <a:srgbClr val="B4A7D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Arial" panose="020B0604020202020204" pitchFamily="34" charset="0"/>
                <a:cs typeface="Arial" panose="020B0604020202020204" pitchFamily="34" charset="0"/>
              </a:rPr>
              <a:t>I need a causal story for how this works.</a:t>
            </a:r>
            <a:endParaRPr dirty="0">
              <a:latin typeface="Arial" panose="020B0604020202020204" pitchFamily="34" charset="0"/>
              <a:cs typeface="Arial" panose="020B0604020202020204" pitchFamily="34" charset="0"/>
            </a:endParaRPr>
          </a:p>
        </p:txBody>
      </p:sp>
      <p:sp>
        <p:nvSpPr>
          <p:cNvPr id="3" name="Google Shape;511;p53">
            <a:extLst>
              <a:ext uri="{FF2B5EF4-FFF2-40B4-BE49-F238E27FC236}">
                <a16:creationId xmlns:a16="http://schemas.microsoft.com/office/drawing/2014/main" id="{EAACFB4B-9915-328F-2506-2F5ABD83AB45}"/>
              </a:ext>
            </a:extLst>
          </p:cNvPr>
          <p:cNvSpPr/>
          <p:nvPr/>
        </p:nvSpPr>
        <p:spPr>
          <a:xfrm>
            <a:off x="2368438" y="4933500"/>
            <a:ext cx="4323000" cy="1028700"/>
          </a:xfrm>
          <a:prstGeom prst="roundRect">
            <a:avLst>
              <a:gd name="adj" fmla="val 16667"/>
            </a:avLst>
          </a:prstGeom>
          <a:solidFill>
            <a:srgbClr val="B4A7D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Arial" panose="020B0604020202020204" pitchFamily="34" charset="0"/>
                <a:cs typeface="Arial" panose="020B0604020202020204" pitchFamily="34" charset="0"/>
              </a:rPr>
              <a:t>If I don’t know the answer I can construct one based on things I know.</a:t>
            </a:r>
            <a:endParaRPr dirty="0">
              <a:latin typeface="Arial" panose="020B0604020202020204" pitchFamily="34" charset="0"/>
              <a:cs typeface="Arial" panose="020B0604020202020204" pitchFamily="34" charset="0"/>
            </a:endParaRPr>
          </a:p>
        </p:txBody>
      </p:sp>
      <p:sp>
        <p:nvSpPr>
          <p:cNvPr id="4" name="Google Shape;512;p53">
            <a:extLst>
              <a:ext uri="{FF2B5EF4-FFF2-40B4-BE49-F238E27FC236}">
                <a16:creationId xmlns:a16="http://schemas.microsoft.com/office/drawing/2014/main" id="{85591DA7-817D-6332-2A0D-9F6BA6655A7E}"/>
              </a:ext>
            </a:extLst>
          </p:cNvPr>
          <p:cNvSpPr/>
          <p:nvPr/>
        </p:nvSpPr>
        <p:spPr>
          <a:xfrm>
            <a:off x="2075750" y="6076350"/>
            <a:ext cx="4906200" cy="595800"/>
          </a:xfrm>
          <a:prstGeom prst="roundRect">
            <a:avLst>
              <a:gd name="adj" fmla="val 16667"/>
            </a:avLst>
          </a:prstGeom>
          <a:solidFill>
            <a:srgbClr val="B4A7D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Arial" panose="020B0604020202020204" pitchFamily="34" charset="0"/>
                <a:cs typeface="Arial" panose="020B0604020202020204" pitchFamily="34" charset="0"/>
              </a:rPr>
              <a:t>My answer should make sense to me.</a:t>
            </a:r>
            <a:endParaRPr>
              <a:latin typeface="Arial" panose="020B0604020202020204" pitchFamily="34" charset="0"/>
              <a:cs typeface="Arial" panose="020B0604020202020204" pitchFamily="34" charset="0"/>
            </a:endParaRPr>
          </a:p>
        </p:txBody>
      </p:sp>
      <p:sp>
        <p:nvSpPr>
          <p:cNvPr id="5" name="Google Shape;513;p53">
            <a:extLst>
              <a:ext uri="{FF2B5EF4-FFF2-40B4-BE49-F238E27FC236}">
                <a16:creationId xmlns:a16="http://schemas.microsoft.com/office/drawing/2014/main" id="{271D3B35-20C6-8E68-7E23-3CB13EFE0A51}"/>
              </a:ext>
            </a:extLst>
          </p:cNvPr>
          <p:cNvSpPr/>
          <p:nvPr/>
        </p:nvSpPr>
        <p:spPr>
          <a:xfrm>
            <a:off x="7224450" y="4975150"/>
            <a:ext cx="2149200" cy="1643400"/>
          </a:xfrm>
          <a:prstGeom prst="roundRect">
            <a:avLst>
              <a:gd name="adj" fmla="val 16667"/>
            </a:avLst>
          </a:prstGeom>
          <a:solidFill>
            <a:srgbClr val="B4A7D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Arial" panose="020B0604020202020204" pitchFamily="34" charset="0"/>
                <a:cs typeface="Arial" panose="020B0604020202020204" pitchFamily="34" charset="0"/>
              </a:rPr>
              <a:t>I have some everyday experiences that can help me.</a:t>
            </a:r>
            <a:endParaRPr>
              <a:latin typeface="Arial" panose="020B0604020202020204" pitchFamily="34" charset="0"/>
              <a:cs typeface="Arial" panose="020B0604020202020204" pitchFamily="34" charset="0"/>
            </a:endParaRPr>
          </a:p>
        </p:txBody>
      </p:sp>
      <p:sp>
        <p:nvSpPr>
          <p:cNvPr id="6" name="Google Shape;514;p53">
            <a:extLst>
              <a:ext uri="{FF2B5EF4-FFF2-40B4-BE49-F238E27FC236}">
                <a16:creationId xmlns:a16="http://schemas.microsoft.com/office/drawing/2014/main" id="{874F1FCC-4D96-70AB-1708-B43A5FAE6B41}"/>
              </a:ext>
            </a:extLst>
          </p:cNvPr>
          <p:cNvSpPr/>
          <p:nvPr/>
        </p:nvSpPr>
        <p:spPr>
          <a:xfrm>
            <a:off x="9568125" y="5127550"/>
            <a:ext cx="2519700" cy="1402800"/>
          </a:xfrm>
          <a:prstGeom prst="roundRect">
            <a:avLst>
              <a:gd name="adj" fmla="val 16667"/>
            </a:avLst>
          </a:prstGeom>
          <a:solidFill>
            <a:srgbClr val="B4A7D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Arial" panose="020B0604020202020204" pitchFamily="34" charset="0"/>
                <a:cs typeface="Arial" panose="020B0604020202020204" pitchFamily="34" charset="0"/>
              </a:rPr>
              <a:t>All my ideas about this topic should fit together coherently.</a:t>
            </a:r>
            <a:endParaRP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620242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6E7E4F2F-3D12-A638-0387-71D3B2C2D92E}"/>
              </a:ext>
            </a:extLst>
          </p:cNvPr>
          <p:cNvSpPr txBox="1">
            <a:spLocks/>
          </p:cNvSpPr>
          <p:nvPr/>
        </p:nvSpPr>
        <p:spPr>
          <a:xfrm>
            <a:off x="214045" y="604663"/>
            <a:ext cx="11763909" cy="2824337"/>
          </a:xfrm>
          <a:prstGeom prst="rect">
            <a:avLst/>
          </a:prstGeom>
        </p:spPr>
        <p:txBody>
          <a:bodyPr spcFirstLastPara="1" vert="horz" wrap="square" lIns="91425" tIns="91425" rIns="91425" bIns="91425" rtlCol="0" anchor="t" anchorCtr="0">
            <a:normAutofit/>
          </a:bodyPr>
          <a:lstStyle>
            <a:lvl1pPr marL="38100" lvl="0" indent="0" algn="ctr" defTabSz="914400" rtl="0" eaLnBrk="1" latinLnBrk="0" hangingPunct="1">
              <a:lnSpc>
                <a:spcPct val="90000"/>
              </a:lnSpc>
              <a:spcBef>
                <a:spcPts val="600"/>
              </a:spcBef>
              <a:spcAft>
                <a:spcPts val="0"/>
              </a:spcAft>
              <a:buSzPts val="3000"/>
              <a:buFont typeface="Arial" panose="020B0604020202020204" pitchFamily="34" charset="0"/>
              <a:buNone/>
              <a:defRPr sz="2800" i="0" kern="1200">
                <a:solidFill>
                  <a:srgbClr val="0E0E0E"/>
                </a:solidFill>
                <a:latin typeface="Helvetica" pitchFamily="2" charset="0"/>
                <a:ea typeface="+mn-ea"/>
                <a:cs typeface="Arial" panose="020B0604020202020204" pitchFamily="34" charset="0"/>
              </a:defRPr>
            </a:lvl1pPr>
            <a:lvl2pPr marL="914400" lvl="1" indent="-381000" algn="ctr" defTabSz="914400" rtl="0" eaLnBrk="1" latinLnBrk="0" hangingPunct="1">
              <a:lnSpc>
                <a:spcPct val="90000"/>
              </a:lnSpc>
              <a:spcBef>
                <a:spcPts val="0"/>
              </a:spcBef>
              <a:spcAft>
                <a:spcPts val="0"/>
              </a:spcAft>
              <a:buSzPts val="2400"/>
              <a:buFont typeface="Arial" panose="020B0604020202020204" pitchFamily="34" charset="0"/>
              <a:buChar char="○"/>
              <a:defRPr sz="2400" i="1" kern="1200">
                <a:solidFill>
                  <a:schemeClr val="tx1"/>
                </a:solidFill>
                <a:latin typeface="Arial" panose="020B0604020202020204" pitchFamily="34" charset="0"/>
                <a:ea typeface="+mn-ea"/>
                <a:cs typeface="Arial" panose="020B0604020202020204" pitchFamily="34" charset="0"/>
              </a:defRPr>
            </a:lvl2pPr>
            <a:lvl3pPr marL="1371600" lvl="2" indent="-381000" algn="ctr" defTabSz="914400" rtl="0" eaLnBrk="1" latinLnBrk="0" hangingPunct="1">
              <a:lnSpc>
                <a:spcPct val="90000"/>
              </a:lnSpc>
              <a:spcBef>
                <a:spcPts val="0"/>
              </a:spcBef>
              <a:spcAft>
                <a:spcPts val="0"/>
              </a:spcAft>
              <a:buSzPts val="2400"/>
              <a:buFont typeface="Arial" panose="020B0604020202020204" pitchFamily="34" charset="0"/>
              <a:buChar char="■"/>
              <a:defRPr sz="2000" i="1" kern="1200">
                <a:solidFill>
                  <a:schemeClr val="tx1"/>
                </a:solidFill>
                <a:latin typeface="Arial" panose="020B0604020202020204" pitchFamily="34" charset="0"/>
                <a:ea typeface="+mn-ea"/>
                <a:cs typeface="Arial" panose="020B0604020202020204" pitchFamily="34" charset="0"/>
              </a:defRPr>
            </a:lvl3pPr>
            <a:lvl4pPr marL="1828800" lvl="3" indent="-342900" algn="ctr" defTabSz="914400" rtl="0" eaLnBrk="1" latinLnBrk="0" hangingPunct="1">
              <a:lnSpc>
                <a:spcPct val="90000"/>
              </a:lnSpc>
              <a:spcBef>
                <a:spcPts val="0"/>
              </a:spcBef>
              <a:spcAft>
                <a:spcPts val="0"/>
              </a:spcAft>
              <a:buSzPts val="1800"/>
              <a:buFont typeface="Arial" panose="020B0604020202020204" pitchFamily="34" charset="0"/>
              <a:buChar char="●"/>
              <a:defRPr sz="1800" i="1" kern="1200">
                <a:solidFill>
                  <a:schemeClr val="tx1"/>
                </a:solidFill>
                <a:latin typeface="Arial" panose="020B0604020202020204" pitchFamily="34" charset="0"/>
                <a:ea typeface="+mn-ea"/>
                <a:cs typeface="Arial" panose="020B0604020202020204" pitchFamily="34" charset="0"/>
              </a:defRPr>
            </a:lvl4pPr>
            <a:lvl5pPr marL="2286000" lvl="4" indent="-342900" algn="ctr" defTabSz="914400" rtl="0" eaLnBrk="1" latinLnBrk="0" hangingPunct="1">
              <a:lnSpc>
                <a:spcPct val="90000"/>
              </a:lnSpc>
              <a:spcBef>
                <a:spcPts val="0"/>
              </a:spcBef>
              <a:spcAft>
                <a:spcPts val="0"/>
              </a:spcAft>
              <a:buSzPts val="1800"/>
              <a:buFont typeface="Arial" panose="020B0604020202020204" pitchFamily="34" charset="0"/>
              <a:buChar char="○"/>
              <a:defRPr sz="1800" i="1" kern="1200">
                <a:solidFill>
                  <a:schemeClr val="tx1"/>
                </a:solidFill>
                <a:latin typeface="Arial" panose="020B0604020202020204" pitchFamily="34" charset="0"/>
                <a:ea typeface="+mn-ea"/>
                <a:cs typeface="Arial" panose="020B0604020202020204" pitchFamily="34" charset="0"/>
              </a:defRPr>
            </a:lvl5pPr>
            <a:lvl6pPr marL="2743200" lvl="5" indent="-342900" algn="ctr" defTabSz="914400" rtl="0" eaLnBrk="1" latinLnBrk="0" hangingPunct="1">
              <a:lnSpc>
                <a:spcPct val="90000"/>
              </a:lnSpc>
              <a:spcBef>
                <a:spcPts val="0"/>
              </a:spcBef>
              <a:spcAft>
                <a:spcPts val="0"/>
              </a:spcAft>
              <a:buSzPts val="1800"/>
              <a:buFont typeface="Arial" panose="020B0604020202020204" pitchFamily="34" charset="0"/>
              <a:buChar char="■"/>
              <a:defRPr sz="1800" i="1" kern="1200">
                <a:solidFill>
                  <a:schemeClr val="tx1"/>
                </a:solidFill>
                <a:latin typeface="+mn-lt"/>
                <a:ea typeface="+mn-ea"/>
                <a:cs typeface="+mn-cs"/>
              </a:defRPr>
            </a:lvl6pPr>
            <a:lvl7pPr marL="3200400" lvl="6" indent="-342900" algn="ctr" defTabSz="914400" rtl="0" eaLnBrk="1" latinLnBrk="0" hangingPunct="1">
              <a:lnSpc>
                <a:spcPct val="90000"/>
              </a:lnSpc>
              <a:spcBef>
                <a:spcPts val="0"/>
              </a:spcBef>
              <a:spcAft>
                <a:spcPts val="0"/>
              </a:spcAft>
              <a:buSzPts val="1800"/>
              <a:buFont typeface="Arial" panose="020B0604020202020204" pitchFamily="34" charset="0"/>
              <a:buChar char="●"/>
              <a:defRPr sz="1800" i="1" kern="1200">
                <a:solidFill>
                  <a:schemeClr val="tx1"/>
                </a:solidFill>
                <a:latin typeface="+mn-lt"/>
                <a:ea typeface="+mn-ea"/>
                <a:cs typeface="+mn-cs"/>
              </a:defRPr>
            </a:lvl7pPr>
            <a:lvl8pPr marL="3657600" lvl="7" indent="-342900" algn="ctr" defTabSz="914400" rtl="0" eaLnBrk="1" latinLnBrk="0" hangingPunct="1">
              <a:lnSpc>
                <a:spcPct val="90000"/>
              </a:lnSpc>
              <a:spcBef>
                <a:spcPts val="0"/>
              </a:spcBef>
              <a:spcAft>
                <a:spcPts val="0"/>
              </a:spcAft>
              <a:buSzPts val="1800"/>
              <a:buFont typeface="Arial" panose="020B0604020202020204" pitchFamily="34" charset="0"/>
              <a:buChar char="○"/>
              <a:defRPr sz="1800" i="1" kern="1200">
                <a:solidFill>
                  <a:schemeClr val="tx1"/>
                </a:solidFill>
                <a:latin typeface="+mn-lt"/>
                <a:ea typeface="+mn-ea"/>
                <a:cs typeface="+mn-cs"/>
              </a:defRPr>
            </a:lvl8pPr>
            <a:lvl9pPr marL="4114800" lvl="8" indent="-342900" algn="ctr" defTabSz="914400" rtl="0" eaLnBrk="1" latinLnBrk="0" hangingPunct="1">
              <a:lnSpc>
                <a:spcPct val="90000"/>
              </a:lnSpc>
              <a:spcBef>
                <a:spcPts val="0"/>
              </a:spcBef>
              <a:spcAft>
                <a:spcPts val="0"/>
              </a:spcAft>
              <a:buSzPts val="1800"/>
              <a:buFont typeface="Arial" panose="020B0604020202020204" pitchFamily="34" charset="0"/>
              <a:buChar char="■"/>
              <a:defRPr sz="1800" i="1" kern="1200">
                <a:solidFill>
                  <a:schemeClr val="tx1"/>
                </a:solidFill>
                <a:latin typeface="+mn-lt"/>
                <a:ea typeface="+mn-ea"/>
                <a:cs typeface="+mn-cs"/>
              </a:defRPr>
            </a:lvl9pPr>
          </a:lstStyle>
          <a:p>
            <a:pPr algn="l"/>
            <a:r>
              <a:rPr lang="en-US" sz="5400" b="1">
                <a:latin typeface="Arial" panose="020B0604020202020204" pitchFamily="34" charset="0"/>
              </a:rPr>
              <a:t>Findings</a:t>
            </a:r>
            <a:endParaRPr lang="en-US" sz="5400" b="1" dirty="0">
              <a:latin typeface="Arial" panose="020B0604020202020204" pitchFamily="34" charset="0"/>
            </a:endParaRPr>
          </a:p>
        </p:txBody>
      </p:sp>
      <p:sp>
        <p:nvSpPr>
          <p:cNvPr id="6" name="Google Shape;272;p39">
            <a:extLst>
              <a:ext uri="{FF2B5EF4-FFF2-40B4-BE49-F238E27FC236}">
                <a16:creationId xmlns:a16="http://schemas.microsoft.com/office/drawing/2014/main" id="{302D9403-02E8-1F6C-8050-B2E0A1B20774}"/>
              </a:ext>
            </a:extLst>
          </p:cNvPr>
          <p:cNvSpPr txBox="1">
            <a:spLocks/>
          </p:cNvSpPr>
          <p:nvPr/>
        </p:nvSpPr>
        <p:spPr>
          <a:xfrm>
            <a:off x="408010" y="2714467"/>
            <a:ext cx="11299575" cy="3376090"/>
          </a:xfrm>
          <a:prstGeom prst="rect">
            <a:avLst/>
          </a:prstGeom>
        </p:spPr>
        <p:txBody>
          <a:bodyPr spcFirstLastPara="1" vert="horz" wrap="square" lIns="0" tIns="45700" rIns="91425" bIns="45700" rtlCol="0" anchor="t" anchorCtr="0">
            <a:noAutofit/>
          </a:bodyPr>
          <a:lstStyle>
            <a:lvl1pPr marL="38100" lvl="0" indent="0" algn="ctr" defTabSz="914400" rtl="0" eaLnBrk="1" latinLnBrk="0" hangingPunct="1">
              <a:lnSpc>
                <a:spcPct val="90000"/>
              </a:lnSpc>
              <a:spcBef>
                <a:spcPts val="600"/>
              </a:spcBef>
              <a:spcAft>
                <a:spcPts val="0"/>
              </a:spcAft>
              <a:buSzPts val="3000"/>
              <a:buFont typeface="Arial" panose="020B0604020202020204" pitchFamily="34" charset="0"/>
              <a:buNone/>
              <a:defRPr sz="2800" i="0" kern="1200">
                <a:solidFill>
                  <a:srgbClr val="0E0E0E"/>
                </a:solidFill>
                <a:latin typeface="Helvetica" pitchFamily="2" charset="0"/>
                <a:ea typeface="+mn-ea"/>
                <a:cs typeface="Arial" panose="020B0604020202020204" pitchFamily="34" charset="0"/>
              </a:defRPr>
            </a:lvl1pPr>
            <a:lvl2pPr marL="914400" lvl="1" indent="-381000" algn="ctr" defTabSz="914400" rtl="0" eaLnBrk="1" latinLnBrk="0" hangingPunct="1">
              <a:lnSpc>
                <a:spcPct val="90000"/>
              </a:lnSpc>
              <a:spcBef>
                <a:spcPts val="0"/>
              </a:spcBef>
              <a:spcAft>
                <a:spcPts val="0"/>
              </a:spcAft>
              <a:buSzPts val="2400"/>
              <a:buFont typeface="Arial" panose="020B0604020202020204" pitchFamily="34" charset="0"/>
              <a:buChar char="○"/>
              <a:defRPr sz="2400" i="1" kern="1200">
                <a:solidFill>
                  <a:schemeClr val="tx1"/>
                </a:solidFill>
                <a:latin typeface="Arial" panose="020B0604020202020204" pitchFamily="34" charset="0"/>
                <a:ea typeface="+mn-ea"/>
                <a:cs typeface="Arial" panose="020B0604020202020204" pitchFamily="34" charset="0"/>
              </a:defRPr>
            </a:lvl2pPr>
            <a:lvl3pPr marL="1371600" lvl="2" indent="-381000" algn="ctr" defTabSz="914400" rtl="0" eaLnBrk="1" latinLnBrk="0" hangingPunct="1">
              <a:lnSpc>
                <a:spcPct val="90000"/>
              </a:lnSpc>
              <a:spcBef>
                <a:spcPts val="0"/>
              </a:spcBef>
              <a:spcAft>
                <a:spcPts val="0"/>
              </a:spcAft>
              <a:buSzPts val="2400"/>
              <a:buFont typeface="Arial" panose="020B0604020202020204" pitchFamily="34" charset="0"/>
              <a:buChar char="■"/>
              <a:defRPr sz="2000" i="1" kern="1200">
                <a:solidFill>
                  <a:schemeClr val="tx1"/>
                </a:solidFill>
                <a:latin typeface="Arial" panose="020B0604020202020204" pitchFamily="34" charset="0"/>
                <a:ea typeface="+mn-ea"/>
                <a:cs typeface="Arial" panose="020B0604020202020204" pitchFamily="34" charset="0"/>
              </a:defRPr>
            </a:lvl3pPr>
            <a:lvl4pPr marL="1828800" lvl="3" indent="-342900" algn="ctr" defTabSz="914400" rtl="0" eaLnBrk="1" latinLnBrk="0" hangingPunct="1">
              <a:lnSpc>
                <a:spcPct val="90000"/>
              </a:lnSpc>
              <a:spcBef>
                <a:spcPts val="0"/>
              </a:spcBef>
              <a:spcAft>
                <a:spcPts val="0"/>
              </a:spcAft>
              <a:buSzPts val="1800"/>
              <a:buFont typeface="Arial" panose="020B0604020202020204" pitchFamily="34" charset="0"/>
              <a:buChar char="●"/>
              <a:defRPr sz="1800" i="1" kern="1200">
                <a:solidFill>
                  <a:schemeClr val="tx1"/>
                </a:solidFill>
                <a:latin typeface="Arial" panose="020B0604020202020204" pitchFamily="34" charset="0"/>
                <a:ea typeface="+mn-ea"/>
                <a:cs typeface="Arial" panose="020B0604020202020204" pitchFamily="34" charset="0"/>
              </a:defRPr>
            </a:lvl4pPr>
            <a:lvl5pPr marL="2286000" lvl="4" indent="-342900" algn="ctr" defTabSz="914400" rtl="0" eaLnBrk="1" latinLnBrk="0" hangingPunct="1">
              <a:lnSpc>
                <a:spcPct val="90000"/>
              </a:lnSpc>
              <a:spcBef>
                <a:spcPts val="0"/>
              </a:spcBef>
              <a:spcAft>
                <a:spcPts val="0"/>
              </a:spcAft>
              <a:buSzPts val="1800"/>
              <a:buFont typeface="Arial" panose="020B0604020202020204" pitchFamily="34" charset="0"/>
              <a:buChar char="○"/>
              <a:defRPr sz="1800" i="1" kern="1200">
                <a:solidFill>
                  <a:schemeClr val="tx1"/>
                </a:solidFill>
                <a:latin typeface="Arial" panose="020B0604020202020204" pitchFamily="34" charset="0"/>
                <a:ea typeface="+mn-ea"/>
                <a:cs typeface="Arial" panose="020B0604020202020204" pitchFamily="34" charset="0"/>
              </a:defRPr>
            </a:lvl5pPr>
            <a:lvl6pPr marL="2743200" lvl="5" indent="-342900" algn="ctr" defTabSz="914400" rtl="0" eaLnBrk="1" latinLnBrk="0" hangingPunct="1">
              <a:lnSpc>
                <a:spcPct val="90000"/>
              </a:lnSpc>
              <a:spcBef>
                <a:spcPts val="0"/>
              </a:spcBef>
              <a:spcAft>
                <a:spcPts val="0"/>
              </a:spcAft>
              <a:buSzPts val="1800"/>
              <a:buFont typeface="Arial" panose="020B0604020202020204" pitchFamily="34" charset="0"/>
              <a:buChar char="■"/>
              <a:defRPr sz="1800" i="1" kern="1200">
                <a:solidFill>
                  <a:schemeClr val="tx1"/>
                </a:solidFill>
                <a:latin typeface="+mn-lt"/>
                <a:ea typeface="+mn-ea"/>
                <a:cs typeface="+mn-cs"/>
              </a:defRPr>
            </a:lvl6pPr>
            <a:lvl7pPr marL="3200400" lvl="6" indent="-342900" algn="ctr" defTabSz="914400" rtl="0" eaLnBrk="1" latinLnBrk="0" hangingPunct="1">
              <a:lnSpc>
                <a:spcPct val="90000"/>
              </a:lnSpc>
              <a:spcBef>
                <a:spcPts val="0"/>
              </a:spcBef>
              <a:spcAft>
                <a:spcPts val="0"/>
              </a:spcAft>
              <a:buSzPts val="1800"/>
              <a:buFont typeface="Arial" panose="020B0604020202020204" pitchFamily="34" charset="0"/>
              <a:buChar char="●"/>
              <a:defRPr sz="1800" i="1" kern="1200">
                <a:solidFill>
                  <a:schemeClr val="tx1"/>
                </a:solidFill>
                <a:latin typeface="+mn-lt"/>
                <a:ea typeface="+mn-ea"/>
                <a:cs typeface="+mn-cs"/>
              </a:defRPr>
            </a:lvl7pPr>
            <a:lvl8pPr marL="3657600" lvl="7" indent="-342900" algn="ctr" defTabSz="914400" rtl="0" eaLnBrk="1" latinLnBrk="0" hangingPunct="1">
              <a:lnSpc>
                <a:spcPct val="90000"/>
              </a:lnSpc>
              <a:spcBef>
                <a:spcPts val="0"/>
              </a:spcBef>
              <a:spcAft>
                <a:spcPts val="0"/>
              </a:spcAft>
              <a:buSzPts val="1800"/>
              <a:buFont typeface="Arial" panose="020B0604020202020204" pitchFamily="34" charset="0"/>
              <a:buChar char="○"/>
              <a:defRPr sz="1800" i="1" kern="1200">
                <a:solidFill>
                  <a:schemeClr val="tx1"/>
                </a:solidFill>
                <a:latin typeface="+mn-lt"/>
                <a:ea typeface="+mn-ea"/>
                <a:cs typeface="+mn-cs"/>
              </a:defRPr>
            </a:lvl8pPr>
            <a:lvl9pPr marL="4114800" lvl="8" indent="-342900" algn="ctr" defTabSz="914400" rtl="0" eaLnBrk="1" latinLnBrk="0" hangingPunct="1">
              <a:lnSpc>
                <a:spcPct val="90000"/>
              </a:lnSpc>
              <a:spcBef>
                <a:spcPts val="0"/>
              </a:spcBef>
              <a:spcAft>
                <a:spcPts val="0"/>
              </a:spcAft>
              <a:buSzPts val="1800"/>
              <a:buFont typeface="Arial" panose="020B0604020202020204" pitchFamily="34" charset="0"/>
              <a:buChar char="■"/>
              <a:defRPr sz="1800" i="1" kern="1200">
                <a:solidFill>
                  <a:schemeClr val="tx1"/>
                </a:solidFill>
                <a:latin typeface="+mn-lt"/>
                <a:ea typeface="+mn-ea"/>
                <a:cs typeface="+mn-cs"/>
              </a:defRPr>
            </a:lvl9pPr>
          </a:lstStyle>
          <a:p>
            <a:pPr marL="0" algn="l">
              <a:spcBef>
                <a:spcPts val="1000"/>
              </a:spcBef>
            </a:pPr>
            <a:r>
              <a:rPr lang="en-US" sz="3200" dirty="0">
                <a:latin typeface="Arial" panose="020B0604020202020204" pitchFamily="34" charset="0"/>
                <a:ea typeface="Red Hat Text Medium"/>
                <a:sym typeface="Red Hat Text Medium"/>
              </a:rPr>
              <a:t>Epistemic premises that justify hierarchies of chemistry knowledge and knowers</a:t>
            </a:r>
          </a:p>
        </p:txBody>
      </p:sp>
    </p:spTree>
    <p:extLst>
      <p:ext uri="{BB962C8B-B14F-4D97-AF65-F5344CB8AC3E}">
        <p14:creationId xmlns:p14="http://schemas.microsoft.com/office/powerpoint/2010/main" val="48495977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031">
          <a:extLst>
            <a:ext uri="{FF2B5EF4-FFF2-40B4-BE49-F238E27FC236}">
              <a16:creationId xmlns:a16="http://schemas.microsoft.com/office/drawing/2014/main" id="{0465171D-860B-A717-6B4A-849B07E7FC8C}"/>
            </a:ext>
          </a:extLst>
        </p:cNvPr>
        <p:cNvGrpSpPr/>
        <p:nvPr/>
      </p:nvGrpSpPr>
      <p:grpSpPr>
        <a:xfrm>
          <a:off x="0" y="0"/>
          <a:ext cx="0" cy="0"/>
          <a:chOff x="0" y="0"/>
          <a:chExt cx="0" cy="0"/>
        </a:xfrm>
      </p:grpSpPr>
      <p:sp>
        <p:nvSpPr>
          <p:cNvPr id="1032" name="Google Shape;1032;p98">
            <a:extLst>
              <a:ext uri="{FF2B5EF4-FFF2-40B4-BE49-F238E27FC236}">
                <a16:creationId xmlns:a16="http://schemas.microsoft.com/office/drawing/2014/main" id="{7B736EA1-1187-625C-C9A9-6C4D81E9896F}"/>
              </a:ext>
            </a:extLst>
          </p:cNvPr>
          <p:cNvSpPr txBox="1">
            <a:spLocks noGrp="1"/>
          </p:cNvSpPr>
          <p:nvPr>
            <p:ph type="title"/>
          </p:nvPr>
        </p:nvSpPr>
        <p:spPr>
          <a:xfrm>
            <a:off x="-109984" y="-27050"/>
            <a:ext cx="12411967"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E0E0E"/>
              </a:buClr>
              <a:buSzPts val="4000"/>
              <a:buFont typeface="Arial"/>
              <a:buNone/>
            </a:pPr>
            <a:r>
              <a:rPr lang="en-US" b="1" dirty="0">
                <a:solidFill>
                  <a:srgbClr val="0E0E0E"/>
                </a:solidFill>
              </a:rPr>
              <a:t>Future Experts need Abstract Rigor</a:t>
            </a:r>
            <a:endParaRPr dirty="0"/>
          </a:p>
        </p:txBody>
      </p:sp>
      <p:sp>
        <p:nvSpPr>
          <p:cNvPr id="6" name="Rectangle 5">
            <a:extLst>
              <a:ext uri="{FF2B5EF4-FFF2-40B4-BE49-F238E27FC236}">
                <a16:creationId xmlns:a16="http://schemas.microsoft.com/office/drawing/2014/main" id="{C7A59C05-47B4-F53C-6944-15D0311B9B5C}"/>
              </a:ext>
            </a:extLst>
          </p:cNvPr>
          <p:cNvSpPr/>
          <p:nvPr/>
        </p:nvSpPr>
        <p:spPr>
          <a:xfrm>
            <a:off x="1372945" y="1338037"/>
            <a:ext cx="2234993" cy="2084963"/>
          </a:xfrm>
          <a:prstGeom prst="rect">
            <a:avLst/>
          </a:prstGeom>
          <a:solidFill>
            <a:schemeClr val="accent1">
              <a:lumMod val="20000"/>
              <a:lumOff val="80000"/>
            </a:schemeClr>
          </a:solidFill>
          <a:ln w="476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t>Possible Future Experts</a:t>
            </a:r>
          </a:p>
        </p:txBody>
      </p:sp>
    </p:spTree>
    <p:extLst>
      <p:ext uri="{BB962C8B-B14F-4D97-AF65-F5344CB8AC3E}">
        <p14:creationId xmlns:p14="http://schemas.microsoft.com/office/powerpoint/2010/main" val="395603533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031">
          <a:extLst>
            <a:ext uri="{FF2B5EF4-FFF2-40B4-BE49-F238E27FC236}">
              <a16:creationId xmlns:a16="http://schemas.microsoft.com/office/drawing/2014/main" id="{355F2DE0-B68E-F09B-9C16-8439C4517104}"/>
            </a:ext>
          </a:extLst>
        </p:cNvPr>
        <p:cNvGrpSpPr/>
        <p:nvPr/>
      </p:nvGrpSpPr>
      <p:grpSpPr>
        <a:xfrm>
          <a:off x="0" y="0"/>
          <a:ext cx="0" cy="0"/>
          <a:chOff x="0" y="0"/>
          <a:chExt cx="0" cy="0"/>
        </a:xfrm>
      </p:grpSpPr>
      <p:sp>
        <p:nvSpPr>
          <p:cNvPr id="1032" name="Google Shape;1032;p98">
            <a:extLst>
              <a:ext uri="{FF2B5EF4-FFF2-40B4-BE49-F238E27FC236}">
                <a16:creationId xmlns:a16="http://schemas.microsoft.com/office/drawing/2014/main" id="{34553D47-7FE0-DD8A-3635-08B62A71A4FD}"/>
              </a:ext>
            </a:extLst>
          </p:cNvPr>
          <p:cNvSpPr txBox="1">
            <a:spLocks noGrp="1"/>
          </p:cNvSpPr>
          <p:nvPr>
            <p:ph type="title"/>
          </p:nvPr>
        </p:nvSpPr>
        <p:spPr>
          <a:xfrm>
            <a:off x="-109984" y="-27050"/>
            <a:ext cx="12411967"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E0E0E"/>
              </a:buClr>
              <a:buSzPts val="4000"/>
              <a:buFont typeface="Arial"/>
              <a:buNone/>
            </a:pPr>
            <a:r>
              <a:rPr lang="en-US" b="1" dirty="0">
                <a:solidFill>
                  <a:srgbClr val="0E0E0E"/>
                </a:solidFill>
              </a:rPr>
              <a:t>Future Experts need Abstract Rigor</a:t>
            </a:r>
            <a:endParaRPr dirty="0"/>
          </a:p>
        </p:txBody>
      </p:sp>
      <p:sp>
        <p:nvSpPr>
          <p:cNvPr id="3" name="Oval 2">
            <a:extLst>
              <a:ext uri="{FF2B5EF4-FFF2-40B4-BE49-F238E27FC236}">
                <a16:creationId xmlns:a16="http://schemas.microsoft.com/office/drawing/2014/main" id="{A66B0557-9BFF-4B22-A352-B22452328A84}"/>
              </a:ext>
            </a:extLst>
          </p:cNvPr>
          <p:cNvSpPr/>
          <p:nvPr/>
        </p:nvSpPr>
        <p:spPr>
          <a:xfrm>
            <a:off x="5086807" y="1370120"/>
            <a:ext cx="2018386" cy="2020795"/>
          </a:xfrm>
          <a:prstGeom prst="ellipse">
            <a:avLst/>
          </a:prstGeom>
          <a:solidFill>
            <a:schemeClr val="accent6">
              <a:lumMod val="20000"/>
              <a:lumOff val="80000"/>
            </a:schemeClr>
          </a:solidFill>
          <a:ln w="47625">
            <a:prstDash val="solid"/>
          </a:ln>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a:t>Abstract</a:t>
            </a:r>
          </a:p>
          <a:p>
            <a:pPr algn="ctr"/>
            <a:r>
              <a:rPr lang="en-US" sz="2000" b="1" dirty="0"/>
              <a:t>Chemistry</a:t>
            </a:r>
            <a:endParaRPr lang="en-US" sz="2400" b="1" dirty="0"/>
          </a:p>
        </p:txBody>
      </p:sp>
      <p:sp>
        <p:nvSpPr>
          <p:cNvPr id="6" name="Rectangle 5">
            <a:extLst>
              <a:ext uri="{FF2B5EF4-FFF2-40B4-BE49-F238E27FC236}">
                <a16:creationId xmlns:a16="http://schemas.microsoft.com/office/drawing/2014/main" id="{C58EEA48-0191-7A28-121E-A4298627BD1B}"/>
              </a:ext>
            </a:extLst>
          </p:cNvPr>
          <p:cNvSpPr/>
          <p:nvPr/>
        </p:nvSpPr>
        <p:spPr>
          <a:xfrm>
            <a:off x="1372945" y="1338037"/>
            <a:ext cx="2234993" cy="2084963"/>
          </a:xfrm>
          <a:prstGeom prst="rect">
            <a:avLst/>
          </a:prstGeom>
          <a:solidFill>
            <a:schemeClr val="accent1">
              <a:lumMod val="20000"/>
              <a:lumOff val="80000"/>
            </a:schemeClr>
          </a:solidFill>
          <a:ln w="476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t>Possible Future Experts</a:t>
            </a:r>
          </a:p>
        </p:txBody>
      </p:sp>
      <p:cxnSp>
        <p:nvCxnSpPr>
          <p:cNvPr id="8" name="Straight Connector 7">
            <a:extLst>
              <a:ext uri="{FF2B5EF4-FFF2-40B4-BE49-F238E27FC236}">
                <a16:creationId xmlns:a16="http://schemas.microsoft.com/office/drawing/2014/main" id="{E3E4ACBD-E9D6-A3A1-85F4-B7B7D30494C2}"/>
              </a:ext>
            </a:extLst>
          </p:cNvPr>
          <p:cNvCxnSpPr>
            <a:stCxn id="6" idx="3"/>
            <a:endCxn id="3" idx="2"/>
          </p:cNvCxnSpPr>
          <p:nvPr/>
        </p:nvCxnSpPr>
        <p:spPr>
          <a:xfrm flipV="1">
            <a:off x="3607938" y="2380518"/>
            <a:ext cx="1478869" cy="1"/>
          </a:xfrm>
          <a:prstGeom prst="line">
            <a:avLst/>
          </a:prstGeom>
          <a:ln w="4762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2754744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031">
          <a:extLst>
            <a:ext uri="{FF2B5EF4-FFF2-40B4-BE49-F238E27FC236}">
              <a16:creationId xmlns:a16="http://schemas.microsoft.com/office/drawing/2014/main" id="{236642AB-15CD-EA7D-B3C5-3F3D0B51E43A}"/>
            </a:ext>
          </a:extLst>
        </p:cNvPr>
        <p:cNvGrpSpPr/>
        <p:nvPr/>
      </p:nvGrpSpPr>
      <p:grpSpPr>
        <a:xfrm>
          <a:off x="0" y="0"/>
          <a:ext cx="0" cy="0"/>
          <a:chOff x="0" y="0"/>
          <a:chExt cx="0" cy="0"/>
        </a:xfrm>
      </p:grpSpPr>
      <p:sp>
        <p:nvSpPr>
          <p:cNvPr id="1032" name="Google Shape;1032;p98">
            <a:extLst>
              <a:ext uri="{FF2B5EF4-FFF2-40B4-BE49-F238E27FC236}">
                <a16:creationId xmlns:a16="http://schemas.microsoft.com/office/drawing/2014/main" id="{6B9ECC3F-E1A2-8C0D-F89B-D193C84E5E72}"/>
              </a:ext>
            </a:extLst>
          </p:cNvPr>
          <p:cNvSpPr txBox="1">
            <a:spLocks noGrp="1"/>
          </p:cNvSpPr>
          <p:nvPr>
            <p:ph type="title"/>
          </p:nvPr>
        </p:nvSpPr>
        <p:spPr>
          <a:xfrm>
            <a:off x="-109984" y="-27050"/>
            <a:ext cx="12411967"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E0E0E"/>
              </a:buClr>
              <a:buSzPts val="4000"/>
              <a:buFont typeface="Arial"/>
              <a:buNone/>
            </a:pPr>
            <a:r>
              <a:rPr lang="en-US" b="1" dirty="0">
                <a:solidFill>
                  <a:srgbClr val="0E0E0E"/>
                </a:solidFill>
              </a:rPr>
              <a:t>Future Experts need Abstract Rigor</a:t>
            </a:r>
            <a:endParaRPr dirty="0"/>
          </a:p>
        </p:txBody>
      </p:sp>
      <p:sp>
        <p:nvSpPr>
          <p:cNvPr id="3" name="Oval 2">
            <a:extLst>
              <a:ext uri="{FF2B5EF4-FFF2-40B4-BE49-F238E27FC236}">
                <a16:creationId xmlns:a16="http://schemas.microsoft.com/office/drawing/2014/main" id="{3E7789C0-9E2F-7E4E-CDC4-C88B226BAEF4}"/>
              </a:ext>
            </a:extLst>
          </p:cNvPr>
          <p:cNvSpPr/>
          <p:nvPr/>
        </p:nvSpPr>
        <p:spPr>
          <a:xfrm>
            <a:off x="5086807" y="1370120"/>
            <a:ext cx="2018386" cy="2020795"/>
          </a:xfrm>
          <a:prstGeom prst="ellipse">
            <a:avLst/>
          </a:prstGeom>
          <a:solidFill>
            <a:schemeClr val="accent6">
              <a:lumMod val="20000"/>
              <a:lumOff val="80000"/>
            </a:schemeClr>
          </a:solidFill>
          <a:ln w="47625">
            <a:prstDash val="solid"/>
          </a:ln>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a:t>Abstract</a:t>
            </a:r>
          </a:p>
          <a:p>
            <a:pPr algn="ctr"/>
            <a:r>
              <a:rPr lang="en-US" sz="2000" b="1" dirty="0"/>
              <a:t>Chemistry</a:t>
            </a:r>
            <a:endParaRPr lang="en-US" sz="2400" b="1" dirty="0"/>
          </a:p>
        </p:txBody>
      </p:sp>
      <p:sp>
        <p:nvSpPr>
          <p:cNvPr id="6" name="Rectangle 5">
            <a:extLst>
              <a:ext uri="{FF2B5EF4-FFF2-40B4-BE49-F238E27FC236}">
                <a16:creationId xmlns:a16="http://schemas.microsoft.com/office/drawing/2014/main" id="{4DDEDD6C-F3A6-81AB-48BC-87AB6BF315E4}"/>
              </a:ext>
            </a:extLst>
          </p:cNvPr>
          <p:cNvSpPr/>
          <p:nvPr/>
        </p:nvSpPr>
        <p:spPr>
          <a:xfrm>
            <a:off x="1372945" y="1338037"/>
            <a:ext cx="2234993" cy="2084963"/>
          </a:xfrm>
          <a:prstGeom prst="rect">
            <a:avLst/>
          </a:prstGeom>
          <a:solidFill>
            <a:schemeClr val="accent1">
              <a:lumMod val="20000"/>
              <a:lumOff val="80000"/>
            </a:schemeClr>
          </a:solidFill>
          <a:ln w="476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t>Possible Future Experts</a:t>
            </a:r>
          </a:p>
        </p:txBody>
      </p:sp>
      <p:cxnSp>
        <p:nvCxnSpPr>
          <p:cNvPr id="8" name="Straight Connector 7">
            <a:extLst>
              <a:ext uri="{FF2B5EF4-FFF2-40B4-BE49-F238E27FC236}">
                <a16:creationId xmlns:a16="http://schemas.microsoft.com/office/drawing/2014/main" id="{B9BF9E56-AE2D-2509-2B46-44248B25E63C}"/>
              </a:ext>
            </a:extLst>
          </p:cNvPr>
          <p:cNvCxnSpPr>
            <a:stCxn id="6" idx="3"/>
            <a:endCxn id="3" idx="2"/>
          </p:cNvCxnSpPr>
          <p:nvPr/>
        </p:nvCxnSpPr>
        <p:spPr>
          <a:xfrm flipV="1">
            <a:off x="3607938" y="2380518"/>
            <a:ext cx="1478869" cy="1"/>
          </a:xfrm>
          <a:prstGeom prst="line">
            <a:avLst/>
          </a:prstGeom>
          <a:ln w="47625"/>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BA70A06A-1DFB-C8E9-15FC-9F0D0C96B0B4}"/>
              </a:ext>
            </a:extLst>
          </p:cNvPr>
          <p:cNvCxnSpPr>
            <a:stCxn id="3" idx="6"/>
          </p:cNvCxnSpPr>
          <p:nvPr/>
        </p:nvCxnSpPr>
        <p:spPr>
          <a:xfrm flipV="1">
            <a:off x="7105193" y="2380517"/>
            <a:ext cx="1623385" cy="1"/>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7E6C657D-1FA4-AE10-3CED-BEB5D1BD0A5A}"/>
              </a:ext>
            </a:extLst>
          </p:cNvPr>
          <p:cNvSpPr/>
          <p:nvPr/>
        </p:nvSpPr>
        <p:spPr>
          <a:xfrm>
            <a:off x="8879739" y="1338037"/>
            <a:ext cx="2234993" cy="947964"/>
          </a:xfrm>
          <a:prstGeom prst="rect">
            <a:avLst/>
          </a:prstGeom>
          <a:solidFill>
            <a:schemeClr val="accent1">
              <a:lumMod val="20000"/>
              <a:lumOff val="80000"/>
            </a:schemeClr>
          </a:solidFill>
          <a:ln w="476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t>Worthy Intellectual Elite</a:t>
            </a:r>
          </a:p>
        </p:txBody>
      </p:sp>
      <p:sp>
        <p:nvSpPr>
          <p:cNvPr id="12" name="Rectangle 11">
            <a:extLst>
              <a:ext uri="{FF2B5EF4-FFF2-40B4-BE49-F238E27FC236}">
                <a16:creationId xmlns:a16="http://schemas.microsoft.com/office/drawing/2014/main" id="{55E76198-A848-97BB-8188-3FDBFBD42E32}"/>
              </a:ext>
            </a:extLst>
          </p:cNvPr>
          <p:cNvSpPr/>
          <p:nvPr/>
        </p:nvSpPr>
        <p:spPr>
          <a:xfrm>
            <a:off x="8879739" y="2481036"/>
            <a:ext cx="2234993" cy="947964"/>
          </a:xfrm>
          <a:prstGeom prst="rect">
            <a:avLst/>
          </a:prstGeom>
          <a:solidFill>
            <a:srgbClr val="FF2600">
              <a:alpha val="36863"/>
            </a:srgbClr>
          </a:solidFill>
          <a:ln w="476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t>Students of Low Ability</a:t>
            </a:r>
          </a:p>
        </p:txBody>
      </p:sp>
    </p:spTree>
    <p:extLst>
      <p:ext uri="{BB962C8B-B14F-4D97-AF65-F5344CB8AC3E}">
        <p14:creationId xmlns:p14="http://schemas.microsoft.com/office/powerpoint/2010/main" val="299794479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031">
          <a:extLst>
            <a:ext uri="{FF2B5EF4-FFF2-40B4-BE49-F238E27FC236}">
              <a16:creationId xmlns:a16="http://schemas.microsoft.com/office/drawing/2014/main" id="{1A1B07DB-0D80-1AED-4E3B-C08055DD309C}"/>
            </a:ext>
          </a:extLst>
        </p:cNvPr>
        <p:cNvGrpSpPr/>
        <p:nvPr/>
      </p:nvGrpSpPr>
      <p:grpSpPr>
        <a:xfrm>
          <a:off x="0" y="0"/>
          <a:ext cx="0" cy="0"/>
          <a:chOff x="0" y="0"/>
          <a:chExt cx="0" cy="0"/>
        </a:xfrm>
      </p:grpSpPr>
      <p:sp>
        <p:nvSpPr>
          <p:cNvPr id="1032" name="Google Shape;1032;p98">
            <a:extLst>
              <a:ext uri="{FF2B5EF4-FFF2-40B4-BE49-F238E27FC236}">
                <a16:creationId xmlns:a16="http://schemas.microsoft.com/office/drawing/2014/main" id="{534E7DFF-2580-EA43-31D9-9BE2580A3709}"/>
              </a:ext>
            </a:extLst>
          </p:cNvPr>
          <p:cNvSpPr txBox="1">
            <a:spLocks noGrp="1"/>
          </p:cNvSpPr>
          <p:nvPr>
            <p:ph type="title"/>
          </p:nvPr>
        </p:nvSpPr>
        <p:spPr>
          <a:xfrm>
            <a:off x="-109984" y="-27050"/>
            <a:ext cx="12411967"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E0E0E"/>
              </a:buClr>
              <a:buSzPts val="4000"/>
              <a:buFont typeface="Arial"/>
              <a:buNone/>
            </a:pPr>
            <a:r>
              <a:rPr lang="en-US" b="1" dirty="0">
                <a:solidFill>
                  <a:srgbClr val="0E0E0E"/>
                </a:solidFill>
              </a:rPr>
              <a:t>Future Experts need Abstract Rigor</a:t>
            </a:r>
            <a:endParaRPr dirty="0"/>
          </a:p>
        </p:txBody>
      </p:sp>
      <p:sp>
        <p:nvSpPr>
          <p:cNvPr id="3" name="Oval 2">
            <a:extLst>
              <a:ext uri="{FF2B5EF4-FFF2-40B4-BE49-F238E27FC236}">
                <a16:creationId xmlns:a16="http://schemas.microsoft.com/office/drawing/2014/main" id="{AB4133CC-0E9F-2EAA-22C4-256753DA0EF4}"/>
              </a:ext>
            </a:extLst>
          </p:cNvPr>
          <p:cNvSpPr/>
          <p:nvPr/>
        </p:nvSpPr>
        <p:spPr>
          <a:xfrm>
            <a:off x="5086807" y="1370120"/>
            <a:ext cx="2018386" cy="2020795"/>
          </a:xfrm>
          <a:prstGeom prst="ellipse">
            <a:avLst/>
          </a:prstGeom>
          <a:solidFill>
            <a:schemeClr val="accent6">
              <a:lumMod val="20000"/>
              <a:lumOff val="80000"/>
            </a:schemeClr>
          </a:solidFill>
          <a:ln w="47625">
            <a:prstDash val="solid"/>
          </a:ln>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a:t>Abstract</a:t>
            </a:r>
          </a:p>
          <a:p>
            <a:pPr algn="ctr"/>
            <a:r>
              <a:rPr lang="en-US" sz="2000" b="1" dirty="0"/>
              <a:t>Chemistry</a:t>
            </a:r>
            <a:endParaRPr lang="en-US" sz="2400" b="1" dirty="0"/>
          </a:p>
        </p:txBody>
      </p:sp>
      <p:sp>
        <p:nvSpPr>
          <p:cNvPr id="6" name="Rectangle 5">
            <a:extLst>
              <a:ext uri="{FF2B5EF4-FFF2-40B4-BE49-F238E27FC236}">
                <a16:creationId xmlns:a16="http://schemas.microsoft.com/office/drawing/2014/main" id="{50424B1E-DC46-A5A6-2BA6-509E6CA48F03}"/>
              </a:ext>
            </a:extLst>
          </p:cNvPr>
          <p:cNvSpPr/>
          <p:nvPr/>
        </p:nvSpPr>
        <p:spPr>
          <a:xfrm>
            <a:off x="1372945" y="1338037"/>
            <a:ext cx="2234993" cy="2084963"/>
          </a:xfrm>
          <a:prstGeom prst="rect">
            <a:avLst/>
          </a:prstGeom>
          <a:solidFill>
            <a:schemeClr val="accent1">
              <a:lumMod val="20000"/>
              <a:lumOff val="80000"/>
            </a:schemeClr>
          </a:solidFill>
          <a:ln w="476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t>Possible Future Experts</a:t>
            </a:r>
          </a:p>
        </p:txBody>
      </p:sp>
      <p:cxnSp>
        <p:nvCxnSpPr>
          <p:cNvPr id="8" name="Straight Connector 7">
            <a:extLst>
              <a:ext uri="{FF2B5EF4-FFF2-40B4-BE49-F238E27FC236}">
                <a16:creationId xmlns:a16="http://schemas.microsoft.com/office/drawing/2014/main" id="{B608E076-B6E0-CE5B-9C97-85F080F70790}"/>
              </a:ext>
            </a:extLst>
          </p:cNvPr>
          <p:cNvCxnSpPr>
            <a:stCxn id="6" idx="3"/>
            <a:endCxn id="3" idx="2"/>
          </p:cNvCxnSpPr>
          <p:nvPr/>
        </p:nvCxnSpPr>
        <p:spPr>
          <a:xfrm flipV="1">
            <a:off x="3607938" y="2380518"/>
            <a:ext cx="1478869" cy="1"/>
          </a:xfrm>
          <a:prstGeom prst="line">
            <a:avLst/>
          </a:prstGeom>
          <a:ln w="47625"/>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09AA2CCA-8021-3EDA-7355-0D5091198E4D}"/>
              </a:ext>
            </a:extLst>
          </p:cNvPr>
          <p:cNvCxnSpPr>
            <a:stCxn id="3" idx="6"/>
          </p:cNvCxnSpPr>
          <p:nvPr/>
        </p:nvCxnSpPr>
        <p:spPr>
          <a:xfrm flipV="1">
            <a:off x="7105193" y="2380517"/>
            <a:ext cx="1623385" cy="1"/>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D3494040-4555-A126-B350-E2B6F6945412}"/>
              </a:ext>
            </a:extLst>
          </p:cNvPr>
          <p:cNvSpPr/>
          <p:nvPr/>
        </p:nvSpPr>
        <p:spPr>
          <a:xfrm>
            <a:off x="8879739" y="1338037"/>
            <a:ext cx="2234993" cy="947964"/>
          </a:xfrm>
          <a:prstGeom prst="rect">
            <a:avLst/>
          </a:prstGeom>
          <a:solidFill>
            <a:schemeClr val="accent1">
              <a:lumMod val="20000"/>
              <a:lumOff val="80000"/>
            </a:schemeClr>
          </a:solidFill>
          <a:ln w="476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t>Worthy Intellectual Elite</a:t>
            </a:r>
          </a:p>
        </p:txBody>
      </p:sp>
      <p:sp>
        <p:nvSpPr>
          <p:cNvPr id="12" name="Rectangle 11">
            <a:extLst>
              <a:ext uri="{FF2B5EF4-FFF2-40B4-BE49-F238E27FC236}">
                <a16:creationId xmlns:a16="http://schemas.microsoft.com/office/drawing/2014/main" id="{3B7B39F4-FACB-6D46-0A78-8A58375F37F6}"/>
              </a:ext>
            </a:extLst>
          </p:cNvPr>
          <p:cNvSpPr/>
          <p:nvPr/>
        </p:nvSpPr>
        <p:spPr>
          <a:xfrm>
            <a:off x="8879739" y="2481036"/>
            <a:ext cx="2234993" cy="947964"/>
          </a:xfrm>
          <a:prstGeom prst="rect">
            <a:avLst/>
          </a:prstGeom>
          <a:solidFill>
            <a:srgbClr val="FF2600">
              <a:alpha val="36863"/>
            </a:srgbClr>
          </a:solidFill>
          <a:ln w="476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t>Students of Low Ability</a:t>
            </a:r>
          </a:p>
        </p:txBody>
      </p:sp>
      <p:graphicFrame>
        <p:nvGraphicFramePr>
          <p:cNvPr id="2" name="Table 1">
            <a:extLst>
              <a:ext uri="{FF2B5EF4-FFF2-40B4-BE49-F238E27FC236}">
                <a16:creationId xmlns:a16="http://schemas.microsoft.com/office/drawing/2014/main" id="{1482A9E0-D8C2-8AFE-3B76-192931C30DAC}"/>
              </a:ext>
            </a:extLst>
          </p:cNvPr>
          <p:cNvGraphicFramePr>
            <a:graphicFrameLocks noGrp="1"/>
          </p:cNvGraphicFramePr>
          <p:nvPr>
            <p:extLst>
              <p:ext uri="{D42A27DB-BD31-4B8C-83A1-F6EECF244321}">
                <p14:modId xmlns:p14="http://schemas.microsoft.com/office/powerpoint/2010/main" val="3418152148"/>
              </p:ext>
            </p:extLst>
          </p:nvPr>
        </p:nvGraphicFramePr>
        <p:xfrm>
          <a:off x="568037" y="3574409"/>
          <a:ext cx="11055926" cy="3134264"/>
        </p:xfrm>
        <a:graphic>
          <a:graphicData uri="http://schemas.openxmlformats.org/drawingml/2006/table">
            <a:tbl>
              <a:tblPr firstRow="1" firstCol="1" bandRow="1">
                <a:tableStyleId>{5940675A-B579-460E-94D1-54222C63F5DA}</a:tableStyleId>
              </a:tblPr>
              <a:tblGrid>
                <a:gridCol w="11055926">
                  <a:extLst>
                    <a:ext uri="{9D8B030D-6E8A-4147-A177-3AD203B41FA5}">
                      <a16:colId xmlns:a16="http://schemas.microsoft.com/office/drawing/2014/main" val="222995413"/>
                    </a:ext>
                  </a:extLst>
                </a:gridCol>
              </a:tblGrid>
              <a:tr h="407699">
                <a:tc>
                  <a:txBody>
                    <a:bodyPr/>
                    <a:lstStyle/>
                    <a:p>
                      <a:pPr marL="0" marR="0" algn="ctr">
                        <a:lnSpc>
                          <a:spcPct val="100000"/>
                        </a:lnSpc>
                      </a:pPr>
                      <a:r>
                        <a:rPr lang="en-US" sz="1600" b="1" kern="100" dirty="0">
                          <a:effectLst/>
                          <a:latin typeface="Arial" panose="020B0604020202020204" pitchFamily="34" charset="0"/>
                          <a:cs typeface="Arial" panose="020B0604020202020204" pitchFamily="34" charset="0"/>
                        </a:rPr>
                        <a:t>1920s–60s (Pre-Broadening Participation)</a:t>
                      </a:r>
                      <a:endParaRPr lang="en-US" sz="2400" b="1" kern="100" dirty="0">
                        <a:effectLst/>
                        <a:latin typeface="Arial" panose="020B0604020202020204" pitchFamily="34" charset="0"/>
                        <a:ea typeface="Aptos" panose="020B0004020202020204" pitchFamily="34" charset="0"/>
                        <a:cs typeface="Arial" panose="020B0604020202020204" pitchFamily="34" charset="0"/>
                      </a:endParaRPr>
                    </a:p>
                  </a:txBody>
                  <a:tcPr marL="63500" marR="63500" marT="63500" marB="63500" anchor="ctr">
                    <a:solidFill>
                      <a:schemeClr val="bg1">
                        <a:lumMod val="75000"/>
                      </a:schemeClr>
                    </a:solidFill>
                  </a:tcPr>
                </a:tc>
                <a:extLst>
                  <a:ext uri="{0D108BD9-81ED-4DB2-BD59-A6C34878D82A}">
                    <a16:rowId xmlns:a16="http://schemas.microsoft.com/office/drawing/2014/main" val="3832874894"/>
                  </a:ext>
                </a:extLst>
              </a:tr>
              <a:tr h="644364">
                <a:tc>
                  <a:txBody>
                    <a:bodyPr/>
                    <a:lstStyle/>
                    <a:p>
                      <a:pPr marL="0" marR="0">
                        <a:lnSpc>
                          <a:spcPct val="100000"/>
                        </a:lnSpc>
                      </a:pPr>
                      <a:r>
                        <a:rPr lang="en-US" sz="1600" i="1" kern="100" dirty="0">
                          <a:effectLst/>
                          <a:latin typeface="Arial" panose="020B0604020202020204" pitchFamily="34" charset="0"/>
                          <a:cs typeface="Arial" panose="020B0604020202020204" pitchFamily="34" charset="0"/>
                        </a:rPr>
                        <a:t>Exacting rigor of abstract chemistry needed to sort out future specialists and stimulate their advancement within a selective, competitive system to preserve national progress</a:t>
                      </a:r>
                      <a:endParaRPr lang="en-US" sz="2400" i="1" kern="100" dirty="0">
                        <a:effectLst/>
                        <a:latin typeface="Arial" panose="020B0604020202020204" pitchFamily="34" charset="0"/>
                        <a:ea typeface="Aptos" panose="020B0004020202020204" pitchFamily="34" charset="0"/>
                        <a:cs typeface="Arial" panose="020B0604020202020204" pitchFamily="34" charset="0"/>
                      </a:endParaRPr>
                    </a:p>
                  </a:txBody>
                  <a:tcPr marL="63500" marR="63500" marT="63500" marB="63500">
                    <a:solidFill>
                      <a:srgbClr val="E3F1D9"/>
                    </a:solidFill>
                  </a:tcPr>
                </a:tc>
                <a:extLst>
                  <a:ext uri="{0D108BD9-81ED-4DB2-BD59-A6C34878D82A}">
                    <a16:rowId xmlns:a16="http://schemas.microsoft.com/office/drawing/2014/main" val="4139191114"/>
                  </a:ext>
                </a:extLst>
              </a:tr>
              <a:tr h="2082201">
                <a:tc>
                  <a:txBody>
                    <a:bodyPr/>
                    <a:lstStyle/>
                    <a:p>
                      <a:pPr marL="0" marR="0">
                        <a:lnSpc>
                          <a:spcPct val="100000"/>
                        </a:lnSpc>
                        <a:spcAft>
                          <a:spcPts val="1200"/>
                        </a:spcAft>
                      </a:pPr>
                      <a:endParaRPr lang="en-US" sz="1800" kern="100" dirty="0">
                        <a:effectLst/>
                        <a:latin typeface="Arial" panose="020B0604020202020204" pitchFamily="34" charset="0"/>
                        <a:cs typeface="Arial" panose="020B0604020202020204" pitchFamily="34" charset="0"/>
                      </a:endParaRPr>
                    </a:p>
                    <a:p>
                      <a:pPr marL="0" marR="0">
                        <a:lnSpc>
                          <a:spcPct val="100000"/>
                        </a:lnSpc>
                        <a:spcAft>
                          <a:spcPts val="1200"/>
                        </a:spcAft>
                      </a:pPr>
                      <a:r>
                        <a:rPr lang="en-US" sz="1800" kern="100" dirty="0">
                          <a:effectLst/>
                          <a:latin typeface="Arial" panose="020B0604020202020204" pitchFamily="34" charset="0"/>
                          <a:cs typeface="Arial" panose="020B0604020202020204" pitchFamily="34" charset="0"/>
                        </a:rPr>
                        <a:t>“Vigorous discipline also teaches the great virtues of patience and sacrifice… Frequently people with a little talent can gain high honors in an English course, with little or no studying, but </a:t>
                      </a:r>
                      <a:r>
                        <a:rPr lang="en-US" sz="1800" b="1" kern="100" dirty="0">
                          <a:effectLst/>
                          <a:latin typeface="Arial" panose="020B0604020202020204" pitchFamily="34" charset="0"/>
                          <a:cs typeface="Arial" panose="020B0604020202020204" pitchFamily="34" charset="0"/>
                        </a:rPr>
                        <a:t>in chemistry, although talent lightens the burden a little, even the best student must study hard and regularly</a:t>
                      </a:r>
                      <a:r>
                        <a:rPr lang="en-US" sz="1800" kern="100" dirty="0">
                          <a:effectLst/>
                          <a:latin typeface="Arial" panose="020B0604020202020204" pitchFamily="34" charset="0"/>
                          <a:cs typeface="Arial" panose="020B0604020202020204" pitchFamily="34" charset="0"/>
                        </a:rPr>
                        <a:t>.” (Baker, 1927)</a:t>
                      </a:r>
                    </a:p>
                  </a:txBody>
                  <a:tcPr marL="63500" marR="63500" marT="63500" marB="63500"/>
                </a:tc>
                <a:extLst>
                  <a:ext uri="{0D108BD9-81ED-4DB2-BD59-A6C34878D82A}">
                    <a16:rowId xmlns:a16="http://schemas.microsoft.com/office/drawing/2014/main" val="2578463677"/>
                  </a:ext>
                </a:extLst>
              </a:tr>
            </a:tbl>
          </a:graphicData>
        </a:graphic>
      </p:graphicFrame>
      <p:sp>
        <p:nvSpPr>
          <p:cNvPr id="4" name="Google Shape;196;p5">
            <a:extLst>
              <a:ext uri="{FF2B5EF4-FFF2-40B4-BE49-F238E27FC236}">
                <a16:creationId xmlns:a16="http://schemas.microsoft.com/office/drawing/2014/main" id="{B6FA9E32-305F-4A39-359D-5E1E41C9777A}"/>
              </a:ext>
            </a:extLst>
          </p:cNvPr>
          <p:cNvSpPr txBox="1"/>
          <p:nvPr/>
        </p:nvSpPr>
        <p:spPr>
          <a:xfrm>
            <a:off x="568037" y="6454798"/>
            <a:ext cx="8835615" cy="25387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1050" dirty="0">
                <a:solidFill>
                  <a:schemeClr val="dk1"/>
                </a:solidFill>
                <a:latin typeface="Arial"/>
                <a:ea typeface="Arial"/>
                <a:cs typeface="Arial"/>
                <a:sym typeface="Arial"/>
              </a:rPr>
              <a:t>Baker, D. (1926). Chemistry as an instrument of general education. </a:t>
            </a:r>
            <a:r>
              <a:rPr lang="en-US" sz="1050" i="1" dirty="0">
                <a:solidFill>
                  <a:schemeClr val="dk1"/>
                </a:solidFill>
                <a:latin typeface="Arial"/>
                <a:ea typeface="Arial"/>
                <a:cs typeface="Arial"/>
                <a:sym typeface="Arial"/>
              </a:rPr>
              <a:t>Journal of Chemical Education, 4</a:t>
            </a:r>
            <a:r>
              <a:rPr lang="en-US" sz="1050" dirty="0">
                <a:solidFill>
                  <a:schemeClr val="dk1"/>
                </a:solidFill>
                <a:latin typeface="Arial"/>
                <a:ea typeface="Arial"/>
                <a:cs typeface="Arial"/>
                <a:sym typeface="Arial"/>
              </a:rPr>
              <a:t>(9), 1120-1125. </a:t>
            </a:r>
            <a:endParaRPr lang="en-US" sz="1050" i="1"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0859916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031">
          <a:extLst>
            <a:ext uri="{FF2B5EF4-FFF2-40B4-BE49-F238E27FC236}">
              <a16:creationId xmlns:a16="http://schemas.microsoft.com/office/drawing/2014/main" id="{82642578-8E6D-C67B-E07B-B7313BEFFD9E}"/>
            </a:ext>
          </a:extLst>
        </p:cNvPr>
        <p:cNvGrpSpPr/>
        <p:nvPr/>
      </p:nvGrpSpPr>
      <p:grpSpPr>
        <a:xfrm>
          <a:off x="0" y="0"/>
          <a:ext cx="0" cy="0"/>
          <a:chOff x="0" y="0"/>
          <a:chExt cx="0" cy="0"/>
        </a:xfrm>
      </p:grpSpPr>
      <p:sp>
        <p:nvSpPr>
          <p:cNvPr id="1032" name="Google Shape;1032;p98">
            <a:extLst>
              <a:ext uri="{FF2B5EF4-FFF2-40B4-BE49-F238E27FC236}">
                <a16:creationId xmlns:a16="http://schemas.microsoft.com/office/drawing/2014/main" id="{40E7FB80-D4FB-D839-9D50-D436A046D22D}"/>
              </a:ext>
            </a:extLst>
          </p:cNvPr>
          <p:cNvSpPr txBox="1">
            <a:spLocks noGrp="1"/>
          </p:cNvSpPr>
          <p:nvPr>
            <p:ph type="title"/>
          </p:nvPr>
        </p:nvSpPr>
        <p:spPr>
          <a:xfrm>
            <a:off x="-109984" y="-27050"/>
            <a:ext cx="12411967"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E0E0E"/>
              </a:buClr>
              <a:buSzPts val="4000"/>
              <a:buFont typeface="Arial"/>
              <a:buNone/>
            </a:pPr>
            <a:r>
              <a:rPr lang="en-US" b="1" dirty="0">
                <a:solidFill>
                  <a:srgbClr val="0E0E0E"/>
                </a:solidFill>
              </a:rPr>
              <a:t>Future Experts need Abstract Rigor</a:t>
            </a:r>
            <a:endParaRPr dirty="0"/>
          </a:p>
        </p:txBody>
      </p:sp>
      <p:sp>
        <p:nvSpPr>
          <p:cNvPr id="3" name="Oval 2">
            <a:extLst>
              <a:ext uri="{FF2B5EF4-FFF2-40B4-BE49-F238E27FC236}">
                <a16:creationId xmlns:a16="http://schemas.microsoft.com/office/drawing/2014/main" id="{BF4CA11C-52FC-3C95-74FB-9EF7E4278D00}"/>
              </a:ext>
            </a:extLst>
          </p:cNvPr>
          <p:cNvSpPr/>
          <p:nvPr/>
        </p:nvSpPr>
        <p:spPr>
          <a:xfrm>
            <a:off x="5086807" y="1370120"/>
            <a:ext cx="2018386" cy="2020795"/>
          </a:xfrm>
          <a:prstGeom prst="ellipse">
            <a:avLst/>
          </a:prstGeom>
          <a:solidFill>
            <a:schemeClr val="accent6">
              <a:lumMod val="20000"/>
              <a:lumOff val="80000"/>
            </a:schemeClr>
          </a:solidFill>
          <a:ln w="47625">
            <a:prstDash val="solid"/>
          </a:ln>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a:t>Abstract</a:t>
            </a:r>
          </a:p>
          <a:p>
            <a:pPr algn="ctr"/>
            <a:r>
              <a:rPr lang="en-US" sz="2000" b="1" dirty="0"/>
              <a:t>Chemistry</a:t>
            </a:r>
            <a:endParaRPr lang="en-US" sz="2400" b="1" dirty="0"/>
          </a:p>
        </p:txBody>
      </p:sp>
      <p:sp>
        <p:nvSpPr>
          <p:cNvPr id="6" name="Rectangle 5">
            <a:extLst>
              <a:ext uri="{FF2B5EF4-FFF2-40B4-BE49-F238E27FC236}">
                <a16:creationId xmlns:a16="http://schemas.microsoft.com/office/drawing/2014/main" id="{F56DCA7C-EA32-5A76-51B6-89C5A3B1B139}"/>
              </a:ext>
            </a:extLst>
          </p:cNvPr>
          <p:cNvSpPr/>
          <p:nvPr/>
        </p:nvSpPr>
        <p:spPr>
          <a:xfrm>
            <a:off x="1372945" y="1338037"/>
            <a:ext cx="2234993" cy="2084963"/>
          </a:xfrm>
          <a:prstGeom prst="rect">
            <a:avLst/>
          </a:prstGeom>
          <a:solidFill>
            <a:schemeClr val="accent1">
              <a:lumMod val="20000"/>
              <a:lumOff val="80000"/>
            </a:schemeClr>
          </a:solidFill>
          <a:ln w="476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t>Possible Future Experts</a:t>
            </a:r>
          </a:p>
        </p:txBody>
      </p:sp>
      <p:cxnSp>
        <p:nvCxnSpPr>
          <p:cNvPr id="8" name="Straight Connector 7">
            <a:extLst>
              <a:ext uri="{FF2B5EF4-FFF2-40B4-BE49-F238E27FC236}">
                <a16:creationId xmlns:a16="http://schemas.microsoft.com/office/drawing/2014/main" id="{56CE490B-DCC2-6D22-13F1-12C80D9B4B16}"/>
              </a:ext>
            </a:extLst>
          </p:cNvPr>
          <p:cNvCxnSpPr>
            <a:stCxn id="6" idx="3"/>
            <a:endCxn id="3" idx="2"/>
          </p:cNvCxnSpPr>
          <p:nvPr/>
        </p:nvCxnSpPr>
        <p:spPr>
          <a:xfrm flipV="1">
            <a:off x="3607938" y="2380518"/>
            <a:ext cx="1478869" cy="1"/>
          </a:xfrm>
          <a:prstGeom prst="line">
            <a:avLst/>
          </a:prstGeom>
          <a:ln w="47625"/>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C31DD173-89E0-4FC7-0227-D900DDE415A9}"/>
              </a:ext>
            </a:extLst>
          </p:cNvPr>
          <p:cNvCxnSpPr>
            <a:stCxn id="3" idx="6"/>
          </p:cNvCxnSpPr>
          <p:nvPr/>
        </p:nvCxnSpPr>
        <p:spPr>
          <a:xfrm flipV="1">
            <a:off x="7105193" y="2380517"/>
            <a:ext cx="1623385" cy="1"/>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8DC9E5C5-6E87-C634-2374-71E226839A2E}"/>
              </a:ext>
            </a:extLst>
          </p:cNvPr>
          <p:cNvSpPr/>
          <p:nvPr/>
        </p:nvSpPr>
        <p:spPr>
          <a:xfrm>
            <a:off x="8879739" y="1338037"/>
            <a:ext cx="2234993" cy="947964"/>
          </a:xfrm>
          <a:prstGeom prst="rect">
            <a:avLst/>
          </a:prstGeom>
          <a:solidFill>
            <a:schemeClr val="accent1">
              <a:lumMod val="20000"/>
              <a:lumOff val="80000"/>
            </a:schemeClr>
          </a:solidFill>
          <a:ln w="476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t>Worthy Intellectual Elite</a:t>
            </a:r>
          </a:p>
        </p:txBody>
      </p:sp>
      <p:sp>
        <p:nvSpPr>
          <p:cNvPr id="12" name="Rectangle 11">
            <a:extLst>
              <a:ext uri="{FF2B5EF4-FFF2-40B4-BE49-F238E27FC236}">
                <a16:creationId xmlns:a16="http://schemas.microsoft.com/office/drawing/2014/main" id="{AEF1A2E6-B513-3A64-EC14-58910C9CEA2C}"/>
              </a:ext>
            </a:extLst>
          </p:cNvPr>
          <p:cNvSpPr/>
          <p:nvPr/>
        </p:nvSpPr>
        <p:spPr>
          <a:xfrm>
            <a:off x="8879739" y="2481036"/>
            <a:ext cx="2234993" cy="947964"/>
          </a:xfrm>
          <a:prstGeom prst="rect">
            <a:avLst/>
          </a:prstGeom>
          <a:solidFill>
            <a:srgbClr val="FF2600">
              <a:alpha val="36863"/>
            </a:srgbClr>
          </a:solidFill>
          <a:ln w="476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t>Students of Low Ability</a:t>
            </a:r>
          </a:p>
        </p:txBody>
      </p:sp>
      <p:graphicFrame>
        <p:nvGraphicFramePr>
          <p:cNvPr id="2" name="Table 1">
            <a:extLst>
              <a:ext uri="{FF2B5EF4-FFF2-40B4-BE49-F238E27FC236}">
                <a16:creationId xmlns:a16="http://schemas.microsoft.com/office/drawing/2014/main" id="{36175ACB-9DAF-1307-0DF7-1C80F5A1E4B5}"/>
              </a:ext>
            </a:extLst>
          </p:cNvPr>
          <p:cNvGraphicFramePr>
            <a:graphicFrameLocks noGrp="1"/>
          </p:cNvGraphicFramePr>
          <p:nvPr>
            <p:extLst>
              <p:ext uri="{D42A27DB-BD31-4B8C-83A1-F6EECF244321}">
                <p14:modId xmlns:p14="http://schemas.microsoft.com/office/powerpoint/2010/main" val="2726600333"/>
              </p:ext>
            </p:extLst>
          </p:nvPr>
        </p:nvGraphicFramePr>
        <p:xfrm>
          <a:off x="568037" y="3574409"/>
          <a:ext cx="11055926" cy="3134264"/>
        </p:xfrm>
        <a:graphic>
          <a:graphicData uri="http://schemas.openxmlformats.org/drawingml/2006/table">
            <a:tbl>
              <a:tblPr firstRow="1" firstCol="1" bandRow="1">
                <a:tableStyleId>{5940675A-B579-460E-94D1-54222C63F5DA}</a:tableStyleId>
              </a:tblPr>
              <a:tblGrid>
                <a:gridCol w="11055926">
                  <a:extLst>
                    <a:ext uri="{9D8B030D-6E8A-4147-A177-3AD203B41FA5}">
                      <a16:colId xmlns:a16="http://schemas.microsoft.com/office/drawing/2014/main" val="222995413"/>
                    </a:ext>
                  </a:extLst>
                </a:gridCol>
              </a:tblGrid>
              <a:tr h="407699">
                <a:tc>
                  <a:txBody>
                    <a:bodyPr/>
                    <a:lstStyle/>
                    <a:p>
                      <a:pPr marL="0" marR="0" algn="ctr">
                        <a:lnSpc>
                          <a:spcPct val="100000"/>
                        </a:lnSpc>
                      </a:pPr>
                      <a:r>
                        <a:rPr lang="en-US" sz="1600" b="1" kern="100" dirty="0">
                          <a:effectLst/>
                          <a:latin typeface="Arial" panose="020B0604020202020204" pitchFamily="34" charset="0"/>
                          <a:cs typeface="Arial" panose="020B0604020202020204" pitchFamily="34" charset="0"/>
                        </a:rPr>
                        <a:t>1920s–60s (Pre-Broadening Participation)</a:t>
                      </a:r>
                      <a:endParaRPr lang="en-US" sz="2400" b="1" kern="100" dirty="0">
                        <a:effectLst/>
                        <a:latin typeface="Arial" panose="020B0604020202020204" pitchFamily="34" charset="0"/>
                        <a:ea typeface="Aptos" panose="020B0004020202020204" pitchFamily="34" charset="0"/>
                        <a:cs typeface="Arial" panose="020B0604020202020204" pitchFamily="34" charset="0"/>
                      </a:endParaRPr>
                    </a:p>
                  </a:txBody>
                  <a:tcPr marL="63500" marR="63500" marT="63500" marB="63500" anchor="ctr">
                    <a:solidFill>
                      <a:schemeClr val="bg1">
                        <a:lumMod val="75000"/>
                      </a:schemeClr>
                    </a:solidFill>
                  </a:tcPr>
                </a:tc>
                <a:extLst>
                  <a:ext uri="{0D108BD9-81ED-4DB2-BD59-A6C34878D82A}">
                    <a16:rowId xmlns:a16="http://schemas.microsoft.com/office/drawing/2014/main" val="3832874894"/>
                  </a:ext>
                </a:extLst>
              </a:tr>
              <a:tr h="644364">
                <a:tc>
                  <a:txBody>
                    <a:bodyPr/>
                    <a:lstStyle/>
                    <a:p>
                      <a:pPr marL="0" marR="0">
                        <a:lnSpc>
                          <a:spcPct val="100000"/>
                        </a:lnSpc>
                      </a:pPr>
                      <a:r>
                        <a:rPr lang="en-US" sz="1600" i="1" kern="100" dirty="0">
                          <a:effectLst/>
                          <a:latin typeface="Arial" panose="020B0604020202020204" pitchFamily="34" charset="0"/>
                          <a:cs typeface="Arial" panose="020B0604020202020204" pitchFamily="34" charset="0"/>
                        </a:rPr>
                        <a:t>Exacting rigor of abstract chemistry needed to sort out future specialists and stimulate their advancement within a selective, competitive system to preserve national progress</a:t>
                      </a:r>
                      <a:endParaRPr lang="en-US" sz="2400" i="1" kern="100" dirty="0">
                        <a:effectLst/>
                        <a:latin typeface="Arial" panose="020B0604020202020204" pitchFamily="34" charset="0"/>
                        <a:ea typeface="Aptos" panose="020B0004020202020204" pitchFamily="34" charset="0"/>
                        <a:cs typeface="Arial" panose="020B0604020202020204" pitchFamily="34" charset="0"/>
                      </a:endParaRPr>
                    </a:p>
                  </a:txBody>
                  <a:tcPr marL="63500" marR="63500" marT="63500" marB="63500">
                    <a:solidFill>
                      <a:srgbClr val="E3F1D9"/>
                    </a:solidFill>
                  </a:tcPr>
                </a:tc>
                <a:extLst>
                  <a:ext uri="{0D108BD9-81ED-4DB2-BD59-A6C34878D82A}">
                    <a16:rowId xmlns:a16="http://schemas.microsoft.com/office/drawing/2014/main" val="4139191114"/>
                  </a:ext>
                </a:extLst>
              </a:tr>
              <a:tr h="2082201">
                <a:tc>
                  <a:txBody>
                    <a:bodyPr/>
                    <a:lstStyle/>
                    <a:p>
                      <a:pPr marL="0" marR="0">
                        <a:lnSpc>
                          <a:spcPct val="100000"/>
                        </a:lnSpc>
                        <a:spcAft>
                          <a:spcPts val="600"/>
                        </a:spcAft>
                      </a:pPr>
                      <a:endParaRPr lang="en-US" sz="1400"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00000"/>
                        </a:lnSpc>
                        <a:spcAft>
                          <a:spcPts val="600"/>
                        </a:spcAft>
                      </a:pPr>
                      <a:r>
                        <a:rPr lang="en-US" sz="1800" kern="100" dirty="0">
                          <a:effectLst/>
                          <a:latin typeface="Arial" panose="020B0604020202020204" pitchFamily="34" charset="0"/>
                          <a:ea typeface="Aptos" panose="020B0004020202020204" pitchFamily="34" charset="0"/>
                          <a:cs typeface="Arial" panose="020B0604020202020204" pitchFamily="34" charset="0"/>
                        </a:rPr>
                        <a:t>“Schools have been a potent factor in the development of an intellectual elite, the class responsible for the progress of civilization in any country… </a:t>
                      </a:r>
                      <a:r>
                        <a:rPr lang="en-US" sz="1800" b="1" kern="100" dirty="0">
                          <a:effectLst/>
                          <a:latin typeface="Arial" panose="020B0604020202020204" pitchFamily="34" charset="0"/>
                          <a:ea typeface="Aptos" panose="020B0004020202020204" pitchFamily="34" charset="0"/>
                          <a:cs typeface="Arial" panose="020B0604020202020204" pitchFamily="34" charset="0"/>
                        </a:rPr>
                        <a:t>The formation of an intellectually superior class should be the dominant preoccupation of any country</a:t>
                      </a:r>
                      <a:r>
                        <a:rPr lang="en-US" sz="1800" kern="100" dirty="0">
                          <a:effectLst/>
                          <a:latin typeface="Arial" panose="020B0604020202020204" pitchFamily="34" charset="0"/>
                          <a:ea typeface="Aptos" panose="020B0004020202020204" pitchFamily="34" charset="0"/>
                          <a:cs typeface="Arial" panose="020B0604020202020204" pitchFamily="34" charset="0"/>
                        </a:rPr>
                        <a:t> that expects to cut a figure in world affairs… It is a very noble task to aid in the creation of an intellectual aristocracy.” (Graffin, 1929)</a:t>
                      </a:r>
                    </a:p>
                  </a:txBody>
                  <a:tcPr marL="63500" marR="63500" marT="63500" marB="63500"/>
                </a:tc>
                <a:extLst>
                  <a:ext uri="{0D108BD9-81ED-4DB2-BD59-A6C34878D82A}">
                    <a16:rowId xmlns:a16="http://schemas.microsoft.com/office/drawing/2014/main" val="2578463677"/>
                  </a:ext>
                </a:extLst>
              </a:tr>
            </a:tbl>
          </a:graphicData>
        </a:graphic>
      </p:graphicFrame>
      <p:sp>
        <p:nvSpPr>
          <p:cNvPr id="4" name="Google Shape;196;p5">
            <a:extLst>
              <a:ext uri="{FF2B5EF4-FFF2-40B4-BE49-F238E27FC236}">
                <a16:creationId xmlns:a16="http://schemas.microsoft.com/office/drawing/2014/main" id="{1968CFDD-32C8-ECC5-3D26-9DB5E7AF935E}"/>
              </a:ext>
            </a:extLst>
          </p:cNvPr>
          <p:cNvSpPr txBox="1"/>
          <p:nvPr/>
        </p:nvSpPr>
        <p:spPr>
          <a:xfrm>
            <a:off x="568037" y="6270132"/>
            <a:ext cx="8835615" cy="438541"/>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endParaRPr lang="en-US" sz="1200" i="1" dirty="0">
              <a:solidFill>
                <a:schemeClr val="dk1"/>
              </a:solidFill>
              <a:latin typeface="Arial"/>
              <a:ea typeface="Arial"/>
              <a:cs typeface="Arial"/>
              <a:sym typeface="Arial"/>
            </a:endParaRPr>
          </a:p>
          <a:p>
            <a:pPr marL="0" marR="0" lvl="0" indent="0" rtl="0">
              <a:spcBef>
                <a:spcPts val="0"/>
              </a:spcBef>
              <a:spcAft>
                <a:spcPts val="0"/>
              </a:spcAft>
              <a:buNone/>
            </a:pPr>
            <a:r>
              <a:rPr lang="en-US" sz="1050" dirty="0" err="1">
                <a:solidFill>
                  <a:schemeClr val="dk1"/>
                </a:solidFill>
                <a:latin typeface="Arial"/>
                <a:ea typeface="Arial"/>
                <a:cs typeface="Arial"/>
                <a:sym typeface="Arial"/>
              </a:rPr>
              <a:t>Grafflin</a:t>
            </a:r>
            <a:r>
              <a:rPr lang="en-US" sz="1050" dirty="0">
                <a:solidFill>
                  <a:schemeClr val="dk1"/>
                </a:solidFill>
                <a:latin typeface="Arial"/>
                <a:ea typeface="Arial"/>
                <a:cs typeface="Arial"/>
                <a:sym typeface="Arial"/>
              </a:rPr>
              <a:t>, M.W. (1929). The formation of the elite. </a:t>
            </a:r>
            <a:r>
              <a:rPr lang="en-US" sz="1050" i="1" dirty="0">
                <a:solidFill>
                  <a:schemeClr val="dk1"/>
                </a:solidFill>
                <a:latin typeface="Arial"/>
                <a:ea typeface="Arial"/>
                <a:cs typeface="Arial"/>
                <a:sym typeface="Arial"/>
              </a:rPr>
              <a:t>Journal of Chemical Education, 6</a:t>
            </a:r>
            <a:r>
              <a:rPr lang="en-US" sz="1050" dirty="0">
                <a:solidFill>
                  <a:schemeClr val="dk1"/>
                </a:solidFill>
                <a:latin typeface="Arial"/>
                <a:ea typeface="Arial"/>
                <a:cs typeface="Arial"/>
                <a:sym typeface="Arial"/>
              </a:rPr>
              <a:t>(3)</a:t>
            </a:r>
            <a:r>
              <a:rPr lang="en-US" sz="1050" i="1" dirty="0">
                <a:solidFill>
                  <a:schemeClr val="dk1"/>
                </a:solidFill>
                <a:latin typeface="Arial"/>
                <a:ea typeface="Arial"/>
                <a:cs typeface="Arial"/>
                <a:sym typeface="Arial"/>
              </a:rPr>
              <a:t>, </a:t>
            </a:r>
            <a:r>
              <a:rPr lang="en-US" sz="1050" dirty="0">
                <a:solidFill>
                  <a:schemeClr val="dk1"/>
                </a:solidFill>
                <a:latin typeface="Arial"/>
                <a:ea typeface="Arial"/>
                <a:cs typeface="Arial"/>
                <a:sym typeface="Arial"/>
              </a:rPr>
              <a:t>565-571</a:t>
            </a:r>
            <a:r>
              <a:rPr lang="en-US" sz="1050" i="1" dirty="0">
                <a:solidFill>
                  <a:schemeClr val="dk1"/>
                </a:solidFill>
                <a:latin typeface="Arial"/>
                <a:ea typeface="Arial"/>
                <a:cs typeface="Arial"/>
                <a:sym typeface="Arial"/>
              </a:rPr>
              <a:t>. </a:t>
            </a:r>
            <a:endParaRPr lang="en-US" sz="105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3476989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031">
          <a:extLst>
            <a:ext uri="{FF2B5EF4-FFF2-40B4-BE49-F238E27FC236}">
              <a16:creationId xmlns:a16="http://schemas.microsoft.com/office/drawing/2014/main" id="{7045C39C-6B4F-12E6-C90A-1EB3FCB42C51}"/>
            </a:ext>
          </a:extLst>
        </p:cNvPr>
        <p:cNvGrpSpPr/>
        <p:nvPr/>
      </p:nvGrpSpPr>
      <p:grpSpPr>
        <a:xfrm>
          <a:off x="0" y="0"/>
          <a:ext cx="0" cy="0"/>
          <a:chOff x="0" y="0"/>
          <a:chExt cx="0" cy="0"/>
        </a:xfrm>
      </p:grpSpPr>
      <p:sp>
        <p:nvSpPr>
          <p:cNvPr id="1032" name="Google Shape;1032;p98">
            <a:extLst>
              <a:ext uri="{FF2B5EF4-FFF2-40B4-BE49-F238E27FC236}">
                <a16:creationId xmlns:a16="http://schemas.microsoft.com/office/drawing/2014/main" id="{E5C2CE8C-00E6-44D1-60FC-A175A9E6013C}"/>
              </a:ext>
            </a:extLst>
          </p:cNvPr>
          <p:cNvSpPr txBox="1">
            <a:spLocks noGrp="1"/>
          </p:cNvSpPr>
          <p:nvPr>
            <p:ph type="title"/>
          </p:nvPr>
        </p:nvSpPr>
        <p:spPr>
          <a:xfrm>
            <a:off x="-109984" y="-27050"/>
            <a:ext cx="12411967"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E0E0E"/>
              </a:buClr>
              <a:buSzPts val="4000"/>
              <a:buFont typeface="Arial"/>
              <a:buNone/>
            </a:pPr>
            <a:r>
              <a:rPr lang="en-US" b="1" dirty="0">
                <a:solidFill>
                  <a:srgbClr val="0E0E0E"/>
                </a:solidFill>
              </a:rPr>
              <a:t>Future Experts need Abstract Rigor</a:t>
            </a:r>
            <a:endParaRPr dirty="0"/>
          </a:p>
        </p:txBody>
      </p:sp>
      <p:sp>
        <p:nvSpPr>
          <p:cNvPr id="3" name="Oval 2">
            <a:extLst>
              <a:ext uri="{FF2B5EF4-FFF2-40B4-BE49-F238E27FC236}">
                <a16:creationId xmlns:a16="http://schemas.microsoft.com/office/drawing/2014/main" id="{715A3720-3465-CA24-827A-8F9B37A35FD8}"/>
              </a:ext>
            </a:extLst>
          </p:cNvPr>
          <p:cNvSpPr/>
          <p:nvPr/>
        </p:nvSpPr>
        <p:spPr>
          <a:xfrm>
            <a:off x="5086807" y="1370120"/>
            <a:ext cx="2018386" cy="2020795"/>
          </a:xfrm>
          <a:prstGeom prst="ellipse">
            <a:avLst/>
          </a:prstGeom>
          <a:solidFill>
            <a:schemeClr val="accent6">
              <a:lumMod val="20000"/>
              <a:lumOff val="80000"/>
            </a:schemeClr>
          </a:solidFill>
          <a:ln w="47625">
            <a:prstDash val="solid"/>
          </a:ln>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a:t>Abstract</a:t>
            </a:r>
          </a:p>
          <a:p>
            <a:pPr algn="ctr"/>
            <a:r>
              <a:rPr lang="en-US" sz="2000" b="1" dirty="0"/>
              <a:t>Chemistry</a:t>
            </a:r>
            <a:endParaRPr lang="en-US" sz="2400" b="1" dirty="0"/>
          </a:p>
        </p:txBody>
      </p:sp>
      <p:sp>
        <p:nvSpPr>
          <p:cNvPr id="6" name="Rectangle 5">
            <a:extLst>
              <a:ext uri="{FF2B5EF4-FFF2-40B4-BE49-F238E27FC236}">
                <a16:creationId xmlns:a16="http://schemas.microsoft.com/office/drawing/2014/main" id="{025CC8CC-608C-CFE4-D01D-F197BBDE67FA}"/>
              </a:ext>
            </a:extLst>
          </p:cNvPr>
          <p:cNvSpPr/>
          <p:nvPr/>
        </p:nvSpPr>
        <p:spPr>
          <a:xfrm>
            <a:off x="1372945" y="1338037"/>
            <a:ext cx="2234993" cy="2084963"/>
          </a:xfrm>
          <a:prstGeom prst="rect">
            <a:avLst/>
          </a:prstGeom>
          <a:solidFill>
            <a:schemeClr val="accent1">
              <a:lumMod val="20000"/>
              <a:lumOff val="80000"/>
            </a:schemeClr>
          </a:solidFill>
          <a:ln w="476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t>Possible Future Experts</a:t>
            </a:r>
          </a:p>
        </p:txBody>
      </p:sp>
      <p:cxnSp>
        <p:nvCxnSpPr>
          <p:cNvPr id="8" name="Straight Connector 7">
            <a:extLst>
              <a:ext uri="{FF2B5EF4-FFF2-40B4-BE49-F238E27FC236}">
                <a16:creationId xmlns:a16="http://schemas.microsoft.com/office/drawing/2014/main" id="{4C6665F0-4D35-5704-B907-2E6DD14B4840}"/>
              </a:ext>
            </a:extLst>
          </p:cNvPr>
          <p:cNvCxnSpPr>
            <a:stCxn id="6" idx="3"/>
            <a:endCxn id="3" idx="2"/>
          </p:cNvCxnSpPr>
          <p:nvPr/>
        </p:nvCxnSpPr>
        <p:spPr>
          <a:xfrm flipV="1">
            <a:off x="3607938" y="2380518"/>
            <a:ext cx="1478869" cy="1"/>
          </a:xfrm>
          <a:prstGeom prst="line">
            <a:avLst/>
          </a:prstGeom>
          <a:ln w="47625"/>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13089E1E-8F00-4D32-0910-5CA490A3E8E6}"/>
              </a:ext>
            </a:extLst>
          </p:cNvPr>
          <p:cNvCxnSpPr>
            <a:stCxn id="3" idx="6"/>
          </p:cNvCxnSpPr>
          <p:nvPr/>
        </p:nvCxnSpPr>
        <p:spPr>
          <a:xfrm flipV="1">
            <a:off x="7105193" y="2380517"/>
            <a:ext cx="1623385" cy="1"/>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CA84F9F-8781-5A1B-21D3-A0CCAED10C78}"/>
              </a:ext>
            </a:extLst>
          </p:cNvPr>
          <p:cNvSpPr/>
          <p:nvPr/>
        </p:nvSpPr>
        <p:spPr>
          <a:xfrm>
            <a:off x="8879739" y="1338037"/>
            <a:ext cx="2234993" cy="947964"/>
          </a:xfrm>
          <a:prstGeom prst="rect">
            <a:avLst/>
          </a:prstGeom>
          <a:solidFill>
            <a:schemeClr val="accent1">
              <a:lumMod val="20000"/>
              <a:lumOff val="80000"/>
            </a:schemeClr>
          </a:solidFill>
          <a:ln w="476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t>Worthy Intellectual Elite</a:t>
            </a:r>
          </a:p>
        </p:txBody>
      </p:sp>
      <p:sp>
        <p:nvSpPr>
          <p:cNvPr id="12" name="Rectangle 11">
            <a:extLst>
              <a:ext uri="{FF2B5EF4-FFF2-40B4-BE49-F238E27FC236}">
                <a16:creationId xmlns:a16="http://schemas.microsoft.com/office/drawing/2014/main" id="{91DD68AC-84E4-4B4E-7277-4F76456997B4}"/>
              </a:ext>
            </a:extLst>
          </p:cNvPr>
          <p:cNvSpPr/>
          <p:nvPr/>
        </p:nvSpPr>
        <p:spPr>
          <a:xfrm>
            <a:off x="8879739" y="2481036"/>
            <a:ext cx="2234993" cy="947964"/>
          </a:xfrm>
          <a:prstGeom prst="rect">
            <a:avLst/>
          </a:prstGeom>
          <a:solidFill>
            <a:srgbClr val="FF2600">
              <a:alpha val="36863"/>
            </a:srgbClr>
          </a:solidFill>
          <a:ln w="476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t>Students of Low Ability</a:t>
            </a:r>
          </a:p>
        </p:txBody>
      </p:sp>
      <p:graphicFrame>
        <p:nvGraphicFramePr>
          <p:cNvPr id="2" name="Table 1">
            <a:extLst>
              <a:ext uri="{FF2B5EF4-FFF2-40B4-BE49-F238E27FC236}">
                <a16:creationId xmlns:a16="http://schemas.microsoft.com/office/drawing/2014/main" id="{F2E5689F-733A-493E-2ED8-DA418F340354}"/>
              </a:ext>
            </a:extLst>
          </p:cNvPr>
          <p:cNvGraphicFramePr>
            <a:graphicFrameLocks noGrp="1"/>
          </p:cNvGraphicFramePr>
          <p:nvPr>
            <p:extLst>
              <p:ext uri="{D42A27DB-BD31-4B8C-83A1-F6EECF244321}">
                <p14:modId xmlns:p14="http://schemas.microsoft.com/office/powerpoint/2010/main" val="869820691"/>
              </p:ext>
            </p:extLst>
          </p:nvPr>
        </p:nvGraphicFramePr>
        <p:xfrm>
          <a:off x="568037" y="3574409"/>
          <a:ext cx="11055926" cy="3134264"/>
        </p:xfrm>
        <a:graphic>
          <a:graphicData uri="http://schemas.openxmlformats.org/drawingml/2006/table">
            <a:tbl>
              <a:tblPr firstRow="1" firstCol="1" bandRow="1">
                <a:tableStyleId>{5940675A-B579-460E-94D1-54222C63F5DA}</a:tableStyleId>
              </a:tblPr>
              <a:tblGrid>
                <a:gridCol w="11055926">
                  <a:extLst>
                    <a:ext uri="{9D8B030D-6E8A-4147-A177-3AD203B41FA5}">
                      <a16:colId xmlns:a16="http://schemas.microsoft.com/office/drawing/2014/main" val="222995413"/>
                    </a:ext>
                  </a:extLst>
                </a:gridCol>
              </a:tblGrid>
              <a:tr h="407699">
                <a:tc>
                  <a:txBody>
                    <a:bodyPr/>
                    <a:lstStyle/>
                    <a:p>
                      <a:pPr marL="0" marR="0" algn="ctr">
                        <a:lnSpc>
                          <a:spcPct val="100000"/>
                        </a:lnSpc>
                      </a:pPr>
                      <a:r>
                        <a:rPr lang="en-US" sz="1600" b="1" kern="100" dirty="0">
                          <a:effectLst/>
                          <a:latin typeface="Arial" panose="020B0604020202020204" pitchFamily="34" charset="0"/>
                          <a:cs typeface="Arial" panose="020B0604020202020204" pitchFamily="34" charset="0"/>
                        </a:rPr>
                        <a:t>1920s–60s (Pre-Broadening Participation)</a:t>
                      </a:r>
                      <a:endParaRPr lang="en-US" sz="2400" b="1" kern="100" dirty="0">
                        <a:effectLst/>
                        <a:latin typeface="Arial" panose="020B0604020202020204" pitchFamily="34" charset="0"/>
                        <a:ea typeface="Aptos" panose="020B0004020202020204" pitchFamily="34" charset="0"/>
                        <a:cs typeface="Arial" panose="020B0604020202020204" pitchFamily="34" charset="0"/>
                      </a:endParaRPr>
                    </a:p>
                  </a:txBody>
                  <a:tcPr marL="63500" marR="63500" marT="63500" marB="63500" anchor="ctr">
                    <a:solidFill>
                      <a:schemeClr val="bg1">
                        <a:lumMod val="75000"/>
                      </a:schemeClr>
                    </a:solidFill>
                  </a:tcPr>
                </a:tc>
                <a:extLst>
                  <a:ext uri="{0D108BD9-81ED-4DB2-BD59-A6C34878D82A}">
                    <a16:rowId xmlns:a16="http://schemas.microsoft.com/office/drawing/2014/main" val="3832874894"/>
                  </a:ext>
                </a:extLst>
              </a:tr>
              <a:tr h="644364">
                <a:tc>
                  <a:txBody>
                    <a:bodyPr/>
                    <a:lstStyle/>
                    <a:p>
                      <a:pPr marL="0" marR="0">
                        <a:lnSpc>
                          <a:spcPct val="100000"/>
                        </a:lnSpc>
                      </a:pPr>
                      <a:r>
                        <a:rPr lang="en-US" sz="1600" i="1" kern="100" dirty="0">
                          <a:effectLst/>
                          <a:latin typeface="Arial" panose="020B0604020202020204" pitchFamily="34" charset="0"/>
                          <a:cs typeface="Arial" panose="020B0604020202020204" pitchFamily="34" charset="0"/>
                        </a:rPr>
                        <a:t>Exacting rigor of abstract chemistry needed to sort out future specialists and stimulate their advancement within a selective, competitive system to preserve national progress</a:t>
                      </a:r>
                      <a:endParaRPr lang="en-US" sz="2400" i="1" kern="100" dirty="0">
                        <a:effectLst/>
                        <a:latin typeface="Arial" panose="020B0604020202020204" pitchFamily="34" charset="0"/>
                        <a:ea typeface="Aptos" panose="020B0004020202020204" pitchFamily="34" charset="0"/>
                        <a:cs typeface="Arial" panose="020B0604020202020204" pitchFamily="34" charset="0"/>
                      </a:endParaRPr>
                    </a:p>
                  </a:txBody>
                  <a:tcPr marL="63500" marR="63500" marT="63500" marB="63500">
                    <a:solidFill>
                      <a:srgbClr val="E3F1D9"/>
                    </a:solidFill>
                  </a:tcPr>
                </a:tc>
                <a:extLst>
                  <a:ext uri="{0D108BD9-81ED-4DB2-BD59-A6C34878D82A}">
                    <a16:rowId xmlns:a16="http://schemas.microsoft.com/office/drawing/2014/main" val="4139191114"/>
                  </a:ext>
                </a:extLst>
              </a:tr>
              <a:tr h="2082201">
                <a:tc>
                  <a:txBody>
                    <a:bodyPr/>
                    <a:lstStyle/>
                    <a:p>
                      <a:pPr marL="0" marR="0">
                        <a:lnSpc>
                          <a:spcPct val="100000"/>
                        </a:lnSpc>
                        <a:spcAft>
                          <a:spcPts val="600"/>
                        </a:spcAft>
                      </a:pPr>
                      <a:r>
                        <a:rPr lang="en-US" sz="1600" kern="100" dirty="0">
                          <a:effectLst/>
                          <a:latin typeface="Arial" panose="020B0604020202020204" pitchFamily="34" charset="0"/>
                          <a:cs typeface="Arial" panose="020B0604020202020204" pitchFamily="34" charset="0"/>
                        </a:rPr>
                        <a:t>Use of IQ, scientific aptitude, and placement tests to parse who may enter, and time-pressure course tests graded on a curve to determine who may persist</a:t>
                      </a:r>
                      <a:endParaRPr lang="en-US" sz="2400" kern="100" dirty="0">
                        <a:effectLst/>
                        <a:latin typeface="Arial" panose="020B0604020202020204" pitchFamily="34" charset="0"/>
                        <a:cs typeface="Arial" panose="020B0604020202020204" pitchFamily="34" charset="0"/>
                      </a:endParaRPr>
                    </a:p>
                  </a:txBody>
                  <a:tcPr marL="63500" marR="63500" marT="63500" marB="63500"/>
                </a:tc>
                <a:extLst>
                  <a:ext uri="{0D108BD9-81ED-4DB2-BD59-A6C34878D82A}">
                    <a16:rowId xmlns:a16="http://schemas.microsoft.com/office/drawing/2014/main" val="2578463677"/>
                  </a:ext>
                </a:extLst>
              </a:tr>
            </a:tbl>
          </a:graphicData>
        </a:graphic>
      </p:graphicFrame>
    </p:spTree>
    <p:extLst>
      <p:ext uri="{BB962C8B-B14F-4D97-AF65-F5344CB8AC3E}">
        <p14:creationId xmlns:p14="http://schemas.microsoft.com/office/powerpoint/2010/main" val="103374588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031">
          <a:extLst>
            <a:ext uri="{FF2B5EF4-FFF2-40B4-BE49-F238E27FC236}">
              <a16:creationId xmlns:a16="http://schemas.microsoft.com/office/drawing/2014/main" id="{BC83C0A3-09B5-A413-1F2C-954517AD26DE}"/>
            </a:ext>
          </a:extLst>
        </p:cNvPr>
        <p:cNvGrpSpPr/>
        <p:nvPr/>
      </p:nvGrpSpPr>
      <p:grpSpPr>
        <a:xfrm>
          <a:off x="0" y="0"/>
          <a:ext cx="0" cy="0"/>
          <a:chOff x="0" y="0"/>
          <a:chExt cx="0" cy="0"/>
        </a:xfrm>
      </p:grpSpPr>
      <p:sp>
        <p:nvSpPr>
          <p:cNvPr id="1032" name="Google Shape;1032;p98">
            <a:extLst>
              <a:ext uri="{FF2B5EF4-FFF2-40B4-BE49-F238E27FC236}">
                <a16:creationId xmlns:a16="http://schemas.microsoft.com/office/drawing/2014/main" id="{2336AAD3-2EDB-D464-09AB-293C6776759A}"/>
              </a:ext>
            </a:extLst>
          </p:cNvPr>
          <p:cNvSpPr txBox="1">
            <a:spLocks noGrp="1"/>
          </p:cNvSpPr>
          <p:nvPr>
            <p:ph type="title"/>
          </p:nvPr>
        </p:nvSpPr>
        <p:spPr>
          <a:xfrm>
            <a:off x="-109984" y="-27050"/>
            <a:ext cx="12411967"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E0E0E"/>
              </a:buClr>
              <a:buSzPts val="4000"/>
              <a:buFont typeface="Arial"/>
              <a:buNone/>
            </a:pPr>
            <a:r>
              <a:rPr lang="en-US" b="1" dirty="0">
                <a:solidFill>
                  <a:srgbClr val="0E0E0E"/>
                </a:solidFill>
              </a:rPr>
              <a:t>Future Experts need Abstract Rigor</a:t>
            </a:r>
            <a:endParaRPr dirty="0"/>
          </a:p>
        </p:txBody>
      </p:sp>
      <p:sp>
        <p:nvSpPr>
          <p:cNvPr id="3" name="Oval 2">
            <a:extLst>
              <a:ext uri="{FF2B5EF4-FFF2-40B4-BE49-F238E27FC236}">
                <a16:creationId xmlns:a16="http://schemas.microsoft.com/office/drawing/2014/main" id="{48CF5DC1-12B9-D40F-E6FA-9EA89087B899}"/>
              </a:ext>
            </a:extLst>
          </p:cNvPr>
          <p:cNvSpPr/>
          <p:nvPr/>
        </p:nvSpPr>
        <p:spPr>
          <a:xfrm>
            <a:off x="5086807" y="1370120"/>
            <a:ext cx="2018386" cy="2020795"/>
          </a:xfrm>
          <a:prstGeom prst="ellipse">
            <a:avLst/>
          </a:prstGeom>
          <a:solidFill>
            <a:schemeClr val="accent6">
              <a:lumMod val="20000"/>
              <a:lumOff val="80000"/>
            </a:schemeClr>
          </a:solidFill>
          <a:ln w="47625">
            <a:prstDash val="solid"/>
          </a:ln>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a:t>Abstract</a:t>
            </a:r>
          </a:p>
          <a:p>
            <a:pPr algn="ctr"/>
            <a:r>
              <a:rPr lang="en-US" sz="2000" b="1" dirty="0"/>
              <a:t>Chemistry</a:t>
            </a:r>
            <a:endParaRPr lang="en-US" sz="2400" b="1" dirty="0"/>
          </a:p>
        </p:txBody>
      </p:sp>
      <p:sp>
        <p:nvSpPr>
          <p:cNvPr id="6" name="Rectangle 5">
            <a:extLst>
              <a:ext uri="{FF2B5EF4-FFF2-40B4-BE49-F238E27FC236}">
                <a16:creationId xmlns:a16="http://schemas.microsoft.com/office/drawing/2014/main" id="{D1B87D28-CECB-E2ED-6734-B1F80E38C585}"/>
              </a:ext>
            </a:extLst>
          </p:cNvPr>
          <p:cNvSpPr/>
          <p:nvPr/>
        </p:nvSpPr>
        <p:spPr>
          <a:xfrm>
            <a:off x="1372945" y="1338037"/>
            <a:ext cx="2234993" cy="2084963"/>
          </a:xfrm>
          <a:prstGeom prst="rect">
            <a:avLst/>
          </a:prstGeom>
          <a:solidFill>
            <a:schemeClr val="accent1">
              <a:lumMod val="20000"/>
              <a:lumOff val="80000"/>
            </a:schemeClr>
          </a:solidFill>
          <a:ln w="476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t>Possible Future Experts</a:t>
            </a:r>
          </a:p>
        </p:txBody>
      </p:sp>
      <p:cxnSp>
        <p:nvCxnSpPr>
          <p:cNvPr id="8" name="Straight Connector 7">
            <a:extLst>
              <a:ext uri="{FF2B5EF4-FFF2-40B4-BE49-F238E27FC236}">
                <a16:creationId xmlns:a16="http://schemas.microsoft.com/office/drawing/2014/main" id="{27F23453-FA62-57CB-1945-F6F751027F0C}"/>
              </a:ext>
            </a:extLst>
          </p:cNvPr>
          <p:cNvCxnSpPr>
            <a:stCxn id="6" idx="3"/>
            <a:endCxn id="3" idx="2"/>
          </p:cNvCxnSpPr>
          <p:nvPr/>
        </p:nvCxnSpPr>
        <p:spPr>
          <a:xfrm flipV="1">
            <a:off x="3607938" y="2380518"/>
            <a:ext cx="1478869" cy="1"/>
          </a:xfrm>
          <a:prstGeom prst="line">
            <a:avLst/>
          </a:prstGeom>
          <a:ln w="47625"/>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0A5C4801-E065-2A68-205A-5474FDF89192}"/>
              </a:ext>
            </a:extLst>
          </p:cNvPr>
          <p:cNvCxnSpPr>
            <a:stCxn id="3" idx="6"/>
          </p:cNvCxnSpPr>
          <p:nvPr/>
        </p:nvCxnSpPr>
        <p:spPr>
          <a:xfrm flipV="1">
            <a:off x="7105193" y="2380517"/>
            <a:ext cx="1623385" cy="1"/>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2CD123EC-4865-F8DB-88ED-50C02B1A0212}"/>
              </a:ext>
            </a:extLst>
          </p:cNvPr>
          <p:cNvSpPr/>
          <p:nvPr/>
        </p:nvSpPr>
        <p:spPr>
          <a:xfrm>
            <a:off x="8879739" y="1338037"/>
            <a:ext cx="2234993" cy="947964"/>
          </a:xfrm>
          <a:prstGeom prst="rect">
            <a:avLst/>
          </a:prstGeom>
          <a:solidFill>
            <a:schemeClr val="accent1">
              <a:lumMod val="20000"/>
              <a:lumOff val="80000"/>
            </a:schemeClr>
          </a:solidFill>
          <a:ln w="476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t>Worthy Intellectual Elite</a:t>
            </a:r>
          </a:p>
        </p:txBody>
      </p:sp>
      <p:sp>
        <p:nvSpPr>
          <p:cNvPr id="12" name="Rectangle 11">
            <a:extLst>
              <a:ext uri="{FF2B5EF4-FFF2-40B4-BE49-F238E27FC236}">
                <a16:creationId xmlns:a16="http://schemas.microsoft.com/office/drawing/2014/main" id="{498119CE-8FD3-1F7A-96AA-5B6DC497DAD3}"/>
              </a:ext>
            </a:extLst>
          </p:cNvPr>
          <p:cNvSpPr/>
          <p:nvPr/>
        </p:nvSpPr>
        <p:spPr>
          <a:xfrm>
            <a:off x="8879739" y="2481036"/>
            <a:ext cx="2234993" cy="947964"/>
          </a:xfrm>
          <a:prstGeom prst="rect">
            <a:avLst/>
          </a:prstGeom>
          <a:solidFill>
            <a:srgbClr val="FF2600">
              <a:alpha val="36863"/>
            </a:srgbClr>
          </a:solidFill>
          <a:ln w="476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t>Students of Low Ability</a:t>
            </a:r>
          </a:p>
        </p:txBody>
      </p:sp>
      <p:graphicFrame>
        <p:nvGraphicFramePr>
          <p:cNvPr id="2" name="Table 1">
            <a:extLst>
              <a:ext uri="{FF2B5EF4-FFF2-40B4-BE49-F238E27FC236}">
                <a16:creationId xmlns:a16="http://schemas.microsoft.com/office/drawing/2014/main" id="{9D8493CB-1D24-6761-3043-9C5B18457ABD}"/>
              </a:ext>
            </a:extLst>
          </p:cNvPr>
          <p:cNvGraphicFramePr>
            <a:graphicFrameLocks noGrp="1"/>
          </p:cNvGraphicFramePr>
          <p:nvPr>
            <p:extLst>
              <p:ext uri="{D42A27DB-BD31-4B8C-83A1-F6EECF244321}">
                <p14:modId xmlns:p14="http://schemas.microsoft.com/office/powerpoint/2010/main" val="2798240403"/>
              </p:ext>
            </p:extLst>
          </p:nvPr>
        </p:nvGraphicFramePr>
        <p:xfrm>
          <a:off x="568037" y="3574409"/>
          <a:ext cx="11055926" cy="3134264"/>
        </p:xfrm>
        <a:graphic>
          <a:graphicData uri="http://schemas.openxmlformats.org/drawingml/2006/table">
            <a:tbl>
              <a:tblPr firstRow="1" firstCol="1" bandRow="1">
                <a:tableStyleId>{5940675A-B579-460E-94D1-54222C63F5DA}</a:tableStyleId>
              </a:tblPr>
              <a:tblGrid>
                <a:gridCol w="11055926">
                  <a:extLst>
                    <a:ext uri="{9D8B030D-6E8A-4147-A177-3AD203B41FA5}">
                      <a16:colId xmlns:a16="http://schemas.microsoft.com/office/drawing/2014/main" val="222995413"/>
                    </a:ext>
                  </a:extLst>
                </a:gridCol>
              </a:tblGrid>
              <a:tr h="407699">
                <a:tc>
                  <a:txBody>
                    <a:bodyPr/>
                    <a:lstStyle/>
                    <a:p>
                      <a:pPr marL="0" marR="0" algn="ctr">
                        <a:lnSpc>
                          <a:spcPct val="100000"/>
                        </a:lnSpc>
                      </a:pPr>
                      <a:r>
                        <a:rPr lang="en-US" sz="1600" b="1" kern="100" dirty="0">
                          <a:effectLst/>
                          <a:latin typeface="Arial" panose="020B0604020202020204" pitchFamily="34" charset="0"/>
                          <a:cs typeface="Arial" panose="020B0604020202020204" pitchFamily="34" charset="0"/>
                        </a:rPr>
                        <a:t>1920s–60s (Pre-Broadening Participation)</a:t>
                      </a:r>
                      <a:endParaRPr lang="en-US" sz="2400" b="1" kern="100" dirty="0">
                        <a:effectLst/>
                        <a:latin typeface="Arial" panose="020B0604020202020204" pitchFamily="34" charset="0"/>
                        <a:ea typeface="Aptos" panose="020B0004020202020204" pitchFamily="34" charset="0"/>
                        <a:cs typeface="Arial" panose="020B0604020202020204" pitchFamily="34" charset="0"/>
                      </a:endParaRPr>
                    </a:p>
                  </a:txBody>
                  <a:tcPr marL="63500" marR="63500" marT="63500" marB="63500" anchor="ctr">
                    <a:solidFill>
                      <a:schemeClr val="bg1">
                        <a:lumMod val="75000"/>
                      </a:schemeClr>
                    </a:solidFill>
                  </a:tcPr>
                </a:tc>
                <a:extLst>
                  <a:ext uri="{0D108BD9-81ED-4DB2-BD59-A6C34878D82A}">
                    <a16:rowId xmlns:a16="http://schemas.microsoft.com/office/drawing/2014/main" val="3832874894"/>
                  </a:ext>
                </a:extLst>
              </a:tr>
              <a:tr h="644364">
                <a:tc>
                  <a:txBody>
                    <a:bodyPr/>
                    <a:lstStyle/>
                    <a:p>
                      <a:pPr marL="0" marR="0">
                        <a:lnSpc>
                          <a:spcPct val="100000"/>
                        </a:lnSpc>
                      </a:pPr>
                      <a:r>
                        <a:rPr lang="en-US" sz="1600" i="1" kern="100" dirty="0">
                          <a:effectLst/>
                          <a:latin typeface="Arial" panose="020B0604020202020204" pitchFamily="34" charset="0"/>
                          <a:cs typeface="Arial" panose="020B0604020202020204" pitchFamily="34" charset="0"/>
                        </a:rPr>
                        <a:t>Exacting rigor of abstract chemistry needed to sort out future specialists and stimulate their advancement within a selective, competitive system to preserve national progress</a:t>
                      </a:r>
                      <a:endParaRPr lang="en-US" sz="2400" i="1" kern="100" dirty="0">
                        <a:effectLst/>
                        <a:latin typeface="Arial" panose="020B0604020202020204" pitchFamily="34" charset="0"/>
                        <a:ea typeface="Aptos" panose="020B0004020202020204" pitchFamily="34" charset="0"/>
                        <a:cs typeface="Arial" panose="020B0604020202020204" pitchFamily="34" charset="0"/>
                      </a:endParaRPr>
                    </a:p>
                  </a:txBody>
                  <a:tcPr marL="63500" marR="63500" marT="63500" marB="63500">
                    <a:solidFill>
                      <a:srgbClr val="E3F1D9"/>
                    </a:solidFill>
                  </a:tcPr>
                </a:tc>
                <a:extLst>
                  <a:ext uri="{0D108BD9-81ED-4DB2-BD59-A6C34878D82A}">
                    <a16:rowId xmlns:a16="http://schemas.microsoft.com/office/drawing/2014/main" val="4139191114"/>
                  </a:ext>
                </a:extLst>
              </a:tr>
              <a:tr h="2082201">
                <a:tc>
                  <a:txBody>
                    <a:bodyPr/>
                    <a:lstStyle/>
                    <a:p>
                      <a:pPr marL="0" marR="0">
                        <a:lnSpc>
                          <a:spcPct val="100000"/>
                        </a:lnSpc>
                        <a:spcAft>
                          <a:spcPts val="600"/>
                        </a:spcAft>
                      </a:pPr>
                      <a:r>
                        <a:rPr lang="en-US" sz="1600" kern="100" dirty="0">
                          <a:effectLst/>
                          <a:latin typeface="Arial" panose="020B0604020202020204" pitchFamily="34" charset="0"/>
                          <a:cs typeface="Arial" panose="020B0604020202020204" pitchFamily="34" charset="0"/>
                        </a:rPr>
                        <a:t>Use of IQ, scientific aptitude, and placement tests to parse who may enter, and time-pressure course tests graded on a curve to determine who may persist</a:t>
                      </a:r>
                      <a:endParaRPr lang="en-US" sz="2400" kern="100" dirty="0">
                        <a:effectLst/>
                        <a:latin typeface="Arial" panose="020B0604020202020204" pitchFamily="34" charset="0"/>
                        <a:cs typeface="Arial" panose="020B0604020202020204" pitchFamily="34" charset="0"/>
                      </a:endParaRPr>
                    </a:p>
                    <a:p>
                      <a:pPr marL="0" marR="0">
                        <a:lnSpc>
                          <a:spcPct val="100000"/>
                        </a:lnSpc>
                        <a:spcAft>
                          <a:spcPts val="600"/>
                        </a:spcAft>
                      </a:pPr>
                      <a:r>
                        <a:rPr lang="en-US" sz="1600" kern="100" dirty="0">
                          <a:effectLst/>
                          <a:latin typeface="Arial" panose="020B0604020202020204" pitchFamily="34" charset="0"/>
                          <a:cs typeface="Arial" panose="020B0604020202020204" pitchFamily="34" charset="0"/>
                        </a:rPr>
                        <a:t>E.g., chemistry placement tests, calibrated to display premise of innate differences in aptitude along bell curve, aim to salvage superior students and prevent the entry of those deemed destined to fail based on natural aptitude (</a:t>
                      </a:r>
                      <a:r>
                        <a:rPr lang="en-US" sz="1600" kern="100" dirty="0" err="1">
                          <a:effectLst/>
                          <a:latin typeface="Arial" panose="020B0604020202020204" pitchFamily="34" charset="0"/>
                          <a:cs typeface="Arial" panose="020B0604020202020204" pitchFamily="34" charset="0"/>
                        </a:rPr>
                        <a:t>Cornog</a:t>
                      </a:r>
                      <a:r>
                        <a:rPr lang="en-US" sz="1600" kern="100" dirty="0">
                          <a:effectLst/>
                          <a:latin typeface="Arial" panose="020B0604020202020204" pitchFamily="34" charset="0"/>
                          <a:cs typeface="Arial" panose="020B0604020202020204" pitchFamily="34" charset="0"/>
                        </a:rPr>
                        <a:t> &amp; Stoddard, 1925; Kirk, 1932)</a:t>
                      </a:r>
                      <a:endParaRPr lang="en-US" sz="2400" kern="100" dirty="0">
                        <a:effectLst/>
                        <a:latin typeface="Arial" panose="020B0604020202020204" pitchFamily="34" charset="0"/>
                        <a:cs typeface="Arial" panose="020B0604020202020204" pitchFamily="34" charset="0"/>
                      </a:endParaRPr>
                    </a:p>
                  </a:txBody>
                  <a:tcPr marL="63500" marR="63500" marT="63500" marB="63500"/>
                </a:tc>
                <a:extLst>
                  <a:ext uri="{0D108BD9-81ED-4DB2-BD59-A6C34878D82A}">
                    <a16:rowId xmlns:a16="http://schemas.microsoft.com/office/drawing/2014/main" val="2578463677"/>
                  </a:ext>
                </a:extLst>
              </a:tr>
            </a:tbl>
          </a:graphicData>
        </a:graphic>
      </p:graphicFrame>
    </p:spTree>
    <p:extLst>
      <p:ext uri="{BB962C8B-B14F-4D97-AF65-F5344CB8AC3E}">
        <p14:creationId xmlns:p14="http://schemas.microsoft.com/office/powerpoint/2010/main" val="254705596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031">
          <a:extLst>
            <a:ext uri="{FF2B5EF4-FFF2-40B4-BE49-F238E27FC236}">
              <a16:creationId xmlns:a16="http://schemas.microsoft.com/office/drawing/2014/main" id="{6AE48FD6-58F7-5C7E-994B-901C864F332A}"/>
            </a:ext>
          </a:extLst>
        </p:cNvPr>
        <p:cNvGrpSpPr/>
        <p:nvPr/>
      </p:nvGrpSpPr>
      <p:grpSpPr>
        <a:xfrm>
          <a:off x="0" y="0"/>
          <a:ext cx="0" cy="0"/>
          <a:chOff x="0" y="0"/>
          <a:chExt cx="0" cy="0"/>
        </a:xfrm>
      </p:grpSpPr>
      <p:sp>
        <p:nvSpPr>
          <p:cNvPr id="1032" name="Google Shape;1032;p98">
            <a:extLst>
              <a:ext uri="{FF2B5EF4-FFF2-40B4-BE49-F238E27FC236}">
                <a16:creationId xmlns:a16="http://schemas.microsoft.com/office/drawing/2014/main" id="{667B7DFE-A8B5-81EA-D26E-E86B43B3690B}"/>
              </a:ext>
            </a:extLst>
          </p:cNvPr>
          <p:cNvSpPr txBox="1">
            <a:spLocks noGrp="1"/>
          </p:cNvSpPr>
          <p:nvPr>
            <p:ph type="title"/>
          </p:nvPr>
        </p:nvSpPr>
        <p:spPr>
          <a:xfrm>
            <a:off x="-109984" y="-27050"/>
            <a:ext cx="12411967"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E0E0E"/>
              </a:buClr>
              <a:buSzPts val="4000"/>
              <a:buFont typeface="Arial"/>
              <a:buNone/>
            </a:pPr>
            <a:r>
              <a:rPr lang="en-US" b="1" dirty="0">
                <a:solidFill>
                  <a:srgbClr val="0E0E0E"/>
                </a:solidFill>
              </a:rPr>
              <a:t>Future Experts need Abstract Rigor</a:t>
            </a:r>
            <a:endParaRPr dirty="0"/>
          </a:p>
        </p:txBody>
      </p:sp>
      <p:sp>
        <p:nvSpPr>
          <p:cNvPr id="3" name="Oval 2">
            <a:extLst>
              <a:ext uri="{FF2B5EF4-FFF2-40B4-BE49-F238E27FC236}">
                <a16:creationId xmlns:a16="http://schemas.microsoft.com/office/drawing/2014/main" id="{4E4A5B7A-D869-E5E5-1E22-6A7118CDF25A}"/>
              </a:ext>
            </a:extLst>
          </p:cNvPr>
          <p:cNvSpPr/>
          <p:nvPr/>
        </p:nvSpPr>
        <p:spPr>
          <a:xfrm>
            <a:off x="5086807" y="1370120"/>
            <a:ext cx="2018386" cy="2020795"/>
          </a:xfrm>
          <a:prstGeom prst="ellipse">
            <a:avLst/>
          </a:prstGeom>
          <a:solidFill>
            <a:schemeClr val="accent6">
              <a:lumMod val="20000"/>
              <a:lumOff val="80000"/>
            </a:schemeClr>
          </a:solidFill>
          <a:ln w="47625">
            <a:prstDash val="solid"/>
          </a:ln>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a:t>Abstract</a:t>
            </a:r>
          </a:p>
          <a:p>
            <a:pPr algn="ctr"/>
            <a:r>
              <a:rPr lang="en-US" sz="2000" b="1" dirty="0"/>
              <a:t>Chemistry</a:t>
            </a:r>
            <a:endParaRPr lang="en-US" sz="2400" b="1" dirty="0"/>
          </a:p>
        </p:txBody>
      </p:sp>
      <p:sp>
        <p:nvSpPr>
          <p:cNvPr id="6" name="Rectangle 5">
            <a:extLst>
              <a:ext uri="{FF2B5EF4-FFF2-40B4-BE49-F238E27FC236}">
                <a16:creationId xmlns:a16="http://schemas.microsoft.com/office/drawing/2014/main" id="{0CD11DB6-0C73-BAAE-3BDC-ECD870E78D6E}"/>
              </a:ext>
            </a:extLst>
          </p:cNvPr>
          <p:cNvSpPr/>
          <p:nvPr/>
        </p:nvSpPr>
        <p:spPr>
          <a:xfrm>
            <a:off x="1372945" y="1338037"/>
            <a:ext cx="2234993" cy="2084963"/>
          </a:xfrm>
          <a:prstGeom prst="rect">
            <a:avLst/>
          </a:prstGeom>
          <a:solidFill>
            <a:schemeClr val="accent1">
              <a:lumMod val="20000"/>
              <a:lumOff val="80000"/>
            </a:schemeClr>
          </a:solidFill>
          <a:ln w="476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t>Possible Future Experts</a:t>
            </a:r>
          </a:p>
        </p:txBody>
      </p:sp>
      <p:cxnSp>
        <p:nvCxnSpPr>
          <p:cNvPr id="8" name="Straight Connector 7">
            <a:extLst>
              <a:ext uri="{FF2B5EF4-FFF2-40B4-BE49-F238E27FC236}">
                <a16:creationId xmlns:a16="http://schemas.microsoft.com/office/drawing/2014/main" id="{CC092E22-146D-3F1A-4DF7-3ADBF509E7DF}"/>
              </a:ext>
            </a:extLst>
          </p:cNvPr>
          <p:cNvCxnSpPr>
            <a:stCxn id="6" idx="3"/>
            <a:endCxn id="3" idx="2"/>
          </p:cNvCxnSpPr>
          <p:nvPr/>
        </p:nvCxnSpPr>
        <p:spPr>
          <a:xfrm flipV="1">
            <a:off x="3607938" y="2380518"/>
            <a:ext cx="1478869" cy="1"/>
          </a:xfrm>
          <a:prstGeom prst="line">
            <a:avLst/>
          </a:prstGeom>
          <a:ln w="47625"/>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83857B3C-DBF2-AE2F-A121-B0F7D8195DE6}"/>
              </a:ext>
            </a:extLst>
          </p:cNvPr>
          <p:cNvCxnSpPr>
            <a:stCxn id="3" idx="6"/>
          </p:cNvCxnSpPr>
          <p:nvPr/>
        </p:nvCxnSpPr>
        <p:spPr>
          <a:xfrm flipV="1">
            <a:off x="7105193" y="2380517"/>
            <a:ext cx="1623385" cy="1"/>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55874C3E-DF41-E7C4-BC29-D7DDD19E2390}"/>
              </a:ext>
            </a:extLst>
          </p:cNvPr>
          <p:cNvSpPr/>
          <p:nvPr/>
        </p:nvSpPr>
        <p:spPr>
          <a:xfrm>
            <a:off x="8879739" y="1338037"/>
            <a:ext cx="2234993" cy="947964"/>
          </a:xfrm>
          <a:prstGeom prst="rect">
            <a:avLst/>
          </a:prstGeom>
          <a:solidFill>
            <a:schemeClr val="accent1">
              <a:lumMod val="20000"/>
              <a:lumOff val="80000"/>
            </a:schemeClr>
          </a:solidFill>
          <a:ln w="476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t>Worthy Intellectual Elite</a:t>
            </a:r>
          </a:p>
        </p:txBody>
      </p:sp>
      <p:sp>
        <p:nvSpPr>
          <p:cNvPr id="12" name="Rectangle 11">
            <a:extLst>
              <a:ext uri="{FF2B5EF4-FFF2-40B4-BE49-F238E27FC236}">
                <a16:creationId xmlns:a16="http://schemas.microsoft.com/office/drawing/2014/main" id="{AD688418-0692-4A2B-0777-727ABBC8F573}"/>
              </a:ext>
            </a:extLst>
          </p:cNvPr>
          <p:cNvSpPr/>
          <p:nvPr/>
        </p:nvSpPr>
        <p:spPr>
          <a:xfrm>
            <a:off x="8879739" y="2481036"/>
            <a:ext cx="2234993" cy="947964"/>
          </a:xfrm>
          <a:prstGeom prst="rect">
            <a:avLst/>
          </a:prstGeom>
          <a:solidFill>
            <a:srgbClr val="FF2600">
              <a:alpha val="36863"/>
            </a:srgbClr>
          </a:solidFill>
          <a:ln w="476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t>Students of Low Ability</a:t>
            </a:r>
          </a:p>
        </p:txBody>
      </p:sp>
      <p:graphicFrame>
        <p:nvGraphicFramePr>
          <p:cNvPr id="2" name="Table 1">
            <a:extLst>
              <a:ext uri="{FF2B5EF4-FFF2-40B4-BE49-F238E27FC236}">
                <a16:creationId xmlns:a16="http://schemas.microsoft.com/office/drawing/2014/main" id="{56A4DF69-01F7-0A0C-19EF-813E59F1329D}"/>
              </a:ext>
            </a:extLst>
          </p:cNvPr>
          <p:cNvGraphicFramePr>
            <a:graphicFrameLocks noGrp="1"/>
          </p:cNvGraphicFramePr>
          <p:nvPr/>
        </p:nvGraphicFramePr>
        <p:xfrm>
          <a:off x="568037" y="3574409"/>
          <a:ext cx="11055926" cy="3134264"/>
        </p:xfrm>
        <a:graphic>
          <a:graphicData uri="http://schemas.openxmlformats.org/drawingml/2006/table">
            <a:tbl>
              <a:tblPr firstRow="1" firstCol="1" bandRow="1">
                <a:tableStyleId>{5940675A-B579-460E-94D1-54222C63F5DA}</a:tableStyleId>
              </a:tblPr>
              <a:tblGrid>
                <a:gridCol w="11055926">
                  <a:extLst>
                    <a:ext uri="{9D8B030D-6E8A-4147-A177-3AD203B41FA5}">
                      <a16:colId xmlns:a16="http://schemas.microsoft.com/office/drawing/2014/main" val="222995413"/>
                    </a:ext>
                  </a:extLst>
                </a:gridCol>
              </a:tblGrid>
              <a:tr h="407699">
                <a:tc>
                  <a:txBody>
                    <a:bodyPr/>
                    <a:lstStyle/>
                    <a:p>
                      <a:pPr marL="0" marR="0" algn="ctr">
                        <a:lnSpc>
                          <a:spcPct val="100000"/>
                        </a:lnSpc>
                      </a:pPr>
                      <a:r>
                        <a:rPr lang="en-US" sz="1600" b="1" kern="100" dirty="0">
                          <a:effectLst/>
                          <a:latin typeface="Arial" panose="020B0604020202020204" pitchFamily="34" charset="0"/>
                          <a:cs typeface="Arial" panose="020B0604020202020204" pitchFamily="34" charset="0"/>
                        </a:rPr>
                        <a:t>1920s–60s (Pre-Broadening Participation)</a:t>
                      </a:r>
                      <a:endParaRPr lang="en-US" sz="2400" b="1" kern="100" dirty="0">
                        <a:effectLst/>
                        <a:latin typeface="Arial" panose="020B0604020202020204" pitchFamily="34" charset="0"/>
                        <a:ea typeface="Aptos" panose="020B0004020202020204" pitchFamily="34" charset="0"/>
                        <a:cs typeface="Arial" panose="020B0604020202020204" pitchFamily="34" charset="0"/>
                      </a:endParaRPr>
                    </a:p>
                  </a:txBody>
                  <a:tcPr marL="63500" marR="63500" marT="63500" marB="63500" anchor="ctr">
                    <a:solidFill>
                      <a:schemeClr val="bg1">
                        <a:lumMod val="75000"/>
                      </a:schemeClr>
                    </a:solidFill>
                  </a:tcPr>
                </a:tc>
                <a:extLst>
                  <a:ext uri="{0D108BD9-81ED-4DB2-BD59-A6C34878D82A}">
                    <a16:rowId xmlns:a16="http://schemas.microsoft.com/office/drawing/2014/main" val="3832874894"/>
                  </a:ext>
                </a:extLst>
              </a:tr>
              <a:tr h="644364">
                <a:tc>
                  <a:txBody>
                    <a:bodyPr/>
                    <a:lstStyle/>
                    <a:p>
                      <a:pPr marL="0" marR="0">
                        <a:lnSpc>
                          <a:spcPct val="100000"/>
                        </a:lnSpc>
                      </a:pPr>
                      <a:r>
                        <a:rPr lang="en-US" sz="1600" i="1" kern="100" dirty="0">
                          <a:effectLst/>
                          <a:latin typeface="Arial" panose="020B0604020202020204" pitchFamily="34" charset="0"/>
                          <a:cs typeface="Arial" panose="020B0604020202020204" pitchFamily="34" charset="0"/>
                        </a:rPr>
                        <a:t>Exacting rigor of abstract chemistry needed to sort out future specialists and stimulate their advancement within a selective, competitive system to preserve national progress</a:t>
                      </a:r>
                      <a:endParaRPr lang="en-US" sz="2400" i="1" kern="100" dirty="0">
                        <a:effectLst/>
                        <a:latin typeface="Arial" panose="020B0604020202020204" pitchFamily="34" charset="0"/>
                        <a:ea typeface="Aptos" panose="020B0004020202020204" pitchFamily="34" charset="0"/>
                        <a:cs typeface="Arial" panose="020B0604020202020204" pitchFamily="34" charset="0"/>
                      </a:endParaRPr>
                    </a:p>
                  </a:txBody>
                  <a:tcPr marL="63500" marR="63500" marT="63500" marB="63500">
                    <a:solidFill>
                      <a:srgbClr val="E3F1D9"/>
                    </a:solidFill>
                  </a:tcPr>
                </a:tc>
                <a:extLst>
                  <a:ext uri="{0D108BD9-81ED-4DB2-BD59-A6C34878D82A}">
                    <a16:rowId xmlns:a16="http://schemas.microsoft.com/office/drawing/2014/main" val="4139191114"/>
                  </a:ext>
                </a:extLst>
              </a:tr>
              <a:tr h="2082201">
                <a:tc>
                  <a:txBody>
                    <a:bodyPr/>
                    <a:lstStyle/>
                    <a:p>
                      <a:pPr marL="0" marR="0">
                        <a:lnSpc>
                          <a:spcPct val="100000"/>
                        </a:lnSpc>
                        <a:spcAft>
                          <a:spcPts val="600"/>
                        </a:spcAft>
                      </a:pPr>
                      <a:r>
                        <a:rPr lang="en-US" sz="1600" kern="100" dirty="0">
                          <a:effectLst/>
                          <a:latin typeface="Arial" panose="020B0604020202020204" pitchFamily="34" charset="0"/>
                          <a:cs typeface="Arial" panose="020B0604020202020204" pitchFamily="34" charset="0"/>
                        </a:rPr>
                        <a:t>Use of IQ, scientific aptitude, and placement tests to parse who may enter, and time-pressure course tests graded on a curve to determine who may persist</a:t>
                      </a:r>
                      <a:endParaRPr lang="en-US" sz="2400" kern="100" dirty="0">
                        <a:effectLst/>
                        <a:latin typeface="Arial" panose="020B0604020202020204" pitchFamily="34" charset="0"/>
                        <a:cs typeface="Arial" panose="020B0604020202020204" pitchFamily="34" charset="0"/>
                      </a:endParaRPr>
                    </a:p>
                    <a:p>
                      <a:pPr marL="0" marR="0">
                        <a:lnSpc>
                          <a:spcPct val="100000"/>
                        </a:lnSpc>
                        <a:spcAft>
                          <a:spcPts val="600"/>
                        </a:spcAft>
                      </a:pPr>
                      <a:r>
                        <a:rPr lang="en-US" sz="1600" kern="100" dirty="0">
                          <a:effectLst/>
                          <a:latin typeface="Arial" panose="020B0604020202020204" pitchFamily="34" charset="0"/>
                          <a:cs typeface="Arial" panose="020B0604020202020204" pitchFamily="34" charset="0"/>
                        </a:rPr>
                        <a:t>E.g., chemistry placement tests, calibrated to display premise of innate differences in aptitude along bell curve, aim to salvage superior students and prevent the entry of those deemed destined to fail based on natural aptitude (</a:t>
                      </a:r>
                      <a:r>
                        <a:rPr lang="en-US" sz="1600" kern="100" dirty="0" err="1">
                          <a:effectLst/>
                          <a:latin typeface="Arial" panose="020B0604020202020204" pitchFamily="34" charset="0"/>
                          <a:cs typeface="Arial" panose="020B0604020202020204" pitchFamily="34" charset="0"/>
                        </a:rPr>
                        <a:t>Cornog</a:t>
                      </a:r>
                      <a:r>
                        <a:rPr lang="en-US" sz="1600" kern="100" dirty="0">
                          <a:effectLst/>
                          <a:latin typeface="Arial" panose="020B0604020202020204" pitchFamily="34" charset="0"/>
                          <a:cs typeface="Arial" panose="020B0604020202020204" pitchFamily="34" charset="0"/>
                        </a:rPr>
                        <a:t> &amp; Stoddard, 1925; Kirk, 1932)</a:t>
                      </a:r>
                      <a:endParaRPr lang="en-US" sz="2400" kern="100" dirty="0">
                        <a:effectLst/>
                        <a:latin typeface="Arial" panose="020B0604020202020204" pitchFamily="34" charset="0"/>
                        <a:cs typeface="Arial" panose="020B0604020202020204" pitchFamily="34" charset="0"/>
                      </a:endParaRPr>
                    </a:p>
                    <a:p>
                      <a:pPr marL="0" marR="0">
                        <a:lnSpc>
                          <a:spcPct val="100000"/>
                        </a:lnSpc>
                        <a:spcAft>
                          <a:spcPts val="600"/>
                        </a:spcAft>
                      </a:pPr>
                      <a:r>
                        <a:rPr lang="en-US" sz="1600" kern="100" dirty="0">
                          <a:effectLst/>
                          <a:latin typeface="Arial" panose="020B0604020202020204" pitchFamily="34" charset="0"/>
                          <a:cs typeface="Arial" panose="020B0604020202020204" pitchFamily="34" charset="0"/>
                        </a:rPr>
                        <a:t>E.g., persistence of mental discipline theory (though already disproven) that drilling in arduous memorization tasks stimulates superior mental and moral development (Fry, 1925; see critique in Rich, 1925)</a:t>
                      </a:r>
                      <a:endParaRPr lang="en-US" sz="2400" kern="100" dirty="0">
                        <a:effectLst/>
                        <a:latin typeface="Arial" panose="020B0604020202020204" pitchFamily="34" charset="0"/>
                        <a:ea typeface="Aptos" panose="020B0004020202020204" pitchFamily="34" charset="0"/>
                        <a:cs typeface="Arial" panose="020B0604020202020204" pitchFamily="34" charset="0"/>
                      </a:endParaRPr>
                    </a:p>
                  </a:txBody>
                  <a:tcPr marL="63500" marR="63500" marT="63500" marB="63500"/>
                </a:tc>
                <a:extLst>
                  <a:ext uri="{0D108BD9-81ED-4DB2-BD59-A6C34878D82A}">
                    <a16:rowId xmlns:a16="http://schemas.microsoft.com/office/drawing/2014/main" val="2578463677"/>
                  </a:ext>
                </a:extLst>
              </a:tr>
            </a:tbl>
          </a:graphicData>
        </a:graphic>
      </p:graphicFrame>
    </p:spTree>
    <p:extLst>
      <p:ext uri="{BB962C8B-B14F-4D97-AF65-F5344CB8AC3E}">
        <p14:creationId xmlns:p14="http://schemas.microsoft.com/office/powerpoint/2010/main" val="220533805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031">
          <a:extLst>
            <a:ext uri="{FF2B5EF4-FFF2-40B4-BE49-F238E27FC236}">
              <a16:creationId xmlns:a16="http://schemas.microsoft.com/office/drawing/2014/main" id="{6BBE53EA-62F6-EE7D-6536-EBD59FF8FB4E}"/>
            </a:ext>
          </a:extLst>
        </p:cNvPr>
        <p:cNvGrpSpPr/>
        <p:nvPr/>
      </p:nvGrpSpPr>
      <p:grpSpPr>
        <a:xfrm>
          <a:off x="0" y="0"/>
          <a:ext cx="0" cy="0"/>
          <a:chOff x="0" y="0"/>
          <a:chExt cx="0" cy="0"/>
        </a:xfrm>
      </p:grpSpPr>
      <p:sp>
        <p:nvSpPr>
          <p:cNvPr id="1032" name="Google Shape;1032;p98">
            <a:extLst>
              <a:ext uri="{FF2B5EF4-FFF2-40B4-BE49-F238E27FC236}">
                <a16:creationId xmlns:a16="http://schemas.microsoft.com/office/drawing/2014/main" id="{2B8914CF-7178-B79C-5C7C-56367BB3F8C2}"/>
              </a:ext>
            </a:extLst>
          </p:cNvPr>
          <p:cNvSpPr txBox="1">
            <a:spLocks noGrp="1"/>
          </p:cNvSpPr>
          <p:nvPr>
            <p:ph type="title"/>
          </p:nvPr>
        </p:nvSpPr>
        <p:spPr>
          <a:xfrm>
            <a:off x="-109984" y="-27050"/>
            <a:ext cx="12411967"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E0E0E"/>
              </a:buClr>
              <a:buSzPts val="4000"/>
              <a:buFont typeface="Arial"/>
              <a:buNone/>
            </a:pPr>
            <a:r>
              <a:rPr lang="en-US" b="1" dirty="0">
                <a:solidFill>
                  <a:srgbClr val="0E0E0E"/>
                </a:solidFill>
              </a:rPr>
              <a:t>Future Experts need Abstract Rigor</a:t>
            </a:r>
            <a:endParaRPr dirty="0"/>
          </a:p>
        </p:txBody>
      </p:sp>
      <p:sp>
        <p:nvSpPr>
          <p:cNvPr id="3" name="Oval 2">
            <a:extLst>
              <a:ext uri="{FF2B5EF4-FFF2-40B4-BE49-F238E27FC236}">
                <a16:creationId xmlns:a16="http://schemas.microsoft.com/office/drawing/2014/main" id="{54E074BC-D383-0596-A53F-6876CE9DB03F}"/>
              </a:ext>
            </a:extLst>
          </p:cNvPr>
          <p:cNvSpPr/>
          <p:nvPr/>
        </p:nvSpPr>
        <p:spPr>
          <a:xfrm>
            <a:off x="5086807" y="1370120"/>
            <a:ext cx="2018386" cy="2020795"/>
          </a:xfrm>
          <a:prstGeom prst="ellipse">
            <a:avLst/>
          </a:prstGeom>
          <a:solidFill>
            <a:schemeClr val="accent6">
              <a:lumMod val="20000"/>
              <a:lumOff val="80000"/>
            </a:schemeClr>
          </a:solidFill>
          <a:ln w="47625">
            <a:prstDash val="solid"/>
          </a:ln>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a:t>Abstract</a:t>
            </a:r>
          </a:p>
          <a:p>
            <a:pPr algn="ctr"/>
            <a:r>
              <a:rPr lang="en-US" sz="2000" b="1" dirty="0"/>
              <a:t>Chemistry</a:t>
            </a:r>
            <a:endParaRPr lang="en-US" sz="2400" b="1" dirty="0"/>
          </a:p>
        </p:txBody>
      </p:sp>
      <p:sp>
        <p:nvSpPr>
          <p:cNvPr id="6" name="Rectangle 5">
            <a:extLst>
              <a:ext uri="{FF2B5EF4-FFF2-40B4-BE49-F238E27FC236}">
                <a16:creationId xmlns:a16="http://schemas.microsoft.com/office/drawing/2014/main" id="{66F08A62-2B39-719B-32D0-7D9908DCF79D}"/>
              </a:ext>
            </a:extLst>
          </p:cNvPr>
          <p:cNvSpPr/>
          <p:nvPr/>
        </p:nvSpPr>
        <p:spPr>
          <a:xfrm>
            <a:off x="1372945" y="1338037"/>
            <a:ext cx="2234993" cy="2084963"/>
          </a:xfrm>
          <a:prstGeom prst="rect">
            <a:avLst/>
          </a:prstGeom>
          <a:solidFill>
            <a:schemeClr val="accent1">
              <a:lumMod val="20000"/>
              <a:lumOff val="80000"/>
            </a:schemeClr>
          </a:solidFill>
          <a:ln w="476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t>Possible Future Experts</a:t>
            </a:r>
          </a:p>
        </p:txBody>
      </p:sp>
      <p:cxnSp>
        <p:nvCxnSpPr>
          <p:cNvPr id="8" name="Straight Connector 7">
            <a:extLst>
              <a:ext uri="{FF2B5EF4-FFF2-40B4-BE49-F238E27FC236}">
                <a16:creationId xmlns:a16="http://schemas.microsoft.com/office/drawing/2014/main" id="{CDDBBA50-E7C3-5E5C-2C3C-A09077B6613C}"/>
              </a:ext>
            </a:extLst>
          </p:cNvPr>
          <p:cNvCxnSpPr>
            <a:stCxn id="6" idx="3"/>
            <a:endCxn id="3" idx="2"/>
          </p:cNvCxnSpPr>
          <p:nvPr/>
        </p:nvCxnSpPr>
        <p:spPr>
          <a:xfrm flipV="1">
            <a:off x="3607938" y="2380518"/>
            <a:ext cx="1478869" cy="1"/>
          </a:xfrm>
          <a:prstGeom prst="line">
            <a:avLst/>
          </a:prstGeom>
          <a:ln w="47625"/>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71192651-F4DD-F633-FAF7-AFAE51F1C6AB}"/>
              </a:ext>
            </a:extLst>
          </p:cNvPr>
          <p:cNvCxnSpPr>
            <a:stCxn id="3" idx="6"/>
          </p:cNvCxnSpPr>
          <p:nvPr/>
        </p:nvCxnSpPr>
        <p:spPr>
          <a:xfrm flipV="1">
            <a:off x="7105193" y="2380517"/>
            <a:ext cx="1623385" cy="1"/>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5CA1302F-FB46-0653-2841-683CDFD17224}"/>
              </a:ext>
            </a:extLst>
          </p:cNvPr>
          <p:cNvSpPr/>
          <p:nvPr/>
        </p:nvSpPr>
        <p:spPr>
          <a:xfrm>
            <a:off x="8879739" y="1338037"/>
            <a:ext cx="2234993" cy="947964"/>
          </a:xfrm>
          <a:prstGeom prst="rect">
            <a:avLst/>
          </a:prstGeom>
          <a:solidFill>
            <a:schemeClr val="accent1">
              <a:lumMod val="20000"/>
              <a:lumOff val="80000"/>
            </a:schemeClr>
          </a:solidFill>
          <a:ln w="476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t>Worthy Intellectual Elite</a:t>
            </a:r>
          </a:p>
        </p:txBody>
      </p:sp>
      <p:sp>
        <p:nvSpPr>
          <p:cNvPr id="12" name="Rectangle 11">
            <a:extLst>
              <a:ext uri="{FF2B5EF4-FFF2-40B4-BE49-F238E27FC236}">
                <a16:creationId xmlns:a16="http://schemas.microsoft.com/office/drawing/2014/main" id="{C142FB01-1F86-0991-FFF5-79195DC347DA}"/>
              </a:ext>
            </a:extLst>
          </p:cNvPr>
          <p:cNvSpPr/>
          <p:nvPr/>
        </p:nvSpPr>
        <p:spPr>
          <a:xfrm>
            <a:off x="8879739" y="2481036"/>
            <a:ext cx="2234993" cy="947964"/>
          </a:xfrm>
          <a:prstGeom prst="rect">
            <a:avLst/>
          </a:prstGeom>
          <a:solidFill>
            <a:srgbClr val="FF2600">
              <a:alpha val="36863"/>
            </a:srgbClr>
          </a:solidFill>
          <a:ln w="476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t>Students of Low Ability</a:t>
            </a:r>
          </a:p>
        </p:txBody>
      </p:sp>
      <p:graphicFrame>
        <p:nvGraphicFramePr>
          <p:cNvPr id="2" name="Table 1">
            <a:extLst>
              <a:ext uri="{FF2B5EF4-FFF2-40B4-BE49-F238E27FC236}">
                <a16:creationId xmlns:a16="http://schemas.microsoft.com/office/drawing/2014/main" id="{099ED7C7-EF85-94F2-A477-FF02897CC8DF}"/>
              </a:ext>
            </a:extLst>
          </p:cNvPr>
          <p:cNvGraphicFramePr>
            <a:graphicFrameLocks noGrp="1"/>
          </p:cNvGraphicFramePr>
          <p:nvPr>
            <p:extLst>
              <p:ext uri="{D42A27DB-BD31-4B8C-83A1-F6EECF244321}">
                <p14:modId xmlns:p14="http://schemas.microsoft.com/office/powerpoint/2010/main" val="1100990971"/>
              </p:ext>
            </p:extLst>
          </p:nvPr>
        </p:nvGraphicFramePr>
        <p:xfrm>
          <a:off x="568037" y="3574409"/>
          <a:ext cx="11055926" cy="3134264"/>
        </p:xfrm>
        <a:graphic>
          <a:graphicData uri="http://schemas.openxmlformats.org/drawingml/2006/table">
            <a:tbl>
              <a:tblPr firstRow="1" firstCol="1" bandRow="1">
                <a:tableStyleId>{5940675A-B579-460E-94D1-54222C63F5DA}</a:tableStyleId>
              </a:tblPr>
              <a:tblGrid>
                <a:gridCol w="11055926">
                  <a:extLst>
                    <a:ext uri="{9D8B030D-6E8A-4147-A177-3AD203B41FA5}">
                      <a16:colId xmlns:a16="http://schemas.microsoft.com/office/drawing/2014/main" val="222995413"/>
                    </a:ext>
                  </a:extLst>
                </a:gridCol>
              </a:tblGrid>
              <a:tr h="407699">
                <a:tc>
                  <a:txBody>
                    <a:bodyPr/>
                    <a:lstStyle/>
                    <a:p>
                      <a:pPr marL="0" marR="0" algn="ctr">
                        <a:lnSpc>
                          <a:spcPct val="100000"/>
                        </a:lnSpc>
                      </a:pPr>
                      <a:r>
                        <a:rPr lang="en-US" sz="1600" b="1" kern="100" dirty="0">
                          <a:effectLst/>
                          <a:latin typeface="Arial" panose="020B0604020202020204" pitchFamily="34" charset="0"/>
                          <a:cs typeface="Arial" panose="020B0604020202020204" pitchFamily="34" charset="0"/>
                        </a:rPr>
                        <a:t>1970s – 2020s (Broadening Participation)</a:t>
                      </a:r>
                      <a:endParaRPr lang="en-US" sz="2400" b="1" kern="100" dirty="0">
                        <a:effectLst/>
                        <a:latin typeface="Arial" panose="020B0604020202020204" pitchFamily="34" charset="0"/>
                        <a:ea typeface="Aptos" panose="020B0004020202020204" pitchFamily="34" charset="0"/>
                        <a:cs typeface="Arial" panose="020B0604020202020204" pitchFamily="34" charset="0"/>
                      </a:endParaRPr>
                    </a:p>
                  </a:txBody>
                  <a:tcPr marL="63500" marR="63500" marT="63500" marB="63500" anchor="ctr">
                    <a:solidFill>
                      <a:schemeClr val="bg1">
                        <a:lumMod val="75000"/>
                      </a:schemeClr>
                    </a:solidFill>
                  </a:tcPr>
                </a:tc>
                <a:extLst>
                  <a:ext uri="{0D108BD9-81ED-4DB2-BD59-A6C34878D82A}">
                    <a16:rowId xmlns:a16="http://schemas.microsoft.com/office/drawing/2014/main" val="3832874894"/>
                  </a:ext>
                </a:extLst>
              </a:tr>
              <a:tr h="644364">
                <a:tc>
                  <a:txBody>
                    <a:bodyPr/>
                    <a:lstStyle/>
                    <a:p>
                      <a:pPr marL="0" marR="0">
                        <a:lnSpc>
                          <a:spcPct val="100000"/>
                        </a:lnSpc>
                      </a:pPr>
                      <a:r>
                        <a:rPr lang="en-US" sz="1600" i="1" kern="100" dirty="0">
                          <a:effectLst/>
                          <a:latin typeface="Arial" panose="020B0604020202020204" pitchFamily="34" charset="0"/>
                          <a:cs typeface="Arial" panose="020B0604020202020204" pitchFamily="34" charset="0"/>
                        </a:rPr>
                        <a:t>Exacting rigor of abstract chemistry needed to sort out future specialists and stimulate their advancement within a selective, competitive system to preserve national progress</a:t>
                      </a:r>
                      <a:endParaRPr lang="en-US" sz="2400" i="1" kern="100" dirty="0">
                        <a:effectLst/>
                        <a:latin typeface="Arial" panose="020B0604020202020204" pitchFamily="34" charset="0"/>
                        <a:ea typeface="Aptos" panose="020B0004020202020204" pitchFamily="34" charset="0"/>
                        <a:cs typeface="Arial" panose="020B0604020202020204" pitchFamily="34" charset="0"/>
                      </a:endParaRPr>
                    </a:p>
                  </a:txBody>
                  <a:tcPr marL="63500" marR="63500" marT="63500" marB="63500">
                    <a:solidFill>
                      <a:srgbClr val="E3F1D9"/>
                    </a:solidFill>
                  </a:tcPr>
                </a:tc>
                <a:extLst>
                  <a:ext uri="{0D108BD9-81ED-4DB2-BD59-A6C34878D82A}">
                    <a16:rowId xmlns:a16="http://schemas.microsoft.com/office/drawing/2014/main" val="4139191114"/>
                  </a:ext>
                </a:extLst>
              </a:tr>
              <a:tr h="2082201">
                <a:tc>
                  <a:txBody>
                    <a:bodyPr/>
                    <a:lstStyle/>
                    <a:p>
                      <a:pPr>
                        <a:spcAft>
                          <a:spcPts val="600"/>
                        </a:spcAft>
                      </a:pPr>
                      <a:endParaRPr lang="en-US" sz="1800" b="0" i="0" u="none" strike="noStrike" kern="1200" dirty="0">
                        <a:solidFill>
                          <a:schemeClr val="tx1"/>
                        </a:solidFill>
                        <a:effectLst/>
                        <a:latin typeface="Arial" panose="020B0604020202020204" pitchFamily="34" charset="0"/>
                        <a:ea typeface="+mn-ea"/>
                        <a:cs typeface="Arial" panose="020B0604020202020204" pitchFamily="34" charset="0"/>
                      </a:endParaRPr>
                    </a:p>
                    <a:p>
                      <a:pPr>
                        <a:spcAft>
                          <a:spcPts val="600"/>
                        </a:spcAft>
                      </a:pPr>
                      <a:r>
                        <a:rPr lang="en-US" sz="1800" b="0" i="0" u="none" strike="noStrike" kern="1200" dirty="0">
                          <a:solidFill>
                            <a:schemeClr val="tx1"/>
                          </a:solidFill>
                          <a:effectLst/>
                          <a:latin typeface="Arial" panose="020B0604020202020204" pitchFamily="34" charset="0"/>
                          <a:ea typeface="+mn-ea"/>
                          <a:cs typeface="Arial" panose="020B0604020202020204" pitchFamily="34" charset="0"/>
                        </a:rPr>
                        <a:t>“What is needed primarily is a change in attitude so that the student puts aside his ‘</a:t>
                      </a:r>
                      <a:r>
                        <a:rPr lang="en-US" sz="1800" b="1" i="0" u="none" strike="noStrike" kern="1200" dirty="0">
                          <a:solidFill>
                            <a:schemeClr val="tx1"/>
                          </a:solidFill>
                          <a:effectLst/>
                          <a:latin typeface="Arial" panose="020B0604020202020204" pitchFamily="34" charset="0"/>
                          <a:ea typeface="+mn-ea"/>
                          <a:cs typeface="Arial" panose="020B0604020202020204" pitchFamily="34" charset="0"/>
                        </a:rPr>
                        <a:t>high-school culture’ and becomes gradually more civilized and scholarly</a:t>
                      </a:r>
                      <a:r>
                        <a:rPr lang="en-US" sz="1800" b="0" i="0" u="none" strike="noStrike" kern="1200" dirty="0">
                          <a:solidFill>
                            <a:schemeClr val="tx1"/>
                          </a:solidFill>
                          <a:effectLst/>
                          <a:latin typeface="Arial" panose="020B0604020202020204" pitchFamily="34" charset="0"/>
                          <a:ea typeface="+mn-ea"/>
                          <a:cs typeface="Arial" panose="020B0604020202020204" pitchFamily="34" charset="0"/>
                        </a:rPr>
                        <a:t> - which means that he develops an increasing degree of </a:t>
                      </a:r>
                      <a:r>
                        <a:rPr lang="en-US" sz="1800" b="1" i="0" u="none" strike="noStrike" kern="1200" dirty="0">
                          <a:solidFill>
                            <a:schemeClr val="tx1"/>
                          </a:solidFill>
                          <a:effectLst/>
                          <a:latin typeface="Arial" panose="020B0604020202020204" pitchFamily="34" charset="0"/>
                          <a:ea typeface="+mn-ea"/>
                          <a:cs typeface="Arial" panose="020B0604020202020204" pitchFamily="34" charset="0"/>
                        </a:rPr>
                        <a:t>self-discipline</a:t>
                      </a:r>
                      <a:r>
                        <a:rPr lang="en-US" sz="1800" b="0" i="0" u="none" strike="noStrike" kern="1200" dirty="0">
                          <a:solidFill>
                            <a:schemeClr val="tx1"/>
                          </a:solidFill>
                          <a:effectLst/>
                          <a:latin typeface="Arial" panose="020B0604020202020204" pitchFamily="34" charset="0"/>
                          <a:ea typeface="+mn-ea"/>
                          <a:cs typeface="Arial" panose="020B0604020202020204" pitchFamily="34" charset="0"/>
                        </a:rPr>
                        <a:t>…” (Cassidy, 1971) </a:t>
                      </a:r>
                    </a:p>
                  </a:txBody>
                  <a:tcPr marL="63500" marR="63500" marT="63500" marB="63500"/>
                </a:tc>
                <a:extLst>
                  <a:ext uri="{0D108BD9-81ED-4DB2-BD59-A6C34878D82A}">
                    <a16:rowId xmlns:a16="http://schemas.microsoft.com/office/drawing/2014/main" val="2578463677"/>
                  </a:ext>
                </a:extLst>
              </a:tr>
            </a:tbl>
          </a:graphicData>
        </a:graphic>
      </p:graphicFrame>
      <p:sp>
        <p:nvSpPr>
          <p:cNvPr id="4" name="Google Shape;196;p5">
            <a:extLst>
              <a:ext uri="{FF2B5EF4-FFF2-40B4-BE49-F238E27FC236}">
                <a16:creationId xmlns:a16="http://schemas.microsoft.com/office/drawing/2014/main" id="{C2839133-4592-7C2A-D59D-2C47935E3B8C}"/>
              </a:ext>
            </a:extLst>
          </p:cNvPr>
          <p:cNvSpPr txBox="1"/>
          <p:nvPr/>
        </p:nvSpPr>
        <p:spPr>
          <a:xfrm>
            <a:off x="568037" y="6454798"/>
            <a:ext cx="8835615" cy="25387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1050" dirty="0">
                <a:solidFill>
                  <a:schemeClr val="dk1"/>
                </a:solidFill>
                <a:latin typeface="Arial"/>
                <a:ea typeface="Arial"/>
                <a:cs typeface="Arial"/>
                <a:sym typeface="Arial"/>
              </a:rPr>
              <a:t>Cassidy, H.G. (1971). Let us dream… </a:t>
            </a:r>
            <a:r>
              <a:rPr lang="en-US" sz="1050" i="1" dirty="0">
                <a:solidFill>
                  <a:schemeClr val="dk1"/>
                </a:solidFill>
                <a:latin typeface="Arial"/>
                <a:ea typeface="Arial"/>
                <a:cs typeface="Arial"/>
                <a:sym typeface="Arial"/>
              </a:rPr>
              <a:t>Journal of Chemical Education, 48</a:t>
            </a:r>
            <a:r>
              <a:rPr lang="en-US" sz="1050" dirty="0">
                <a:solidFill>
                  <a:schemeClr val="dk1"/>
                </a:solidFill>
                <a:latin typeface="Arial"/>
                <a:ea typeface="Arial"/>
                <a:cs typeface="Arial"/>
                <a:sym typeface="Arial"/>
              </a:rPr>
              <a:t>(12), 801-804. </a:t>
            </a:r>
            <a:endParaRPr lang="en-US" sz="1050" i="1"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814444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43">
          <a:extLst>
            <a:ext uri="{FF2B5EF4-FFF2-40B4-BE49-F238E27FC236}">
              <a16:creationId xmlns:a16="http://schemas.microsoft.com/office/drawing/2014/main" id="{A4258393-245E-05A5-FB58-F4FA48887380}"/>
            </a:ext>
          </a:extLst>
        </p:cNvPr>
        <p:cNvGrpSpPr/>
        <p:nvPr/>
      </p:nvGrpSpPr>
      <p:grpSpPr>
        <a:xfrm>
          <a:off x="0" y="0"/>
          <a:ext cx="0" cy="0"/>
          <a:chOff x="0" y="0"/>
          <a:chExt cx="0" cy="0"/>
        </a:xfrm>
      </p:grpSpPr>
      <p:pic>
        <p:nvPicPr>
          <p:cNvPr id="8" name="Picture 7" descr="Diagram&#10;&#10;Description automatically generated">
            <a:extLst>
              <a:ext uri="{FF2B5EF4-FFF2-40B4-BE49-F238E27FC236}">
                <a16:creationId xmlns:a16="http://schemas.microsoft.com/office/drawing/2014/main" id="{A0BD9564-8D0D-CE9B-D952-7C5A68D53DFF}"/>
              </a:ext>
            </a:extLst>
          </p:cNvPr>
          <p:cNvPicPr>
            <a:picLocks noChangeAspect="1"/>
          </p:cNvPicPr>
          <p:nvPr/>
        </p:nvPicPr>
        <p:blipFill>
          <a:blip r:embed="rId3"/>
          <a:stretch>
            <a:fillRect/>
          </a:stretch>
        </p:blipFill>
        <p:spPr>
          <a:xfrm>
            <a:off x="156770" y="2369034"/>
            <a:ext cx="3991775" cy="2137787"/>
          </a:xfrm>
          <a:prstGeom prst="rect">
            <a:avLst/>
          </a:prstGeom>
        </p:spPr>
      </p:pic>
      <p:sp>
        <p:nvSpPr>
          <p:cNvPr id="545" name="Google Shape;545;g201b87c1e1a_0_21">
            <a:extLst>
              <a:ext uri="{FF2B5EF4-FFF2-40B4-BE49-F238E27FC236}">
                <a16:creationId xmlns:a16="http://schemas.microsoft.com/office/drawing/2014/main" id="{53ACD2DA-9D96-7E43-6C1D-B8F91E154498}"/>
              </a:ext>
            </a:extLst>
          </p:cNvPr>
          <p:cNvSpPr txBox="1"/>
          <p:nvPr/>
        </p:nvSpPr>
        <p:spPr>
          <a:xfrm>
            <a:off x="5305475" y="1151275"/>
            <a:ext cx="6886500" cy="2352409"/>
          </a:xfrm>
          <a:prstGeom prst="rect">
            <a:avLst/>
          </a:prstGeom>
          <a:noFill/>
          <a:ln>
            <a:noFill/>
          </a:ln>
        </p:spPr>
        <p:txBody>
          <a:bodyPr spcFirstLastPara="1" wrap="square" lIns="91425" tIns="91425" rIns="91425" bIns="91425" anchor="t" anchorCtr="0">
            <a:spAutoFit/>
          </a:bodyPr>
          <a:lstStyle/>
          <a:p>
            <a:pPr marL="457200" lvl="0" indent="-393700" algn="l" rtl="0">
              <a:lnSpc>
                <a:spcPct val="115000"/>
              </a:lnSpc>
              <a:spcBef>
                <a:spcPts val="2000"/>
              </a:spcBef>
              <a:spcAft>
                <a:spcPts val="0"/>
              </a:spcAft>
              <a:buClr>
                <a:schemeClr val="tx1"/>
              </a:buClr>
              <a:buSzPts val="2600"/>
              <a:buChar char="●"/>
            </a:pPr>
            <a:r>
              <a:rPr lang="en-US" sz="2600" b="1" dirty="0">
                <a:latin typeface="Arial" panose="020B0604020202020204" pitchFamily="34" charset="0"/>
                <a:cs typeface="Arial" panose="020B0604020202020204" pitchFamily="34" charset="0"/>
              </a:rPr>
              <a:t>Conceptual or Content Knowledge:</a:t>
            </a:r>
            <a:endParaRPr sz="2600" b="1" dirty="0">
              <a:latin typeface="Arial" panose="020B0604020202020204" pitchFamily="34" charset="0"/>
              <a:cs typeface="Arial" panose="020B0604020202020204" pitchFamily="34" charset="0"/>
            </a:endParaRPr>
          </a:p>
          <a:p>
            <a:pPr marL="914400" lvl="1" indent="-368300" algn="l" rtl="0">
              <a:lnSpc>
                <a:spcPct val="115000"/>
              </a:lnSpc>
              <a:spcBef>
                <a:spcPts val="0"/>
              </a:spcBef>
              <a:spcAft>
                <a:spcPts val="0"/>
              </a:spcAft>
              <a:buClr>
                <a:schemeClr val="tx1"/>
              </a:buClr>
              <a:buSzPts val="2200"/>
              <a:buChar char="○"/>
            </a:pPr>
            <a:r>
              <a:rPr lang="en-US" sz="2200" dirty="0">
                <a:latin typeface="Arial" panose="020B0604020202020204" pitchFamily="34" charset="0"/>
                <a:cs typeface="Arial" panose="020B0604020202020204" pitchFamily="34" charset="0"/>
              </a:rPr>
              <a:t>Knowledge about the science topic </a:t>
            </a:r>
            <a:endParaRPr sz="2200" dirty="0">
              <a:latin typeface="Arial" panose="020B0604020202020204" pitchFamily="34" charset="0"/>
              <a:cs typeface="Arial" panose="020B0604020202020204" pitchFamily="34" charset="0"/>
            </a:endParaRPr>
          </a:p>
          <a:p>
            <a:pPr marL="914400" lvl="1" indent="-355600" algn="l" rtl="0">
              <a:lnSpc>
                <a:spcPct val="115000"/>
              </a:lnSpc>
              <a:spcBef>
                <a:spcPts val="0"/>
              </a:spcBef>
              <a:spcAft>
                <a:spcPts val="0"/>
              </a:spcAft>
              <a:buClr>
                <a:schemeClr val="tx1"/>
              </a:buClr>
              <a:buSzPts val="2000"/>
              <a:buChar char="○"/>
            </a:pPr>
            <a:r>
              <a:rPr lang="en-US" sz="2200" dirty="0">
                <a:latin typeface="Arial" panose="020B0604020202020204" pitchFamily="34" charset="0"/>
                <a:cs typeface="Arial" panose="020B0604020202020204" pitchFamily="34" charset="0"/>
              </a:rPr>
              <a:t>Standard focus of chemistry education research </a:t>
            </a:r>
            <a:r>
              <a:rPr lang="en-US" sz="1600" dirty="0">
                <a:latin typeface="Arial" panose="020B0604020202020204" pitchFamily="34" charset="0"/>
                <a:cs typeface="Arial" panose="020B0604020202020204" pitchFamily="34" charset="0"/>
              </a:rPr>
              <a:t>(e.g., Holme, </a:t>
            </a:r>
            <a:r>
              <a:rPr lang="en-US" sz="1600" dirty="0" err="1">
                <a:latin typeface="Arial" panose="020B0604020202020204" pitchFamily="34" charset="0"/>
                <a:cs typeface="Arial" panose="020B0604020202020204" pitchFamily="34" charset="0"/>
              </a:rPr>
              <a:t>Luxford</a:t>
            </a:r>
            <a:r>
              <a:rPr lang="en-US" sz="1600" dirty="0">
                <a:latin typeface="Arial" panose="020B0604020202020204" pitchFamily="34" charset="0"/>
                <a:cs typeface="Arial" panose="020B0604020202020204" pitchFamily="34" charset="0"/>
              </a:rPr>
              <a:t> &amp; </a:t>
            </a:r>
            <a:r>
              <a:rPr lang="en-US" sz="1600" dirty="0" err="1">
                <a:latin typeface="Arial" panose="020B0604020202020204" pitchFamily="34" charset="0"/>
                <a:cs typeface="Arial" panose="020B0604020202020204" pitchFamily="34" charset="0"/>
              </a:rPr>
              <a:t>Brandriet</a:t>
            </a:r>
            <a:r>
              <a:rPr lang="en-US" sz="1600" dirty="0">
                <a:latin typeface="Arial" panose="020B0604020202020204" pitchFamily="34" charset="0"/>
                <a:cs typeface="Arial" panose="020B0604020202020204" pitchFamily="34" charset="0"/>
              </a:rPr>
              <a:t>, 2015; </a:t>
            </a:r>
            <a:r>
              <a:rPr lang="en-US" sz="1600" dirty="0" err="1">
                <a:latin typeface="Arial" panose="020B0604020202020204" pitchFamily="34" charset="0"/>
                <a:cs typeface="Arial" panose="020B0604020202020204" pitchFamily="34" charset="0"/>
              </a:rPr>
              <a:t>Pazicni</a:t>
            </a:r>
            <a:r>
              <a:rPr lang="en-US" sz="1600" dirty="0">
                <a:latin typeface="Arial" panose="020B0604020202020204" pitchFamily="34" charset="0"/>
                <a:cs typeface="Arial" panose="020B0604020202020204" pitchFamily="34" charset="0"/>
              </a:rPr>
              <a:t> et al., 2021)</a:t>
            </a:r>
            <a:endParaRPr sz="700" dirty="0">
              <a:latin typeface="Arial" panose="020B0604020202020204" pitchFamily="34" charset="0"/>
              <a:cs typeface="Arial" panose="020B0604020202020204" pitchFamily="34" charset="0"/>
            </a:endParaRPr>
          </a:p>
        </p:txBody>
      </p:sp>
      <p:sp>
        <p:nvSpPr>
          <p:cNvPr id="546" name="Google Shape;546;g201b87c1e1a_0_21">
            <a:extLst>
              <a:ext uri="{FF2B5EF4-FFF2-40B4-BE49-F238E27FC236}">
                <a16:creationId xmlns:a16="http://schemas.microsoft.com/office/drawing/2014/main" id="{E21CADD5-1C3F-77AE-8A46-E7F2B5623C9C}"/>
              </a:ext>
            </a:extLst>
          </p:cNvPr>
          <p:cNvSpPr/>
          <p:nvPr/>
        </p:nvSpPr>
        <p:spPr>
          <a:xfrm>
            <a:off x="505000" y="2574875"/>
            <a:ext cx="3705000" cy="1215600"/>
          </a:xfrm>
          <a:prstGeom prst="ellipse">
            <a:avLst/>
          </a:prstGeom>
          <a:noFill/>
          <a:ln w="38100" cap="flat" cmpd="sng">
            <a:solidFill>
              <a:srgbClr val="AB15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47" name="Google Shape;547;g201b87c1e1a_0_21">
            <a:extLst>
              <a:ext uri="{FF2B5EF4-FFF2-40B4-BE49-F238E27FC236}">
                <a16:creationId xmlns:a16="http://schemas.microsoft.com/office/drawing/2014/main" id="{BD640C53-BBE3-795D-648B-8F4359C99C77}"/>
              </a:ext>
            </a:extLst>
          </p:cNvPr>
          <p:cNvCxnSpPr>
            <a:stCxn id="546" idx="7"/>
          </p:cNvCxnSpPr>
          <p:nvPr/>
        </p:nvCxnSpPr>
        <p:spPr>
          <a:xfrm rot="10800000" flipH="1">
            <a:off x="3667415" y="1920395"/>
            <a:ext cx="1700400" cy="832500"/>
          </a:xfrm>
          <a:prstGeom prst="straightConnector1">
            <a:avLst/>
          </a:prstGeom>
          <a:noFill/>
          <a:ln w="38100" cap="flat" cmpd="sng">
            <a:solidFill>
              <a:srgbClr val="AB1500"/>
            </a:solidFill>
            <a:prstDash val="solid"/>
            <a:round/>
            <a:headEnd type="none" w="med" len="med"/>
            <a:tailEnd type="triangle" w="med" len="med"/>
          </a:ln>
        </p:spPr>
      </p:cxnSp>
      <p:sp>
        <p:nvSpPr>
          <p:cNvPr id="550" name="Google Shape;550;g201b87c1e1a_0_21">
            <a:extLst>
              <a:ext uri="{FF2B5EF4-FFF2-40B4-BE49-F238E27FC236}">
                <a16:creationId xmlns:a16="http://schemas.microsoft.com/office/drawing/2014/main" id="{B4F9436A-D029-2871-197C-6284A5AE563A}"/>
              </a:ext>
            </a:extLst>
          </p:cNvPr>
          <p:cNvSpPr txBox="1">
            <a:spLocks noGrp="1"/>
          </p:cNvSpPr>
          <p:nvPr>
            <p:ph type="title" idx="4294967295"/>
          </p:nvPr>
        </p:nvSpPr>
        <p:spPr>
          <a:xfrm>
            <a:off x="-109959" y="0"/>
            <a:ext cx="124119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E0E0E"/>
              </a:buClr>
              <a:buSzPts val="3600"/>
              <a:buFont typeface="Arial"/>
              <a:buNone/>
            </a:pPr>
            <a:r>
              <a:rPr lang="en-US" sz="3600" dirty="0">
                <a:solidFill>
                  <a:srgbClr val="0E0E0E"/>
                </a:solidFill>
              </a:rPr>
              <a:t>Different kinds of knowledge I have to work with </a:t>
            </a:r>
            <a:endParaRPr sz="3600" b="1" dirty="0">
              <a:solidFill>
                <a:srgbClr val="0E0E0E"/>
              </a:solidFill>
            </a:endParaRPr>
          </a:p>
        </p:txBody>
      </p:sp>
      <p:sp>
        <p:nvSpPr>
          <p:cNvPr id="2" name="TextBox 1">
            <a:extLst>
              <a:ext uri="{FF2B5EF4-FFF2-40B4-BE49-F238E27FC236}">
                <a16:creationId xmlns:a16="http://schemas.microsoft.com/office/drawing/2014/main" id="{E92B0058-5CE2-25E1-9276-A6419A746DEF}"/>
              </a:ext>
            </a:extLst>
          </p:cNvPr>
          <p:cNvSpPr txBox="1"/>
          <p:nvPr/>
        </p:nvSpPr>
        <p:spPr>
          <a:xfrm>
            <a:off x="0" y="5590866"/>
            <a:ext cx="5976729" cy="1138773"/>
          </a:xfrm>
          <a:prstGeom prst="rect">
            <a:avLst/>
          </a:prstGeom>
          <a:noFill/>
        </p:spPr>
        <p:txBody>
          <a:bodyPr wrap="square">
            <a:spAutoFit/>
          </a:bodyPr>
          <a:lstStyle/>
          <a:p>
            <a:pPr>
              <a:spcAft>
                <a:spcPts val="600"/>
              </a:spcAft>
            </a:pPr>
            <a:r>
              <a:rPr lang="en-US" sz="1050" dirty="0">
                <a:latin typeface="Arial" panose="020B0604020202020204" pitchFamily="34" charset="0"/>
                <a:ea typeface="Calibri" panose="020F0502020204030204" pitchFamily="34" charset="0"/>
                <a:cs typeface="Arial" panose="020B0604020202020204" pitchFamily="34" charset="0"/>
              </a:rPr>
              <a:t>Holme, T.A., </a:t>
            </a:r>
            <a:r>
              <a:rPr lang="en-US" sz="1050" dirty="0" err="1">
                <a:latin typeface="Arial" panose="020B0604020202020204" pitchFamily="34" charset="0"/>
                <a:ea typeface="Calibri" panose="020F0502020204030204" pitchFamily="34" charset="0"/>
                <a:cs typeface="Arial" panose="020B0604020202020204" pitchFamily="34" charset="0"/>
              </a:rPr>
              <a:t>Luxford</a:t>
            </a:r>
            <a:r>
              <a:rPr lang="en-US" sz="1050" dirty="0">
                <a:latin typeface="Arial" panose="020B0604020202020204" pitchFamily="34" charset="0"/>
                <a:ea typeface="Calibri" panose="020F0502020204030204" pitchFamily="34" charset="0"/>
                <a:cs typeface="Arial" panose="020B0604020202020204" pitchFamily="34" charset="0"/>
              </a:rPr>
              <a:t>, C.J., &amp; </a:t>
            </a:r>
            <a:r>
              <a:rPr lang="en-US" sz="1050" dirty="0" err="1">
                <a:latin typeface="Arial" panose="020B0604020202020204" pitchFamily="34" charset="0"/>
                <a:ea typeface="Calibri" panose="020F0502020204030204" pitchFamily="34" charset="0"/>
                <a:cs typeface="Arial" panose="020B0604020202020204" pitchFamily="34" charset="0"/>
              </a:rPr>
              <a:t>Brandriet</a:t>
            </a:r>
            <a:r>
              <a:rPr lang="en-US" sz="1050" dirty="0">
                <a:latin typeface="Arial" panose="020B0604020202020204" pitchFamily="34" charset="0"/>
                <a:ea typeface="Calibri" panose="020F0502020204030204" pitchFamily="34" charset="0"/>
                <a:cs typeface="Arial" panose="020B0604020202020204" pitchFamily="34" charset="0"/>
              </a:rPr>
              <a:t>, A. (2015) Defining Conceptual Understanding in General Chemistry. </a:t>
            </a:r>
            <a:r>
              <a:rPr lang="en-US" sz="1050" i="1" dirty="0">
                <a:latin typeface="Arial" panose="020B0604020202020204" pitchFamily="34" charset="0"/>
                <a:ea typeface="Calibri" panose="020F0502020204030204" pitchFamily="34" charset="0"/>
                <a:cs typeface="Arial" panose="020B0604020202020204" pitchFamily="34" charset="0"/>
              </a:rPr>
              <a:t>Journal of Chemical Education, 92</a:t>
            </a:r>
            <a:r>
              <a:rPr lang="en-US" sz="1050" dirty="0">
                <a:latin typeface="Arial" panose="020B0604020202020204" pitchFamily="34" charset="0"/>
                <a:ea typeface="Calibri" panose="020F0502020204030204" pitchFamily="34" charset="0"/>
                <a:cs typeface="Arial" panose="020B0604020202020204" pitchFamily="34" charset="0"/>
              </a:rPr>
              <a:t>(9), 1477-1483.</a:t>
            </a:r>
          </a:p>
          <a:p>
            <a:pPr>
              <a:spcAft>
                <a:spcPts val="600"/>
              </a:spcAft>
            </a:pPr>
            <a:r>
              <a:rPr lang="en-US" sz="1050" dirty="0" err="1">
                <a:latin typeface="Arial" panose="020B0604020202020204" pitchFamily="34" charset="0"/>
                <a:cs typeface="Arial" panose="020B0604020202020204" pitchFamily="34" charset="0"/>
              </a:rPr>
              <a:t>Pazicni</a:t>
            </a:r>
            <a:r>
              <a:rPr lang="en-US" sz="1050" dirty="0">
                <a:latin typeface="Arial" panose="020B0604020202020204" pitchFamily="34" charset="0"/>
                <a:cs typeface="Arial" panose="020B0604020202020204" pitchFamily="34" charset="0"/>
              </a:rPr>
              <a:t>, S., Wink, D.J., Donovan, A., Conrad, J.A., Darr, J.P., Morgan </a:t>
            </a:r>
            <a:r>
              <a:rPr lang="en-US" sz="1050" dirty="0" err="1">
                <a:latin typeface="Arial" panose="020B0604020202020204" pitchFamily="34" charset="0"/>
                <a:cs typeface="Arial" panose="020B0604020202020204" pitchFamily="34" charset="0"/>
              </a:rPr>
              <a:t>Theall</a:t>
            </a:r>
            <a:r>
              <a:rPr lang="en-US" sz="1050" dirty="0">
                <a:latin typeface="Arial" panose="020B0604020202020204" pitchFamily="34" charset="0"/>
                <a:cs typeface="Arial" panose="020B0604020202020204" pitchFamily="34" charset="0"/>
              </a:rPr>
              <a:t>, R.A., Richter-Egger, D.L., </a:t>
            </a:r>
            <a:r>
              <a:rPr lang="en-US" sz="1050" dirty="0" err="1">
                <a:latin typeface="Arial" panose="020B0604020202020204" pitchFamily="34" charset="0"/>
                <a:cs typeface="Arial" panose="020B0604020202020204" pitchFamily="34" charset="0"/>
              </a:rPr>
              <a:t>Villata-Cerdas</a:t>
            </a:r>
            <a:r>
              <a:rPr lang="en-US" sz="1050" dirty="0">
                <a:latin typeface="Arial" panose="020B0604020202020204" pitchFamily="34" charset="0"/>
                <a:cs typeface="Arial" panose="020B0604020202020204" pitchFamily="34" charset="0"/>
              </a:rPr>
              <a:t>, A., &amp; Walker, D.R. (2021) The American Chemical Society General Chemistry Performance Expectation Project: From Task Force to Distributed Process for Implementing Multidimensional Learning. </a:t>
            </a:r>
            <a:r>
              <a:rPr lang="en-US" sz="1050" i="1" dirty="0">
                <a:latin typeface="Arial" panose="020B0604020202020204" pitchFamily="34" charset="0"/>
                <a:cs typeface="Arial" panose="020B0604020202020204" pitchFamily="34" charset="0"/>
              </a:rPr>
              <a:t>Journal of Chemical Education, 98</a:t>
            </a:r>
            <a:r>
              <a:rPr lang="en-US" sz="1050" dirty="0">
                <a:latin typeface="Arial" panose="020B0604020202020204" pitchFamily="34" charset="0"/>
                <a:cs typeface="Arial" panose="020B0604020202020204" pitchFamily="34" charset="0"/>
              </a:rPr>
              <a:t>(4), 1112-1123.</a:t>
            </a:r>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175656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031">
          <a:extLst>
            <a:ext uri="{FF2B5EF4-FFF2-40B4-BE49-F238E27FC236}">
              <a16:creationId xmlns:a16="http://schemas.microsoft.com/office/drawing/2014/main" id="{26F25585-CF70-0DE9-F6BF-B9CB91413AEE}"/>
            </a:ext>
          </a:extLst>
        </p:cNvPr>
        <p:cNvGrpSpPr/>
        <p:nvPr/>
      </p:nvGrpSpPr>
      <p:grpSpPr>
        <a:xfrm>
          <a:off x="0" y="0"/>
          <a:ext cx="0" cy="0"/>
          <a:chOff x="0" y="0"/>
          <a:chExt cx="0" cy="0"/>
        </a:xfrm>
      </p:grpSpPr>
      <p:sp>
        <p:nvSpPr>
          <p:cNvPr id="1032" name="Google Shape;1032;p98">
            <a:extLst>
              <a:ext uri="{FF2B5EF4-FFF2-40B4-BE49-F238E27FC236}">
                <a16:creationId xmlns:a16="http://schemas.microsoft.com/office/drawing/2014/main" id="{E394D6D5-CCF7-9DFF-9B45-B2716A819FA4}"/>
              </a:ext>
            </a:extLst>
          </p:cNvPr>
          <p:cNvSpPr txBox="1">
            <a:spLocks noGrp="1"/>
          </p:cNvSpPr>
          <p:nvPr>
            <p:ph type="title"/>
          </p:nvPr>
        </p:nvSpPr>
        <p:spPr>
          <a:xfrm>
            <a:off x="-109984" y="-27050"/>
            <a:ext cx="12411967"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E0E0E"/>
              </a:buClr>
              <a:buSzPts val="4000"/>
              <a:buFont typeface="Arial"/>
              <a:buNone/>
            </a:pPr>
            <a:r>
              <a:rPr lang="en-US" b="1" dirty="0">
                <a:solidFill>
                  <a:srgbClr val="0E0E0E"/>
                </a:solidFill>
              </a:rPr>
              <a:t>Future Experts need Abstract Rigor</a:t>
            </a:r>
            <a:endParaRPr dirty="0"/>
          </a:p>
        </p:txBody>
      </p:sp>
      <p:sp>
        <p:nvSpPr>
          <p:cNvPr id="3" name="Oval 2">
            <a:extLst>
              <a:ext uri="{FF2B5EF4-FFF2-40B4-BE49-F238E27FC236}">
                <a16:creationId xmlns:a16="http://schemas.microsoft.com/office/drawing/2014/main" id="{163E70F5-2504-2B5E-6170-5EAADB6DF6F3}"/>
              </a:ext>
            </a:extLst>
          </p:cNvPr>
          <p:cNvSpPr/>
          <p:nvPr/>
        </p:nvSpPr>
        <p:spPr>
          <a:xfrm>
            <a:off x="5086807" y="1370120"/>
            <a:ext cx="2018386" cy="2020795"/>
          </a:xfrm>
          <a:prstGeom prst="ellipse">
            <a:avLst/>
          </a:prstGeom>
          <a:solidFill>
            <a:schemeClr val="accent6">
              <a:lumMod val="20000"/>
              <a:lumOff val="80000"/>
            </a:schemeClr>
          </a:solidFill>
          <a:ln w="47625">
            <a:prstDash val="solid"/>
          </a:ln>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a:t>Abstract</a:t>
            </a:r>
          </a:p>
          <a:p>
            <a:pPr algn="ctr"/>
            <a:r>
              <a:rPr lang="en-US" sz="2000" b="1" dirty="0"/>
              <a:t>Chemistry</a:t>
            </a:r>
            <a:endParaRPr lang="en-US" sz="2400" b="1" dirty="0"/>
          </a:p>
        </p:txBody>
      </p:sp>
      <p:sp>
        <p:nvSpPr>
          <p:cNvPr id="6" name="Rectangle 5">
            <a:extLst>
              <a:ext uri="{FF2B5EF4-FFF2-40B4-BE49-F238E27FC236}">
                <a16:creationId xmlns:a16="http://schemas.microsoft.com/office/drawing/2014/main" id="{8A886DF6-1174-3886-E0A1-7EE281A1CF4C}"/>
              </a:ext>
            </a:extLst>
          </p:cNvPr>
          <p:cNvSpPr/>
          <p:nvPr/>
        </p:nvSpPr>
        <p:spPr>
          <a:xfrm>
            <a:off x="1372945" y="1338037"/>
            <a:ext cx="2234993" cy="2084963"/>
          </a:xfrm>
          <a:prstGeom prst="rect">
            <a:avLst/>
          </a:prstGeom>
          <a:solidFill>
            <a:schemeClr val="accent1">
              <a:lumMod val="20000"/>
              <a:lumOff val="80000"/>
            </a:schemeClr>
          </a:solidFill>
          <a:ln w="476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t>Possible Future Experts</a:t>
            </a:r>
          </a:p>
        </p:txBody>
      </p:sp>
      <p:cxnSp>
        <p:nvCxnSpPr>
          <p:cNvPr id="8" name="Straight Connector 7">
            <a:extLst>
              <a:ext uri="{FF2B5EF4-FFF2-40B4-BE49-F238E27FC236}">
                <a16:creationId xmlns:a16="http://schemas.microsoft.com/office/drawing/2014/main" id="{57864CCE-30B5-B94F-CEF0-827A302ACEAB}"/>
              </a:ext>
            </a:extLst>
          </p:cNvPr>
          <p:cNvCxnSpPr>
            <a:stCxn id="6" idx="3"/>
            <a:endCxn id="3" idx="2"/>
          </p:cNvCxnSpPr>
          <p:nvPr/>
        </p:nvCxnSpPr>
        <p:spPr>
          <a:xfrm flipV="1">
            <a:off x="3607938" y="2380518"/>
            <a:ext cx="1478869" cy="1"/>
          </a:xfrm>
          <a:prstGeom prst="line">
            <a:avLst/>
          </a:prstGeom>
          <a:ln w="47625"/>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EC66AE78-8600-259D-9A7E-756A930025AA}"/>
              </a:ext>
            </a:extLst>
          </p:cNvPr>
          <p:cNvCxnSpPr>
            <a:stCxn id="3" idx="6"/>
          </p:cNvCxnSpPr>
          <p:nvPr/>
        </p:nvCxnSpPr>
        <p:spPr>
          <a:xfrm flipV="1">
            <a:off x="7105193" y="2380517"/>
            <a:ext cx="1623385" cy="1"/>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271DDBB-090E-52DC-6921-4F4EC133B861}"/>
              </a:ext>
            </a:extLst>
          </p:cNvPr>
          <p:cNvSpPr/>
          <p:nvPr/>
        </p:nvSpPr>
        <p:spPr>
          <a:xfrm>
            <a:off x="8879739" y="1338037"/>
            <a:ext cx="2234993" cy="947964"/>
          </a:xfrm>
          <a:prstGeom prst="rect">
            <a:avLst/>
          </a:prstGeom>
          <a:solidFill>
            <a:schemeClr val="accent1">
              <a:lumMod val="20000"/>
              <a:lumOff val="80000"/>
            </a:schemeClr>
          </a:solidFill>
          <a:ln w="476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t>Worthy Intellectual Elite</a:t>
            </a:r>
          </a:p>
        </p:txBody>
      </p:sp>
      <p:sp>
        <p:nvSpPr>
          <p:cNvPr id="12" name="Rectangle 11">
            <a:extLst>
              <a:ext uri="{FF2B5EF4-FFF2-40B4-BE49-F238E27FC236}">
                <a16:creationId xmlns:a16="http://schemas.microsoft.com/office/drawing/2014/main" id="{54E1534C-B0A1-7C7F-D911-0D9B0EC2E30A}"/>
              </a:ext>
            </a:extLst>
          </p:cNvPr>
          <p:cNvSpPr/>
          <p:nvPr/>
        </p:nvSpPr>
        <p:spPr>
          <a:xfrm>
            <a:off x="8879739" y="2481036"/>
            <a:ext cx="2234993" cy="947964"/>
          </a:xfrm>
          <a:prstGeom prst="rect">
            <a:avLst/>
          </a:prstGeom>
          <a:solidFill>
            <a:srgbClr val="FF2600">
              <a:alpha val="36863"/>
            </a:srgbClr>
          </a:solidFill>
          <a:ln w="476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t>Students of Low Ability</a:t>
            </a:r>
          </a:p>
        </p:txBody>
      </p:sp>
      <p:graphicFrame>
        <p:nvGraphicFramePr>
          <p:cNvPr id="2" name="Table 1">
            <a:extLst>
              <a:ext uri="{FF2B5EF4-FFF2-40B4-BE49-F238E27FC236}">
                <a16:creationId xmlns:a16="http://schemas.microsoft.com/office/drawing/2014/main" id="{B9A30443-C660-DB9E-0D78-63B6EE14933A}"/>
              </a:ext>
            </a:extLst>
          </p:cNvPr>
          <p:cNvGraphicFramePr>
            <a:graphicFrameLocks noGrp="1"/>
          </p:cNvGraphicFramePr>
          <p:nvPr>
            <p:extLst>
              <p:ext uri="{D42A27DB-BD31-4B8C-83A1-F6EECF244321}">
                <p14:modId xmlns:p14="http://schemas.microsoft.com/office/powerpoint/2010/main" val="162727608"/>
              </p:ext>
            </p:extLst>
          </p:nvPr>
        </p:nvGraphicFramePr>
        <p:xfrm>
          <a:off x="568037" y="3574409"/>
          <a:ext cx="11055926" cy="3134264"/>
        </p:xfrm>
        <a:graphic>
          <a:graphicData uri="http://schemas.openxmlformats.org/drawingml/2006/table">
            <a:tbl>
              <a:tblPr firstRow="1" firstCol="1" bandRow="1">
                <a:tableStyleId>{5940675A-B579-460E-94D1-54222C63F5DA}</a:tableStyleId>
              </a:tblPr>
              <a:tblGrid>
                <a:gridCol w="11055926">
                  <a:extLst>
                    <a:ext uri="{9D8B030D-6E8A-4147-A177-3AD203B41FA5}">
                      <a16:colId xmlns:a16="http://schemas.microsoft.com/office/drawing/2014/main" val="222995413"/>
                    </a:ext>
                  </a:extLst>
                </a:gridCol>
              </a:tblGrid>
              <a:tr h="407699">
                <a:tc>
                  <a:txBody>
                    <a:bodyPr/>
                    <a:lstStyle/>
                    <a:p>
                      <a:pPr marL="0" marR="0" algn="ctr">
                        <a:lnSpc>
                          <a:spcPct val="100000"/>
                        </a:lnSpc>
                      </a:pPr>
                      <a:r>
                        <a:rPr lang="en-US" sz="1600" b="1" kern="100" dirty="0">
                          <a:effectLst/>
                          <a:latin typeface="Arial" panose="020B0604020202020204" pitchFamily="34" charset="0"/>
                          <a:cs typeface="Arial" panose="020B0604020202020204" pitchFamily="34" charset="0"/>
                        </a:rPr>
                        <a:t>1970s – 2020s (Broadening Participation)</a:t>
                      </a:r>
                      <a:endParaRPr lang="en-US" sz="2400" b="1" kern="100" dirty="0">
                        <a:effectLst/>
                        <a:latin typeface="Arial" panose="020B0604020202020204" pitchFamily="34" charset="0"/>
                        <a:ea typeface="Aptos" panose="020B0004020202020204" pitchFamily="34" charset="0"/>
                        <a:cs typeface="Arial" panose="020B0604020202020204" pitchFamily="34" charset="0"/>
                      </a:endParaRPr>
                    </a:p>
                  </a:txBody>
                  <a:tcPr marL="63500" marR="63500" marT="63500" marB="63500" anchor="ctr">
                    <a:solidFill>
                      <a:schemeClr val="bg1">
                        <a:lumMod val="75000"/>
                      </a:schemeClr>
                    </a:solidFill>
                  </a:tcPr>
                </a:tc>
                <a:extLst>
                  <a:ext uri="{0D108BD9-81ED-4DB2-BD59-A6C34878D82A}">
                    <a16:rowId xmlns:a16="http://schemas.microsoft.com/office/drawing/2014/main" val="3832874894"/>
                  </a:ext>
                </a:extLst>
              </a:tr>
              <a:tr h="644364">
                <a:tc>
                  <a:txBody>
                    <a:bodyPr/>
                    <a:lstStyle/>
                    <a:p>
                      <a:pPr marL="0" marR="0">
                        <a:lnSpc>
                          <a:spcPct val="100000"/>
                        </a:lnSpc>
                      </a:pPr>
                      <a:r>
                        <a:rPr lang="en-US" sz="1600" i="1" kern="100" dirty="0">
                          <a:effectLst/>
                          <a:latin typeface="Arial" panose="020B0604020202020204" pitchFamily="34" charset="0"/>
                          <a:cs typeface="Arial" panose="020B0604020202020204" pitchFamily="34" charset="0"/>
                        </a:rPr>
                        <a:t>Exacting rigor of abstract chemistry needed to sort out future specialists and stimulate their advancement within a selective, competitive system to preserve national progress</a:t>
                      </a:r>
                      <a:endParaRPr lang="en-US" sz="2400" i="1" kern="100" dirty="0">
                        <a:effectLst/>
                        <a:latin typeface="Arial" panose="020B0604020202020204" pitchFamily="34" charset="0"/>
                        <a:ea typeface="Aptos" panose="020B0004020202020204" pitchFamily="34" charset="0"/>
                        <a:cs typeface="Arial" panose="020B0604020202020204" pitchFamily="34" charset="0"/>
                      </a:endParaRPr>
                    </a:p>
                  </a:txBody>
                  <a:tcPr marL="63500" marR="63500" marT="63500" marB="63500">
                    <a:solidFill>
                      <a:srgbClr val="E3F1D9"/>
                    </a:solidFill>
                  </a:tcPr>
                </a:tc>
                <a:extLst>
                  <a:ext uri="{0D108BD9-81ED-4DB2-BD59-A6C34878D82A}">
                    <a16:rowId xmlns:a16="http://schemas.microsoft.com/office/drawing/2014/main" val="4139191114"/>
                  </a:ext>
                </a:extLst>
              </a:tr>
              <a:tr h="2082201">
                <a:tc>
                  <a:txBody>
                    <a:bodyPr/>
                    <a:lstStyle/>
                    <a:p>
                      <a:pPr>
                        <a:spcAft>
                          <a:spcPts val="600"/>
                        </a:spcAft>
                      </a:pPr>
                      <a:endParaRPr lang="en-US" sz="1600" b="0" i="0" u="none" strike="noStrike" kern="1200" dirty="0">
                        <a:solidFill>
                          <a:schemeClr val="tx1"/>
                        </a:solidFill>
                        <a:effectLst/>
                        <a:latin typeface="Arial" panose="020B0604020202020204" pitchFamily="34" charset="0"/>
                        <a:ea typeface="+mn-ea"/>
                        <a:cs typeface="Arial" panose="020B0604020202020204" pitchFamily="34" charset="0"/>
                      </a:endParaRPr>
                    </a:p>
                    <a:p>
                      <a:pPr>
                        <a:spcAft>
                          <a:spcPts val="600"/>
                        </a:spcAft>
                      </a:pPr>
                      <a:r>
                        <a:rPr lang="en-US" sz="1800" b="0" i="0" u="none" strike="noStrike" kern="1200" dirty="0">
                          <a:solidFill>
                            <a:schemeClr val="tx1"/>
                          </a:solidFill>
                          <a:effectLst/>
                          <a:latin typeface="Arial" panose="020B0604020202020204" pitchFamily="34" charset="0"/>
                          <a:ea typeface="+mn-ea"/>
                          <a:cs typeface="Arial" panose="020B0604020202020204" pitchFamily="34" charset="0"/>
                        </a:rPr>
                        <a:t>“Since mastery of certain concepts in the sciences, especially chemistry and physics, requires abstract reasoning, a number of investigators have concluded that </a:t>
                      </a:r>
                      <a:r>
                        <a:rPr lang="en-US" sz="1800" b="1" i="0" u="none" strike="noStrike" kern="1200" dirty="0">
                          <a:solidFill>
                            <a:schemeClr val="tx1"/>
                          </a:solidFill>
                          <a:effectLst/>
                          <a:latin typeface="Arial" panose="020B0604020202020204" pitchFamily="34" charset="0"/>
                          <a:ea typeface="+mn-ea"/>
                          <a:cs typeface="Arial" panose="020B0604020202020204" pitchFamily="34" charset="0"/>
                        </a:rPr>
                        <a:t>poor performance of many chemistry students is due to the fact that they have not achieved Piaget’s stage of formal operations</a:t>
                      </a:r>
                      <a:r>
                        <a:rPr lang="en-US" sz="1800" b="0" i="0" u="none" strike="noStrike" kern="1200" dirty="0">
                          <a:solidFill>
                            <a:schemeClr val="tx1"/>
                          </a:solidFill>
                          <a:effectLst/>
                          <a:latin typeface="Arial" panose="020B0604020202020204" pitchFamily="34" charset="0"/>
                          <a:ea typeface="+mn-ea"/>
                          <a:cs typeface="Arial" panose="020B0604020202020204" pitchFamily="34" charset="0"/>
                        </a:rPr>
                        <a:t>” (</a:t>
                      </a:r>
                      <a:r>
                        <a:rPr lang="en-US" sz="1800" b="0" i="0" u="none" strike="noStrike" kern="1200" dirty="0" err="1">
                          <a:solidFill>
                            <a:schemeClr val="tx1"/>
                          </a:solidFill>
                          <a:effectLst/>
                          <a:latin typeface="Arial" panose="020B0604020202020204" pitchFamily="34" charset="0"/>
                          <a:ea typeface="+mn-ea"/>
                          <a:cs typeface="Arial" panose="020B0604020202020204" pitchFamily="34" charset="0"/>
                        </a:rPr>
                        <a:t>Milakofsky</a:t>
                      </a:r>
                      <a:r>
                        <a:rPr lang="en-US" sz="1800" b="0" i="0" u="none" strike="noStrike" kern="1200" dirty="0">
                          <a:solidFill>
                            <a:schemeClr val="tx1"/>
                          </a:solidFill>
                          <a:effectLst/>
                          <a:latin typeface="Arial" panose="020B0604020202020204" pitchFamily="34" charset="0"/>
                          <a:ea typeface="+mn-ea"/>
                          <a:cs typeface="Arial" panose="020B0604020202020204" pitchFamily="34" charset="0"/>
                        </a:rPr>
                        <a:t> &amp; Patterson, 1979)</a:t>
                      </a:r>
                      <a:endParaRPr lang="en-US" sz="1400" kern="100" dirty="0">
                        <a:effectLst/>
                        <a:latin typeface="Arial" panose="020B0604020202020204" pitchFamily="34" charset="0"/>
                        <a:ea typeface="Aptos" panose="020B0004020202020204" pitchFamily="34" charset="0"/>
                        <a:cs typeface="Arial" panose="020B0604020202020204" pitchFamily="34" charset="0"/>
                      </a:endParaRPr>
                    </a:p>
                  </a:txBody>
                  <a:tcPr marL="63500" marR="63500" marT="63500" marB="63500"/>
                </a:tc>
                <a:extLst>
                  <a:ext uri="{0D108BD9-81ED-4DB2-BD59-A6C34878D82A}">
                    <a16:rowId xmlns:a16="http://schemas.microsoft.com/office/drawing/2014/main" val="2578463677"/>
                  </a:ext>
                </a:extLst>
              </a:tr>
            </a:tbl>
          </a:graphicData>
        </a:graphic>
      </p:graphicFrame>
      <p:sp>
        <p:nvSpPr>
          <p:cNvPr id="4" name="Google Shape;196;p5">
            <a:extLst>
              <a:ext uri="{FF2B5EF4-FFF2-40B4-BE49-F238E27FC236}">
                <a16:creationId xmlns:a16="http://schemas.microsoft.com/office/drawing/2014/main" id="{52B59D50-A5C5-857B-10EC-873C8934E1F4}"/>
              </a:ext>
            </a:extLst>
          </p:cNvPr>
          <p:cNvSpPr txBox="1"/>
          <p:nvPr/>
        </p:nvSpPr>
        <p:spPr>
          <a:xfrm>
            <a:off x="568037" y="6454798"/>
            <a:ext cx="10878896" cy="25387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1050" dirty="0" err="1">
                <a:solidFill>
                  <a:schemeClr val="dk1"/>
                </a:solidFill>
                <a:latin typeface="Arial"/>
                <a:ea typeface="Arial"/>
                <a:cs typeface="Arial"/>
                <a:sym typeface="Arial"/>
              </a:rPr>
              <a:t>Milakofsky</a:t>
            </a:r>
            <a:r>
              <a:rPr lang="en-US" sz="1050" dirty="0">
                <a:solidFill>
                  <a:schemeClr val="dk1"/>
                </a:solidFill>
                <a:latin typeface="Arial"/>
                <a:ea typeface="Arial"/>
                <a:cs typeface="Arial"/>
                <a:sym typeface="Arial"/>
              </a:rPr>
              <a:t>, L., &amp; Patterson, H.O. (1979). Chemical education and Piaget: A new paper-pencil inventory to assess cognitive functioning. </a:t>
            </a:r>
            <a:r>
              <a:rPr lang="en-US" sz="1050" i="1" dirty="0">
                <a:solidFill>
                  <a:schemeClr val="dk1"/>
                </a:solidFill>
                <a:latin typeface="Arial"/>
                <a:ea typeface="Arial"/>
                <a:cs typeface="Arial"/>
                <a:sym typeface="Arial"/>
              </a:rPr>
              <a:t>Journal of Chemical Education, 56</a:t>
            </a:r>
            <a:r>
              <a:rPr lang="en-US" sz="1050" dirty="0">
                <a:solidFill>
                  <a:schemeClr val="dk1"/>
                </a:solidFill>
                <a:latin typeface="Arial"/>
                <a:ea typeface="Arial"/>
                <a:cs typeface="Arial"/>
                <a:sym typeface="Arial"/>
              </a:rPr>
              <a:t>(2)</a:t>
            </a:r>
            <a:r>
              <a:rPr lang="en-US" sz="1050" i="1" dirty="0">
                <a:solidFill>
                  <a:schemeClr val="dk1"/>
                </a:solidFill>
                <a:latin typeface="Arial"/>
                <a:ea typeface="Arial"/>
                <a:cs typeface="Arial"/>
                <a:sym typeface="Arial"/>
              </a:rPr>
              <a:t>, </a:t>
            </a:r>
            <a:r>
              <a:rPr lang="en-US" sz="1050" dirty="0">
                <a:solidFill>
                  <a:schemeClr val="dk1"/>
                </a:solidFill>
                <a:latin typeface="Arial"/>
                <a:ea typeface="Arial"/>
                <a:cs typeface="Arial"/>
                <a:sym typeface="Arial"/>
              </a:rPr>
              <a:t>87-90</a:t>
            </a:r>
            <a:r>
              <a:rPr lang="en-US" sz="1050" i="1" dirty="0">
                <a:solidFill>
                  <a:schemeClr val="dk1"/>
                </a:solidFill>
                <a:latin typeface="Arial"/>
                <a:ea typeface="Arial"/>
                <a:cs typeface="Arial"/>
                <a:sym typeface="Arial"/>
              </a:rPr>
              <a:t>. </a:t>
            </a:r>
            <a:endParaRPr lang="en-US" sz="105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7798164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031">
          <a:extLst>
            <a:ext uri="{FF2B5EF4-FFF2-40B4-BE49-F238E27FC236}">
              <a16:creationId xmlns:a16="http://schemas.microsoft.com/office/drawing/2014/main" id="{8ED7F8B3-287F-319C-6033-F56FFBFB4DAC}"/>
            </a:ext>
          </a:extLst>
        </p:cNvPr>
        <p:cNvGrpSpPr/>
        <p:nvPr/>
      </p:nvGrpSpPr>
      <p:grpSpPr>
        <a:xfrm>
          <a:off x="0" y="0"/>
          <a:ext cx="0" cy="0"/>
          <a:chOff x="0" y="0"/>
          <a:chExt cx="0" cy="0"/>
        </a:xfrm>
      </p:grpSpPr>
      <p:sp>
        <p:nvSpPr>
          <p:cNvPr id="1032" name="Google Shape;1032;p98">
            <a:extLst>
              <a:ext uri="{FF2B5EF4-FFF2-40B4-BE49-F238E27FC236}">
                <a16:creationId xmlns:a16="http://schemas.microsoft.com/office/drawing/2014/main" id="{FDCE6D42-122E-18D4-4869-ED4F9392082E}"/>
              </a:ext>
            </a:extLst>
          </p:cNvPr>
          <p:cNvSpPr txBox="1">
            <a:spLocks noGrp="1"/>
          </p:cNvSpPr>
          <p:nvPr>
            <p:ph type="title"/>
          </p:nvPr>
        </p:nvSpPr>
        <p:spPr>
          <a:xfrm>
            <a:off x="-109984" y="-27050"/>
            <a:ext cx="12411967"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E0E0E"/>
              </a:buClr>
              <a:buSzPts val="4000"/>
              <a:buFont typeface="Arial"/>
              <a:buNone/>
            </a:pPr>
            <a:r>
              <a:rPr lang="en-US" b="1" dirty="0">
                <a:solidFill>
                  <a:srgbClr val="0E0E0E"/>
                </a:solidFill>
              </a:rPr>
              <a:t>Future Experts need Abstract Rigor</a:t>
            </a:r>
            <a:endParaRPr dirty="0"/>
          </a:p>
        </p:txBody>
      </p:sp>
      <p:sp>
        <p:nvSpPr>
          <p:cNvPr id="3" name="Oval 2">
            <a:extLst>
              <a:ext uri="{FF2B5EF4-FFF2-40B4-BE49-F238E27FC236}">
                <a16:creationId xmlns:a16="http://schemas.microsoft.com/office/drawing/2014/main" id="{E219D699-7B33-9ABF-F9A6-30C5CFE3912A}"/>
              </a:ext>
            </a:extLst>
          </p:cNvPr>
          <p:cNvSpPr/>
          <p:nvPr/>
        </p:nvSpPr>
        <p:spPr>
          <a:xfrm>
            <a:off x="5086807" y="1370120"/>
            <a:ext cx="2018386" cy="2020795"/>
          </a:xfrm>
          <a:prstGeom prst="ellipse">
            <a:avLst/>
          </a:prstGeom>
          <a:solidFill>
            <a:schemeClr val="accent6">
              <a:lumMod val="20000"/>
              <a:lumOff val="80000"/>
            </a:schemeClr>
          </a:solidFill>
          <a:ln w="47625">
            <a:prstDash val="solid"/>
          </a:ln>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a:t>Abstract</a:t>
            </a:r>
          </a:p>
          <a:p>
            <a:pPr algn="ctr"/>
            <a:r>
              <a:rPr lang="en-US" sz="2000" b="1" dirty="0"/>
              <a:t>Chemistry</a:t>
            </a:r>
            <a:endParaRPr lang="en-US" sz="2400" b="1" dirty="0"/>
          </a:p>
        </p:txBody>
      </p:sp>
      <p:sp>
        <p:nvSpPr>
          <p:cNvPr id="6" name="Rectangle 5">
            <a:extLst>
              <a:ext uri="{FF2B5EF4-FFF2-40B4-BE49-F238E27FC236}">
                <a16:creationId xmlns:a16="http://schemas.microsoft.com/office/drawing/2014/main" id="{7FCB6229-17FE-A3E2-E80A-18FC380413A0}"/>
              </a:ext>
            </a:extLst>
          </p:cNvPr>
          <p:cNvSpPr/>
          <p:nvPr/>
        </p:nvSpPr>
        <p:spPr>
          <a:xfrm>
            <a:off x="1372945" y="1338037"/>
            <a:ext cx="2234993" cy="2084963"/>
          </a:xfrm>
          <a:prstGeom prst="rect">
            <a:avLst/>
          </a:prstGeom>
          <a:solidFill>
            <a:schemeClr val="accent1">
              <a:lumMod val="20000"/>
              <a:lumOff val="80000"/>
            </a:schemeClr>
          </a:solidFill>
          <a:ln w="476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t>Possible Future Experts</a:t>
            </a:r>
          </a:p>
        </p:txBody>
      </p:sp>
      <p:cxnSp>
        <p:nvCxnSpPr>
          <p:cNvPr id="8" name="Straight Connector 7">
            <a:extLst>
              <a:ext uri="{FF2B5EF4-FFF2-40B4-BE49-F238E27FC236}">
                <a16:creationId xmlns:a16="http://schemas.microsoft.com/office/drawing/2014/main" id="{BC56F67A-18DD-F1E8-B19B-71995E47F7BB}"/>
              </a:ext>
            </a:extLst>
          </p:cNvPr>
          <p:cNvCxnSpPr>
            <a:stCxn id="6" idx="3"/>
            <a:endCxn id="3" idx="2"/>
          </p:cNvCxnSpPr>
          <p:nvPr/>
        </p:nvCxnSpPr>
        <p:spPr>
          <a:xfrm flipV="1">
            <a:off x="3607938" y="2380518"/>
            <a:ext cx="1478869" cy="1"/>
          </a:xfrm>
          <a:prstGeom prst="line">
            <a:avLst/>
          </a:prstGeom>
          <a:ln w="47625"/>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CADE16FF-4FD9-4131-75B5-141340EECC3D}"/>
              </a:ext>
            </a:extLst>
          </p:cNvPr>
          <p:cNvCxnSpPr>
            <a:stCxn id="3" idx="6"/>
          </p:cNvCxnSpPr>
          <p:nvPr/>
        </p:nvCxnSpPr>
        <p:spPr>
          <a:xfrm flipV="1">
            <a:off x="7105193" y="2380517"/>
            <a:ext cx="1623385" cy="1"/>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ECBBDBCD-D914-6CD1-008C-23BE49962780}"/>
              </a:ext>
            </a:extLst>
          </p:cNvPr>
          <p:cNvSpPr/>
          <p:nvPr/>
        </p:nvSpPr>
        <p:spPr>
          <a:xfrm>
            <a:off x="8879739" y="1338037"/>
            <a:ext cx="2234993" cy="947964"/>
          </a:xfrm>
          <a:prstGeom prst="rect">
            <a:avLst/>
          </a:prstGeom>
          <a:solidFill>
            <a:schemeClr val="accent1">
              <a:lumMod val="20000"/>
              <a:lumOff val="80000"/>
            </a:schemeClr>
          </a:solidFill>
          <a:ln w="476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t>Worthy Intellectual Elite</a:t>
            </a:r>
          </a:p>
        </p:txBody>
      </p:sp>
      <p:sp>
        <p:nvSpPr>
          <p:cNvPr id="12" name="Rectangle 11">
            <a:extLst>
              <a:ext uri="{FF2B5EF4-FFF2-40B4-BE49-F238E27FC236}">
                <a16:creationId xmlns:a16="http://schemas.microsoft.com/office/drawing/2014/main" id="{DBD8A717-DF91-8959-C546-72C00AE2C171}"/>
              </a:ext>
            </a:extLst>
          </p:cNvPr>
          <p:cNvSpPr/>
          <p:nvPr/>
        </p:nvSpPr>
        <p:spPr>
          <a:xfrm>
            <a:off x="8879739" y="2481036"/>
            <a:ext cx="2234993" cy="947964"/>
          </a:xfrm>
          <a:prstGeom prst="rect">
            <a:avLst/>
          </a:prstGeom>
          <a:solidFill>
            <a:srgbClr val="FF2600">
              <a:alpha val="36863"/>
            </a:srgbClr>
          </a:solidFill>
          <a:ln w="476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t>Students of Low Ability</a:t>
            </a:r>
          </a:p>
        </p:txBody>
      </p:sp>
      <p:graphicFrame>
        <p:nvGraphicFramePr>
          <p:cNvPr id="2" name="Table 1">
            <a:extLst>
              <a:ext uri="{FF2B5EF4-FFF2-40B4-BE49-F238E27FC236}">
                <a16:creationId xmlns:a16="http://schemas.microsoft.com/office/drawing/2014/main" id="{A0ACBD86-82B6-90AF-981E-5D5EB3B1C8C7}"/>
              </a:ext>
            </a:extLst>
          </p:cNvPr>
          <p:cNvGraphicFramePr>
            <a:graphicFrameLocks noGrp="1"/>
          </p:cNvGraphicFramePr>
          <p:nvPr>
            <p:extLst>
              <p:ext uri="{D42A27DB-BD31-4B8C-83A1-F6EECF244321}">
                <p14:modId xmlns:p14="http://schemas.microsoft.com/office/powerpoint/2010/main" val="3055602857"/>
              </p:ext>
            </p:extLst>
          </p:nvPr>
        </p:nvGraphicFramePr>
        <p:xfrm>
          <a:off x="568037" y="3574409"/>
          <a:ext cx="11055926" cy="3134264"/>
        </p:xfrm>
        <a:graphic>
          <a:graphicData uri="http://schemas.openxmlformats.org/drawingml/2006/table">
            <a:tbl>
              <a:tblPr firstRow="1" firstCol="1" bandRow="1">
                <a:tableStyleId>{5940675A-B579-460E-94D1-54222C63F5DA}</a:tableStyleId>
              </a:tblPr>
              <a:tblGrid>
                <a:gridCol w="11055926">
                  <a:extLst>
                    <a:ext uri="{9D8B030D-6E8A-4147-A177-3AD203B41FA5}">
                      <a16:colId xmlns:a16="http://schemas.microsoft.com/office/drawing/2014/main" val="222995413"/>
                    </a:ext>
                  </a:extLst>
                </a:gridCol>
              </a:tblGrid>
              <a:tr h="407699">
                <a:tc>
                  <a:txBody>
                    <a:bodyPr/>
                    <a:lstStyle/>
                    <a:p>
                      <a:pPr marL="0" marR="0" algn="ctr">
                        <a:lnSpc>
                          <a:spcPct val="100000"/>
                        </a:lnSpc>
                      </a:pPr>
                      <a:r>
                        <a:rPr lang="en-US" sz="1600" b="1" kern="100" dirty="0">
                          <a:effectLst/>
                          <a:latin typeface="Arial" panose="020B0604020202020204" pitchFamily="34" charset="0"/>
                          <a:cs typeface="Arial" panose="020B0604020202020204" pitchFamily="34" charset="0"/>
                        </a:rPr>
                        <a:t>1970s – 2020s (Broadening Participation)</a:t>
                      </a:r>
                      <a:endParaRPr lang="en-US" sz="2400" b="1" kern="100" dirty="0">
                        <a:effectLst/>
                        <a:latin typeface="Arial" panose="020B0604020202020204" pitchFamily="34" charset="0"/>
                        <a:ea typeface="Aptos" panose="020B0004020202020204" pitchFamily="34" charset="0"/>
                        <a:cs typeface="Arial" panose="020B0604020202020204" pitchFamily="34" charset="0"/>
                      </a:endParaRPr>
                    </a:p>
                  </a:txBody>
                  <a:tcPr marL="63500" marR="63500" marT="63500" marB="63500" anchor="ctr">
                    <a:solidFill>
                      <a:schemeClr val="bg1">
                        <a:lumMod val="75000"/>
                      </a:schemeClr>
                    </a:solidFill>
                  </a:tcPr>
                </a:tc>
                <a:extLst>
                  <a:ext uri="{0D108BD9-81ED-4DB2-BD59-A6C34878D82A}">
                    <a16:rowId xmlns:a16="http://schemas.microsoft.com/office/drawing/2014/main" val="3832874894"/>
                  </a:ext>
                </a:extLst>
              </a:tr>
              <a:tr h="644364">
                <a:tc>
                  <a:txBody>
                    <a:bodyPr/>
                    <a:lstStyle/>
                    <a:p>
                      <a:pPr marL="0" marR="0">
                        <a:lnSpc>
                          <a:spcPct val="100000"/>
                        </a:lnSpc>
                      </a:pPr>
                      <a:r>
                        <a:rPr lang="en-US" sz="1600" i="1" kern="100" dirty="0">
                          <a:effectLst/>
                          <a:latin typeface="Arial" panose="020B0604020202020204" pitchFamily="34" charset="0"/>
                          <a:cs typeface="Arial" panose="020B0604020202020204" pitchFamily="34" charset="0"/>
                        </a:rPr>
                        <a:t>Exacting rigor of abstract chemistry needed to sort out future specialists and stimulate their advancement within a selective, competitive system to preserve national progress</a:t>
                      </a:r>
                      <a:endParaRPr lang="en-US" sz="2400" i="1" kern="100" dirty="0">
                        <a:effectLst/>
                        <a:latin typeface="Arial" panose="020B0604020202020204" pitchFamily="34" charset="0"/>
                        <a:ea typeface="Aptos" panose="020B0004020202020204" pitchFamily="34" charset="0"/>
                        <a:cs typeface="Arial" panose="020B0604020202020204" pitchFamily="34" charset="0"/>
                      </a:endParaRPr>
                    </a:p>
                  </a:txBody>
                  <a:tcPr marL="63500" marR="63500" marT="63500" marB="63500">
                    <a:solidFill>
                      <a:srgbClr val="E3F1D9"/>
                    </a:solidFill>
                  </a:tcPr>
                </a:tc>
                <a:extLst>
                  <a:ext uri="{0D108BD9-81ED-4DB2-BD59-A6C34878D82A}">
                    <a16:rowId xmlns:a16="http://schemas.microsoft.com/office/drawing/2014/main" val="4139191114"/>
                  </a:ext>
                </a:extLst>
              </a:tr>
              <a:tr h="2082201">
                <a:tc>
                  <a:txBody>
                    <a:bodyPr/>
                    <a:lstStyle/>
                    <a:p>
                      <a:pPr>
                        <a:spcAft>
                          <a:spcPts val="600"/>
                        </a:spcAft>
                      </a:pPr>
                      <a:r>
                        <a:rPr lang="en-US" sz="1400" kern="1200" dirty="0">
                          <a:solidFill>
                            <a:schemeClr val="tx1"/>
                          </a:solidFill>
                          <a:effectLst/>
                          <a:latin typeface="Arial" panose="020B0604020202020204" pitchFamily="34" charset="0"/>
                          <a:ea typeface="+mn-ea"/>
                          <a:cs typeface="Arial" panose="020B0604020202020204" pitchFamily="34" charset="0"/>
                        </a:rPr>
                        <a:t>Persistent use of placement tests to parse who may enter, and time-pressure course tests graded on a curve to determine who may persist, now coupled with compensatory reforms (content remediation, psychosocial interventions) to broaden participation</a:t>
                      </a:r>
                    </a:p>
                  </a:txBody>
                  <a:tcPr marL="63500" marR="63500" marT="63500" marB="63500"/>
                </a:tc>
                <a:extLst>
                  <a:ext uri="{0D108BD9-81ED-4DB2-BD59-A6C34878D82A}">
                    <a16:rowId xmlns:a16="http://schemas.microsoft.com/office/drawing/2014/main" val="2578463677"/>
                  </a:ext>
                </a:extLst>
              </a:tr>
            </a:tbl>
          </a:graphicData>
        </a:graphic>
      </p:graphicFrame>
    </p:spTree>
    <p:extLst>
      <p:ext uri="{BB962C8B-B14F-4D97-AF65-F5344CB8AC3E}">
        <p14:creationId xmlns:p14="http://schemas.microsoft.com/office/powerpoint/2010/main" val="84809422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031">
          <a:extLst>
            <a:ext uri="{FF2B5EF4-FFF2-40B4-BE49-F238E27FC236}">
              <a16:creationId xmlns:a16="http://schemas.microsoft.com/office/drawing/2014/main" id="{99D3DF99-90E9-1A5F-F1CA-810C052382A0}"/>
            </a:ext>
          </a:extLst>
        </p:cNvPr>
        <p:cNvGrpSpPr/>
        <p:nvPr/>
      </p:nvGrpSpPr>
      <p:grpSpPr>
        <a:xfrm>
          <a:off x="0" y="0"/>
          <a:ext cx="0" cy="0"/>
          <a:chOff x="0" y="0"/>
          <a:chExt cx="0" cy="0"/>
        </a:xfrm>
      </p:grpSpPr>
      <p:sp>
        <p:nvSpPr>
          <p:cNvPr id="1032" name="Google Shape;1032;p98">
            <a:extLst>
              <a:ext uri="{FF2B5EF4-FFF2-40B4-BE49-F238E27FC236}">
                <a16:creationId xmlns:a16="http://schemas.microsoft.com/office/drawing/2014/main" id="{15EBD26C-E9D0-ACBA-68EB-68E1F351AAF7}"/>
              </a:ext>
            </a:extLst>
          </p:cNvPr>
          <p:cNvSpPr txBox="1">
            <a:spLocks noGrp="1"/>
          </p:cNvSpPr>
          <p:nvPr>
            <p:ph type="title"/>
          </p:nvPr>
        </p:nvSpPr>
        <p:spPr>
          <a:xfrm>
            <a:off x="-109984" y="-27050"/>
            <a:ext cx="12411967"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E0E0E"/>
              </a:buClr>
              <a:buSzPts val="4000"/>
              <a:buFont typeface="Arial"/>
              <a:buNone/>
            </a:pPr>
            <a:r>
              <a:rPr lang="en-US" b="1" dirty="0">
                <a:solidFill>
                  <a:srgbClr val="0E0E0E"/>
                </a:solidFill>
              </a:rPr>
              <a:t>Future Experts need Abstract Rigor</a:t>
            </a:r>
            <a:endParaRPr dirty="0"/>
          </a:p>
        </p:txBody>
      </p:sp>
      <p:sp>
        <p:nvSpPr>
          <p:cNvPr id="3" name="Oval 2">
            <a:extLst>
              <a:ext uri="{FF2B5EF4-FFF2-40B4-BE49-F238E27FC236}">
                <a16:creationId xmlns:a16="http://schemas.microsoft.com/office/drawing/2014/main" id="{23FFDAAA-507E-2C2C-98A8-452654B00267}"/>
              </a:ext>
            </a:extLst>
          </p:cNvPr>
          <p:cNvSpPr/>
          <p:nvPr/>
        </p:nvSpPr>
        <p:spPr>
          <a:xfrm>
            <a:off x="5086807" y="1370120"/>
            <a:ext cx="2018386" cy="2020795"/>
          </a:xfrm>
          <a:prstGeom prst="ellipse">
            <a:avLst/>
          </a:prstGeom>
          <a:solidFill>
            <a:schemeClr val="accent6">
              <a:lumMod val="20000"/>
              <a:lumOff val="80000"/>
            </a:schemeClr>
          </a:solidFill>
          <a:ln w="47625">
            <a:prstDash val="solid"/>
          </a:ln>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a:t>Abstract</a:t>
            </a:r>
          </a:p>
          <a:p>
            <a:pPr algn="ctr"/>
            <a:r>
              <a:rPr lang="en-US" sz="2000" b="1" dirty="0"/>
              <a:t>Chemistry</a:t>
            </a:r>
            <a:endParaRPr lang="en-US" sz="2400" b="1" dirty="0"/>
          </a:p>
        </p:txBody>
      </p:sp>
      <p:sp>
        <p:nvSpPr>
          <p:cNvPr id="6" name="Rectangle 5">
            <a:extLst>
              <a:ext uri="{FF2B5EF4-FFF2-40B4-BE49-F238E27FC236}">
                <a16:creationId xmlns:a16="http://schemas.microsoft.com/office/drawing/2014/main" id="{2B8CE6C3-ECD4-CC5F-AF6F-783E7FF1AB69}"/>
              </a:ext>
            </a:extLst>
          </p:cNvPr>
          <p:cNvSpPr/>
          <p:nvPr/>
        </p:nvSpPr>
        <p:spPr>
          <a:xfrm>
            <a:off x="1372945" y="1338037"/>
            <a:ext cx="2234993" cy="2084963"/>
          </a:xfrm>
          <a:prstGeom prst="rect">
            <a:avLst/>
          </a:prstGeom>
          <a:solidFill>
            <a:schemeClr val="accent1">
              <a:lumMod val="20000"/>
              <a:lumOff val="80000"/>
            </a:schemeClr>
          </a:solidFill>
          <a:ln w="476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t>Possible Future Experts</a:t>
            </a:r>
          </a:p>
        </p:txBody>
      </p:sp>
      <p:cxnSp>
        <p:nvCxnSpPr>
          <p:cNvPr id="8" name="Straight Connector 7">
            <a:extLst>
              <a:ext uri="{FF2B5EF4-FFF2-40B4-BE49-F238E27FC236}">
                <a16:creationId xmlns:a16="http://schemas.microsoft.com/office/drawing/2014/main" id="{37366213-F8F4-85CA-B801-552633F7B386}"/>
              </a:ext>
            </a:extLst>
          </p:cNvPr>
          <p:cNvCxnSpPr>
            <a:stCxn id="6" idx="3"/>
            <a:endCxn id="3" idx="2"/>
          </p:cNvCxnSpPr>
          <p:nvPr/>
        </p:nvCxnSpPr>
        <p:spPr>
          <a:xfrm flipV="1">
            <a:off x="3607938" y="2380518"/>
            <a:ext cx="1478869" cy="1"/>
          </a:xfrm>
          <a:prstGeom prst="line">
            <a:avLst/>
          </a:prstGeom>
          <a:ln w="47625"/>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6F4097F4-47C5-6F78-B619-4198CE2BDC92}"/>
              </a:ext>
            </a:extLst>
          </p:cNvPr>
          <p:cNvCxnSpPr>
            <a:stCxn id="3" idx="6"/>
          </p:cNvCxnSpPr>
          <p:nvPr/>
        </p:nvCxnSpPr>
        <p:spPr>
          <a:xfrm flipV="1">
            <a:off x="7105193" y="2380517"/>
            <a:ext cx="1623385" cy="1"/>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333C445-8330-EF59-60EF-80D8AAA5AED9}"/>
              </a:ext>
            </a:extLst>
          </p:cNvPr>
          <p:cNvSpPr/>
          <p:nvPr/>
        </p:nvSpPr>
        <p:spPr>
          <a:xfrm>
            <a:off x="8879739" y="1338037"/>
            <a:ext cx="2234993" cy="947964"/>
          </a:xfrm>
          <a:prstGeom prst="rect">
            <a:avLst/>
          </a:prstGeom>
          <a:solidFill>
            <a:schemeClr val="accent1">
              <a:lumMod val="20000"/>
              <a:lumOff val="80000"/>
            </a:schemeClr>
          </a:solidFill>
          <a:ln w="476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t>Worthy Intellectual Elite</a:t>
            </a:r>
          </a:p>
        </p:txBody>
      </p:sp>
      <p:sp>
        <p:nvSpPr>
          <p:cNvPr id="12" name="Rectangle 11">
            <a:extLst>
              <a:ext uri="{FF2B5EF4-FFF2-40B4-BE49-F238E27FC236}">
                <a16:creationId xmlns:a16="http://schemas.microsoft.com/office/drawing/2014/main" id="{8E82E1C6-8B3A-EEEF-E1B3-8EB4CF3DF75D}"/>
              </a:ext>
            </a:extLst>
          </p:cNvPr>
          <p:cNvSpPr/>
          <p:nvPr/>
        </p:nvSpPr>
        <p:spPr>
          <a:xfrm>
            <a:off x="8879739" y="2481036"/>
            <a:ext cx="2234993" cy="947964"/>
          </a:xfrm>
          <a:prstGeom prst="rect">
            <a:avLst/>
          </a:prstGeom>
          <a:solidFill>
            <a:srgbClr val="FF2600">
              <a:alpha val="36863"/>
            </a:srgbClr>
          </a:solidFill>
          <a:ln w="476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t>Students of Low Ability</a:t>
            </a:r>
          </a:p>
        </p:txBody>
      </p:sp>
      <p:graphicFrame>
        <p:nvGraphicFramePr>
          <p:cNvPr id="2" name="Table 1">
            <a:extLst>
              <a:ext uri="{FF2B5EF4-FFF2-40B4-BE49-F238E27FC236}">
                <a16:creationId xmlns:a16="http://schemas.microsoft.com/office/drawing/2014/main" id="{457301B1-E238-54B4-4F76-674BE740EDFF}"/>
              </a:ext>
            </a:extLst>
          </p:cNvPr>
          <p:cNvGraphicFramePr>
            <a:graphicFrameLocks noGrp="1"/>
          </p:cNvGraphicFramePr>
          <p:nvPr>
            <p:extLst>
              <p:ext uri="{D42A27DB-BD31-4B8C-83A1-F6EECF244321}">
                <p14:modId xmlns:p14="http://schemas.microsoft.com/office/powerpoint/2010/main" val="2095187581"/>
              </p:ext>
            </p:extLst>
          </p:nvPr>
        </p:nvGraphicFramePr>
        <p:xfrm>
          <a:off x="568037" y="3574409"/>
          <a:ext cx="11055926" cy="3134264"/>
        </p:xfrm>
        <a:graphic>
          <a:graphicData uri="http://schemas.openxmlformats.org/drawingml/2006/table">
            <a:tbl>
              <a:tblPr firstRow="1" firstCol="1" bandRow="1">
                <a:tableStyleId>{5940675A-B579-460E-94D1-54222C63F5DA}</a:tableStyleId>
              </a:tblPr>
              <a:tblGrid>
                <a:gridCol w="11055926">
                  <a:extLst>
                    <a:ext uri="{9D8B030D-6E8A-4147-A177-3AD203B41FA5}">
                      <a16:colId xmlns:a16="http://schemas.microsoft.com/office/drawing/2014/main" val="222995413"/>
                    </a:ext>
                  </a:extLst>
                </a:gridCol>
              </a:tblGrid>
              <a:tr h="407699">
                <a:tc>
                  <a:txBody>
                    <a:bodyPr/>
                    <a:lstStyle/>
                    <a:p>
                      <a:pPr marL="0" marR="0" algn="ctr">
                        <a:lnSpc>
                          <a:spcPct val="100000"/>
                        </a:lnSpc>
                      </a:pPr>
                      <a:r>
                        <a:rPr lang="en-US" sz="1600" b="1" kern="100" dirty="0">
                          <a:effectLst/>
                          <a:latin typeface="Arial" panose="020B0604020202020204" pitchFamily="34" charset="0"/>
                          <a:cs typeface="Arial" panose="020B0604020202020204" pitchFamily="34" charset="0"/>
                        </a:rPr>
                        <a:t>1970s – 2020s (Broadening Participation)</a:t>
                      </a:r>
                      <a:endParaRPr lang="en-US" sz="2400" b="1" kern="100" dirty="0">
                        <a:effectLst/>
                        <a:latin typeface="Arial" panose="020B0604020202020204" pitchFamily="34" charset="0"/>
                        <a:ea typeface="Aptos" panose="020B0004020202020204" pitchFamily="34" charset="0"/>
                        <a:cs typeface="Arial" panose="020B0604020202020204" pitchFamily="34" charset="0"/>
                      </a:endParaRPr>
                    </a:p>
                  </a:txBody>
                  <a:tcPr marL="63500" marR="63500" marT="63500" marB="63500" anchor="ctr">
                    <a:solidFill>
                      <a:schemeClr val="bg1">
                        <a:lumMod val="75000"/>
                      </a:schemeClr>
                    </a:solidFill>
                  </a:tcPr>
                </a:tc>
                <a:extLst>
                  <a:ext uri="{0D108BD9-81ED-4DB2-BD59-A6C34878D82A}">
                    <a16:rowId xmlns:a16="http://schemas.microsoft.com/office/drawing/2014/main" val="3832874894"/>
                  </a:ext>
                </a:extLst>
              </a:tr>
              <a:tr h="644364">
                <a:tc>
                  <a:txBody>
                    <a:bodyPr/>
                    <a:lstStyle/>
                    <a:p>
                      <a:pPr marL="0" marR="0">
                        <a:lnSpc>
                          <a:spcPct val="100000"/>
                        </a:lnSpc>
                      </a:pPr>
                      <a:r>
                        <a:rPr lang="en-US" sz="1600" i="1" kern="100" dirty="0">
                          <a:effectLst/>
                          <a:latin typeface="Arial" panose="020B0604020202020204" pitchFamily="34" charset="0"/>
                          <a:cs typeface="Arial" panose="020B0604020202020204" pitchFamily="34" charset="0"/>
                        </a:rPr>
                        <a:t>Exacting rigor of abstract chemistry needed to sort out future specialists and stimulate their advancement within a selective, competitive system to preserve national progress</a:t>
                      </a:r>
                      <a:endParaRPr lang="en-US" sz="2400" i="1" kern="100" dirty="0">
                        <a:effectLst/>
                        <a:latin typeface="Arial" panose="020B0604020202020204" pitchFamily="34" charset="0"/>
                        <a:ea typeface="Aptos" panose="020B0004020202020204" pitchFamily="34" charset="0"/>
                        <a:cs typeface="Arial" panose="020B0604020202020204" pitchFamily="34" charset="0"/>
                      </a:endParaRPr>
                    </a:p>
                  </a:txBody>
                  <a:tcPr marL="63500" marR="63500" marT="63500" marB="63500">
                    <a:solidFill>
                      <a:srgbClr val="E3F1D9"/>
                    </a:solidFill>
                  </a:tcPr>
                </a:tc>
                <a:extLst>
                  <a:ext uri="{0D108BD9-81ED-4DB2-BD59-A6C34878D82A}">
                    <a16:rowId xmlns:a16="http://schemas.microsoft.com/office/drawing/2014/main" val="4139191114"/>
                  </a:ext>
                </a:extLst>
              </a:tr>
              <a:tr h="2082201">
                <a:tc>
                  <a:txBody>
                    <a:bodyPr/>
                    <a:lstStyle/>
                    <a:p>
                      <a:pPr>
                        <a:spcAft>
                          <a:spcPts val="600"/>
                        </a:spcAft>
                      </a:pPr>
                      <a:r>
                        <a:rPr lang="en-US" sz="1400" kern="1200" dirty="0">
                          <a:solidFill>
                            <a:schemeClr val="tx1"/>
                          </a:solidFill>
                          <a:effectLst/>
                          <a:latin typeface="Arial" panose="020B0604020202020204" pitchFamily="34" charset="0"/>
                          <a:ea typeface="+mn-ea"/>
                          <a:cs typeface="Arial" panose="020B0604020202020204" pitchFamily="34" charset="0"/>
                        </a:rPr>
                        <a:t>Persistent use of placement tests to parse who may enter, and time-pressure course tests graded on a curve to determine who may persist, now coupled with compensatory reforms (content remediation, psychosocial interventions) to broaden participation</a:t>
                      </a:r>
                    </a:p>
                    <a:p>
                      <a:pPr>
                        <a:spcAft>
                          <a:spcPts val="600"/>
                        </a:spcAft>
                      </a:pPr>
                      <a:r>
                        <a:rPr lang="en-US" sz="1400" kern="1200" dirty="0">
                          <a:solidFill>
                            <a:schemeClr val="tx1"/>
                          </a:solidFill>
                          <a:effectLst/>
                          <a:latin typeface="Arial" panose="020B0604020202020204" pitchFamily="34" charset="0"/>
                          <a:ea typeface="+mn-ea"/>
                          <a:cs typeface="Arial" panose="020B0604020202020204" pitchFamily="34" charset="0"/>
                        </a:rPr>
                        <a:t>E.g., </a:t>
                      </a:r>
                      <a:r>
                        <a:rPr lang="en-US" sz="1400" b="1" kern="1200" dirty="0">
                          <a:solidFill>
                            <a:schemeClr val="tx1"/>
                          </a:solidFill>
                          <a:effectLst/>
                          <a:latin typeface="Arial" panose="020B0604020202020204" pitchFamily="34" charset="0"/>
                          <a:ea typeface="+mn-ea"/>
                          <a:cs typeface="Arial" panose="020B0604020202020204" pitchFamily="34" charset="0"/>
                        </a:rPr>
                        <a:t>Piagetian tests, </a:t>
                      </a:r>
                      <a:r>
                        <a:rPr lang="en-US" sz="1400" kern="1200" dirty="0">
                          <a:solidFill>
                            <a:schemeClr val="tx1"/>
                          </a:solidFill>
                          <a:effectLst/>
                          <a:latin typeface="Arial" panose="020B0604020202020204" pitchFamily="34" charset="0"/>
                          <a:ea typeface="+mn-ea"/>
                          <a:cs typeface="Arial" panose="020B0604020202020204" pitchFamily="34" charset="0"/>
                        </a:rPr>
                        <a:t>calibrated in ways that displayed racial hierarchies in cognitive development (Chiappetta, 1976), claim to avoid disadvantaging ‘culturally deprived’ groups by using pictorial tests to sort concrete/abstract thinkers and non/science students (</a:t>
                      </a:r>
                      <a:r>
                        <a:rPr lang="en-US" sz="1400" kern="1200" dirty="0" err="1">
                          <a:solidFill>
                            <a:schemeClr val="tx1"/>
                          </a:solidFill>
                          <a:effectLst/>
                          <a:latin typeface="Arial" panose="020B0604020202020204" pitchFamily="34" charset="0"/>
                          <a:ea typeface="+mn-ea"/>
                          <a:cs typeface="Arial" panose="020B0604020202020204" pitchFamily="34" charset="0"/>
                        </a:rPr>
                        <a:t>Milakofsky</a:t>
                      </a:r>
                      <a:r>
                        <a:rPr lang="en-US" sz="1400" kern="1200" dirty="0">
                          <a:solidFill>
                            <a:schemeClr val="tx1"/>
                          </a:solidFill>
                          <a:effectLst/>
                          <a:latin typeface="Arial" panose="020B0604020202020204" pitchFamily="34" charset="0"/>
                          <a:ea typeface="+mn-ea"/>
                          <a:cs typeface="Arial" panose="020B0604020202020204" pitchFamily="34" charset="0"/>
                        </a:rPr>
                        <a:t> &amp; Patterson, 1979)</a:t>
                      </a:r>
                    </a:p>
                  </a:txBody>
                  <a:tcPr marL="63500" marR="63500" marT="63500" marB="63500"/>
                </a:tc>
                <a:extLst>
                  <a:ext uri="{0D108BD9-81ED-4DB2-BD59-A6C34878D82A}">
                    <a16:rowId xmlns:a16="http://schemas.microsoft.com/office/drawing/2014/main" val="2578463677"/>
                  </a:ext>
                </a:extLst>
              </a:tr>
            </a:tbl>
          </a:graphicData>
        </a:graphic>
      </p:graphicFrame>
    </p:spTree>
    <p:extLst>
      <p:ext uri="{BB962C8B-B14F-4D97-AF65-F5344CB8AC3E}">
        <p14:creationId xmlns:p14="http://schemas.microsoft.com/office/powerpoint/2010/main" val="270969794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031">
          <a:extLst>
            <a:ext uri="{FF2B5EF4-FFF2-40B4-BE49-F238E27FC236}">
              <a16:creationId xmlns:a16="http://schemas.microsoft.com/office/drawing/2014/main" id="{9F505B90-B908-9A78-45FF-7E7384046281}"/>
            </a:ext>
          </a:extLst>
        </p:cNvPr>
        <p:cNvGrpSpPr/>
        <p:nvPr/>
      </p:nvGrpSpPr>
      <p:grpSpPr>
        <a:xfrm>
          <a:off x="0" y="0"/>
          <a:ext cx="0" cy="0"/>
          <a:chOff x="0" y="0"/>
          <a:chExt cx="0" cy="0"/>
        </a:xfrm>
      </p:grpSpPr>
      <p:sp>
        <p:nvSpPr>
          <p:cNvPr id="1032" name="Google Shape;1032;p98">
            <a:extLst>
              <a:ext uri="{FF2B5EF4-FFF2-40B4-BE49-F238E27FC236}">
                <a16:creationId xmlns:a16="http://schemas.microsoft.com/office/drawing/2014/main" id="{5D2C1D60-4A56-AE45-DCE2-6478008A8F2C}"/>
              </a:ext>
            </a:extLst>
          </p:cNvPr>
          <p:cNvSpPr txBox="1">
            <a:spLocks noGrp="1"/>
          </p:cNvSpPr>
          <p:nvPr>
            <p:ph type="title"/>
          </p:nvPr>
        </p:nvSpPr>
        <p:spPr>
          <a:xfrm>
            <a:off x="-109984" y="-27050"/>
            <a:ext cx="12411967"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E0E0E"/>
              </a:buClr>
              <a:buSzPts val="4000"/>
              <a:buFont typeface="Arial"/>
              <a:buNone/>
            </a:pPr>
            <a:r>
              <a:rPr lang="en-US" b="1" dirty="0">
                <a:solidFill>
                  <a:srgbClr val="0E0E0E"/>
                </a:solidFill>
              </a:rPr>
              <a:t>Future Experts need Abstract Rigor</a:t>
            </a:r>
            <a:endParaRPr dirty="0"/>
          </a:p>
        </p:txBody>
      </p:sp>
      <p:sp>
        <p:nvSpPr>
          <p:cNvPr id="3" name="Oval 2">
            <a:extLst>
              <a:ext uri="{FF2B5EF4-FFF2-40B4-BE49-F238E27FC236}">
                <a16:creationId xmlns:a16="http://schemas.microsoft.com/office/drawing/2014/main" id="{F99F997A-DCCC-D1F7-DF14-1C7E752AC4CD}"/>
              </a:ext>
            </a:extLst>
          </p:cNvPr>
          <p:cNvSpPr/>
          <p:nvPr/>
        </p:nvSpPr>
        <p:spPr>
          <a:xfrm>
            <a:off x="5086807" y="1370120"/>
            <a:ext cx="2018386" cy="2020795"/>
          </a:xfrm>
          <a:prstGeom prst="ellipse">
            <a:avLst/>
          </a:prstGeom>
          <a:solidFill>
            <a:schemeClr val="accent6">
              <a:lumMod val="20000"/>
              <a:lumOff val="80000"/>
            </a:schemeClr>
          </a:solidFill>
          <a:ln w="47625">
            <a:prstDash val="solid"/>
          </a:ln>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a:t>Abstract</a:t>
            </a:r>
          </a:p>
          <a:p>
            <a:pPr algn="ctr"/>
            <a:r>
              <a:rPr lang="en-US" sz="2000" b="1" dirty="0"/>
              <a:t>Chemistry</a:t>
            </a:r>
            <a:endParaRPr lang="en-US" sz="2400" b="1" dirty="0"/>
          </a:p>
        </p:txBody>
      </p:sp>
      <p:sp>
        <p:nvSpPr>
          <p:cNvPr id="6" name="Rectangle 5">
            <a:extLst>
              <a:ext uri="{FF2B5EF4-FFF2-40B4-BE49-F238E27FC236}">
                <a16:creationId xmlns:a16="http://schemas.microsoft.com/office/drawing/2014/main" id="{71A3832A-13DD-80CA-7663-9C75B5141224}"/>
              </a:ext>
            </a:extLst>
          </p:cNvPr>
          <p:cNvSpPr/>
          <p:nvPr/>
        </p:nvSpPr>
        <p:spPr>
          <a:xfrm>
            <a:off x="1372945" y="1338037"/>
            <a:ext cx="2234993" cy="2084963"/>
          </a:xfrm>
          <a:prstGeom prst="rect">
            <a:avLst/>
          </a:prstGeom>
          <a:solidFill>
            <a:schemeClr val="accent1">
              <a:lumMod val="20000"/>
              <a:lumOff val="80000"/>
            </a:schemeClr>
          </a:solidFill>
          <a:ln w="476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t>Possible Future Experts</a:t>
            </a:r>
          </a:p>
        </p:txBody>
      </p:sp>
      <p:cxnSp>
        <p:nvCxnSpPr>
          <p:cNvPr id="8" name="Straight Connector 7">
            <a:extLst>
              <a:ext uri="{FF2B5EF4-FFF2-40B4-BE49-F238E27FC236}">
                <a16:creationId xmlns:a16="http://schemas.microsoft.com/office/drawing/2014/main" id="{0A4EDA0D-1701-3087-092E-9485C43CC0F4}"/>
              </a:ext>
            </a:extLst>
          </p:cNvPr>
          <p:cNvCxnSpPr>
            <a:stCxn id="6" idx="3"/>
            <a:endCxn id="3" idx="2"/>
          </p:cNvCxnSpPr>
          <p:nvPr/>
        </p:nvCxnSpPr>
        <p:spPr>
          <a:xfrm flipV="1">
            <a:off x="3607938" y="2380518"/>
            <a:ext cx="1478869" cy="1"/>
          </a:xfrm>
          <a:prstGeom prst="line">
            <a:avLst/>
          </a:prstGeom>
          <a:ln w="47625"/>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8E1171E5-D0AC-D755-7389-FCB289C5F00D}"/>
              </a:ext>
            </a:extLst>
          </p:cNvPr>
          <p:cNvCxnSpPr>
            <a:stCxn id="3" idx="6"/>
          </p:cNvCxnSpPr>
          <p:nvPr/>
        </p:nvCxnSpPr>
        <p:spPr>
          <a:xfrm flipV="1">
            <a:off x="7105193" y="2380517"/>
            <a:ext cx="1623385" cy="1"/>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A3E0213F-9415-C792-A1A6-59EDD9B0A87F}"/>
              </a:ext>
            </a:extLst>
          </p:cNvPr>
          <p:cNvSpPr/>
          <p:nvPr/>
        </p:nvSpPr>
        <p:spPr>
          <a:xfrm>
            <a:off x="8879739" y="1338037"/>
            <a:ext cx="2234993" cy="947964"/>
          </a:xfrm>
          <a:prstGeom prst="rect">
            <a:avLst/>
          </a:prstGeom>
          <a:solidFill>
            <a:schemeClr val="accent1">
              <a:lumMod val="20000"/>
              <a:lumOff val="80000"/>
            </a:schemeClr>
          </a:solidFill>
          <a:ln w="476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t>Worthy Intellectual Elite</a:t>
            </a:r>
          </a:p>
        </p:txBody>
      </p:sp>
      <p:sp>
        <p:nvSpPr>
          <p:cNvPr id="12" name="Rectangle 11">
            <a:extLst>
              <a:ext uri="{FF2B5EF4-FFF2-40B4-BE49-F238E27FC236}">
                <a16:creationId xmlns:a16="http://schemas.microsoft.com/office/drawing/2014/main" id="{029FE8FF-0B04-BA53-D0B5-F1FCDEEB8485}"/>
              </a:ext>
            </a:extLst>
          </p:cNvPr>
          <p:cNvSpPr/>
          <p:nvPr/>
        </p:nvSpPr>
        <p:spPr>
          <a:xfrm>
            <a:off x="8879739" y="2481036"/>
            <a:ext cx="2234993" cy="947964"/>
          </a:xfrm>
          <a:prstGeom prst="rect">
            <a:avLst/>
          </a:prstGeom>
          <a:solidFill>
            <a:srgbClr val="FF2600">
              <a:alpha val="36863"/>
            </a:srgbClr>
          </a:solidFill>
          <a:ln w="476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t>Students of Low Ability</a:t>
            </a:r>
          </a:p>
        </p:txBody>
      </p:sp>
      <p:graphicFrame>
        <p:nvGraphicFramePr>
          <p:cNvPr id="2" name="Table 1">
            <a:extLst>
              <a:ext uri="{FF2B5EF4-FFF2-40B4-BE49-F238E27FC236}">
                <a16:creationId xmlns:a16="http://schemas.microsoft.com/office/drawing/2014/main" id="{27EE4F72-6348-91A5-26DF-FE647AA8D430}"/>
              </a:ext>
            </a:extLst>
          </p:cNvPr>
          <p:cNvGraphicFramePr>
            <a:graphicFrameLocks noGrp="1"/>
          </p:cNvGraphicFramePr>
          <p:nvPr/>
        </p:nvGraphicFramePr>
        <p:xfrm>
          <a:off x="568037" y="3574409"/>
          <a:ext cx="11055926" cy="3134264"/>
        </p:xfrm>
        <a:graphic>
          <a:graphicData uri="http://schemas.openxmlformats.org/drawingml/2006/table">
            <a:tbl>
              <a:tblPr firstRow="1" firstCol="1" bandRow="1">
                <a:tableStyleId>{5940675A-B579-460E-94D1-54222C63F5DA}</a:tableStyleId>
              </a:tblPr>
              <a:tblGrid>
                <a:gridCol w="11055926">
                  <a:extLst>
                    <a:ext uri="{9D8B030D-6E8A-4147-A177-3AD203B41FA5}">
                      <a16:colId xmlns:a16="http://schemas.microsoft.com/office/drawing/2014/main" val="222995413"/>
                    </a:ext>
                  </a:extLst>
                </a:gridCol>
              </a:tblGrid>
              <a:tr h="407699">
                <a:tc>
                  <a:txBody>
                    <a:bodyPr/>
                    <a:lstStyle/>
                    <a:p>
                      <a:pPr marL="0" marR="0" algn="ctr">
                        <a:lnSpc>
                          <a:spcPct val="100000"/>
                        </a:lnSpc>
                      </a:pPr>
                      <a:r>
                        <a:rPr lang="en-US" sz="1600" b="1" kern="100" dirty="0">
                          <a:effectLst/>
                          <a:latin typeface="Arial" panose="020B0604020202020204" pitchFamily="34" charset="0"/>
                          <a:cs typeface="Arial" panose="020B0604020202020204" pitchFamily="34" charset="0"/>
                        </a:rPr>
                        <a:t>1970s – 2020s (Broadening Participation)</a:t>
                      </a:r>
                      <a:endParaRPr lang="en-US" sz="2400" b="1" kern="100" dirty="0">
                        <a:effectLst/>
                        <a:latin typeface="Arial" panose="020B0604020202020204" pitchFamily="34" charset="0"/>
                        <a:ea typeface="Aptos" panose="020B0004020202020204" pitchFamily="34" charset="0"/>
                        <a:cs typeface="Arial" panose="020B0604020202020204" pitchFamily="34" charset="0"/>
                      </a:endParaRPr>
                    </a:p>
                  </a:txBody>
                  <a:tcPr marL="63500" marR="63500" marT="63500" marB="63500" anchor="ctr">
                    <a:solidFill>
                      <a:schemeClr val="bg1">
                        <a:lumMod val="75000"/>
                      </a:schemeClr>
                    </a:solidFill>
                  </a:tcPr>
                </a:tc>
                <a:extLst>
                  <a:ext uri="{0D108BD9-81ED-4DB2-BD59-A6C34878D82A}">
                    <a16:rowId xmlns:a16="http://schemas.microsoft.com/office/drawing/2014/main" val="3832874894"/>
                  </a:ext>
                </a:extLst>
              </a:tr>
              <a:tr h="644364">
                <a:tc>
                  <a:txBody>
                    <a:bodyPr/>
                    <a:lstStyle/>
                    <a:p>
                      <a:pPr marL="0" marR="0">
                        <a:lnSpc>
                          <a:spcPct val="100000"/>
                        </a:lnSpc>
                      </a:pPr>
                      <a:r>
                        <a:rPr lang="en-US" sz="1600" i="1" kern="100" dirty="0">
                          <a:effectLst/>
                          <a:latin typeface="Arial" panose="020B0604020202020204" pitchFamily="34" charset="0"/>
                          <a:cs typeface="Arial" panose="020B0604020202020204" pitchFamily="34" charset="0"/>
                        </a:rPr>
                        <a:t>Exacting rigor of abstract chemistry needed to sort out future specialists and stimulate their advancement within a selective, competitive system to preserve national progress</a:t>
                      </a:r>
                      <a:endParaRPr lang="en-US" sz="2400" i="1" kern="100" dirty="0">
                        <a:effectLst/>
                        <a:latin typeface="Arial" panose="020B0604020202020204" pitchFamily="34" charset="0"/>
                        <a:ea typeface="Aptos" panose="020B0004020202020204" pitchFamily="34" charset="0"/>
                        <a:cs typeface="Arial" panose="020B0604020202020204" pitchFamily="34" charset="0"/>
                      </a:endParaRPr>
                    </a:p>
                  </a:txBody>
                  <a:tcPr marL="63500" marR="63500" marT="63500" marB="63500">
                    <a:solidFill>
                      <a:srgbClr val="E3F1D9"/>
                    </a:solidFill>
                  </a:tcPr>
                </a:tc>
                <a:extLst>
                  <a:ext uri="{0D108BD9-81ED-4DB2-BD59-A6C34878D82A}">
                    <a16:rowId xmlns:a16="http://schemas.microsoft.com/office/drawing/2014/main" val="4139191114"/>
                  </a:ext>
                </a:extLst>
              </a:tr>
              <a:tr h="2082201">
                <a:tc>
                  <a:txBody>
                    <a:bodyPr/>
                    <a:lstStyle/>
                    <a:p>
                      <a:pPr>
                        <a:spcAft>
                          <a:spcPts val="600"/>
                        </a:spcAft>
                      </a:pPr>
                      <a:r>
                        <a:rPr lang="en-US" sz="1400" kern="1200" dirty="0">
                          <a:solidFill>
                            <a:schemeClr val="tx1"/>
                          </a:solidFill>
                          <a:effectLst/>
                          <a:latin typeface="Arial" panose="020B0604020202020204" pitchFamily="34" charset="0"/>
                          <a:ea typeface="+mn-ea"/>
                          <a:cs typeface="Arial" panose="020B0604020202020204" pitchFamily="34" charset="0"/>
                        </a:rPr>
                        <a:t>Persistent use of placement tests to parse who may enter, and time-pressure course tests graded on a curve to determine who may persist, now coupled with compensatory reforms (content remediation, psychosocial interventions) to broaden participation</a:t>
                      </a:r>
                    </a:p>
                    <a:p>
                      <a:pPr>
                        <a:spcAft>
                          <a:spcPts val="600"/>
                        </a:spcAft>
                      </a:pPr>
                      <a:r>
                        <a:rPr lang="en-US" sz="1400" kern="1200" dirty="0">
                          <a:solidFill>
                            <a:schemeClr val="tx1"/>
                          </a:solidFill>
                          <a:effectLst/>
                          <a:latin typeface="Arial" panose="020B0604020202020204" pitchFamily="34" charset="0"/>
                          <a:ea typeface="+mn-ea"/>
                          <a:cs typeface="Arial" panose="020B0604020202020204" pitchFamily="34" charset="0"/>
                        </a:rPr>
                        <a:t>E.g., </a:t>
                      </a:r>
                      <a:r>
                        <a:rPr lang="en-US" sz="1400" b="1" kern="1200" dirty="0">
                          <a:solidFill>
                            <a:schemeClr val="tx1"/>
                          </a:solidFill>
                          <a:effectLst/>
                          <a:latin typeface="Arial" panose="020B0604020202020204" pitchFamily="34" charset="0"/>
                          <a:ea typeface="+mn-ea"/>
                          <a:cs typeface="Arial" panose="020B0604020202020204" pitchFamily="34" charset="0"/>
                        </a:rPr>
                        <a:t>Piagetian tests, </a:t>
                      </a:r>
                      <a:r>
                        <a:rPr lang="en-US" sz="1400" kern="1200" dirty="0">
                          <a:solidFill>
                            <a:schemeClr val="tx1"/>
                          </a:solidFill>
                          <a:effectLst/>
                          <a:latin typeface="Arial" panose="020B0604020202020204" pitchFamily="34" charset="0"/>
                          <a:ea typeface="+mn-ea"/>
                          <a:cs typeface="Arial" panose="020B0604020202020204" pitchFamily="34" charset="0"/>
                        </a:rPr>
                        <a:t>calibrated in ways that displayed racial hierarchies in cognitive development (Chiappetta, 1976), claim to avoid disadvantaging ‘culturally deprived’ groups by using pictorial tests to sort concrete/abstract thinkers and non/science students (</a:t>
                      </a:r>
                      <a:r>
                        <a:rPr lang="en-US" sz="1400" kern="1200" dirty="0" err="1">
                          <a:solidFill>
                            <a:schemeClr val="tx1"/>
                          </a:solidFill>
                          <a:effectLst/>
                          <a:latin typeface="Arial" panose="020B0604020202020204" pitchFamily="34" charset="0"/>
                          <a:ea typeface="+mn-ea"/>
                          <a:cs typeface="Arial" panose="020B0604020202020204" pitchFamily="34" charset="0"/>
                        </a:rPr>
                        <a:t>Milakofsky</a:t>
                      </a:r>
                      <a:r>
                        <a:rPr lang="en-US" sz="1400" kern="1200" dirty="0">
                          <a:solidFill>
                            <a:schemeClr val="tx1"/>
                          </a:solidFill>
                          <a:effectLst/>
                          <a:latin typeface="Arial" panose="020B0604020202020204" pitchFamily="34" charset="0"/>
                          <a:ea typeface="+mn-ea"/>
                          <a:cs typeface="Arial" panose="020B0604020202020204" pitchFamily="34" charset="0"/>
                        </a:rPr>
                        <a:t> &amp; Patterson, 1979)</a:t>
                      </a:r>
                    </a:p>
                    <a:p>
                      <a:r>
                        <a:rPr lang="en-US" sz="1400" kern="1200" dirty="0">
                          <a:solidFill>
                            <a:schemeClr val="tx1"/>
                          </a:solidFill>
                          <a:effectLst/>
                          <a:latin typeface="Arial" panose="020B0604020202020204" pitchFamily="34" charset="0"/>
                          <a:ea typeface="+mn-ea"/>
                          <a:cs typeface="Arial" panose="020B0604020202020204" pitchFamily="34" charset="0"/>
                        </a:rPr>
                        <a:t>E.g., persistent statements that the exacting rigor of introductory courses improves discipline in thinking (Finnerty et al., 2010), while instruments of </a:t>
                      </a:r>
                      <a:r>
                        <a:rPr lang="en-US" sz="1400" b="1" kern="1200" dirty="0">
                          <a:solidFill>
                            <a:schemeClr val="tx1"/>
                          </a:solidFill>
                          <a:effectLst/>
                          <a:latin typeface="Arial" panose="020B0604020202020204" pitchFamily="34" charset="0"/>
                          <a:ea typeface="+mn-ea"/>
                          <a:cs typeface="Arial" panose="020B0604020202020204" pitchFamily="34" charset="0"/>
                        </a:rPr>
                        <a:t>grit, mindset</a:t>
                      </a:r>
                      <a:r>
                        <a:rPr lang="en-US" sz="1400" kern="1200" dirty="0">
                          <a:solidFill>
                            <a:schemeClr val="tx1"/>
                          </a:solidFill>
                          <a:effectLst/>
                          <a:latin typeface="Arial" panose="020B0604020202020204" pitchFamily="34" charset="0"/>
                          <a:ea typeface="+mn-ea"/>
                          <a:cs typeface="Arial" panose="020B0604020202020204" pitchFamily="34" charset="0"/>
                        </a:rPr>
                        <a:t>, </a:t>
                      </a:r>
                      <a:r>
                        <a:rPr lang="en-US" sz="1400" b="1" kern="1200" dirty="0">
                          <a:solidFill>
                            <a:schemeClr val="tx1"/>
                          </a:solidFill>
                          <a:effectLst/>
                          <a:latin typeface="Arial" panose="020B0604020202020204" pitchFamily="34" charset="0"/>
                          <a:ea typeface="+mn-ea"/>
                          <a:cs typeface="Arial" panose="020B0604020202020204" pitchFamily="34" charset="0"/>
                        </a:rPr>
                        <a:t>and</a:t>
                      </a:r>
                      <a:r>
                        <a:rPr lang="en-US" sz="1400" kern="1200" dirty="0">
                          <a:solidFill>
                            <a:schemeClr val="tx1"/>
                          </a:solidFill>
                          <a:effectLst/>
                          <a:latin typeface="Arial" panose="020B0604020202020204" pitchFamily="34" charset="0"/>
                          <a:ea typeface="+mn-ea"/>
                          <a:cs typeface="Arial" panose="020B0604020202020204" pitchFamily="34" charset="0"/>
                        </a:rPr>
                        <a:t> </a:t>
                      </a:r>
                      <a:r>
                        <a:rPr lang="en-US" sz="1400" b="1" kern="1200" dirty="0">
                          <a:solidFill>
                            <a:schemeClr val="tx1"/>
                          </a:solidFill>
                          <a:effectLst/>
                          <a:latin typeface="Arial" panose="020B0604020202020204" pitchFamily="34" charset="0"/>
                          <a:ea typeface="+mn-ea"/>
                          <a:cs typeface="Arial" panose="020B0604020202020204" pitchFamily="34" charset="0"/>
                        </a:rPr>
                        <a:t>self-efficacy </a:t>
                      </a:r>
                      <a:r>
                        <a:rPr lang="en-US" sz="1400" kern="1200" dirty="0">
                          <a:solidFill>
                            <a:schemeClr val="tx1"/>
                          </a:solidFill>
                          <a:effectLst/>
                          <a:latin typeface="Arial" panose="020B0604020202020204" pitchFamily="34" charset="0"/>
                          <a:ea typeface="+mn-ea"/>
                          <a:cs typeface="Arial" panose="020B0604020202020204" pitchFamily="34" charset="0"/>
                        </a:rPr>
                        <a:t>permit claims that intersectional disparities reflect individual needs for psychosocial development (see critiques in Ryu et al., 2021, Vincent-Ruz et al., 2024)</a:t>
                      </a:r>
                      <a:r>
                        <a:rPr lang="en-US" sz="1400" dirty="0">
                          <a:effectLst/>
                          <a:latin typeface="Arial" panose="020B0604020202020204" pitchFamily="34" charset="0"/>
                          <a:cs typeface="Arial" panose="020B0604020202020204" pitchFamily="34" charset="0"/>
                        </a:rPr>
                        <a:t> </a:t>
                      </a:r>
                      <a:endParaRPr lang="en-US" sz="1400" kern="100" dirty="0">
                        <a:effectLst/>
                        <a:latin typeface="Arial" panose="020B0604020202020204" pitchFamily="34" charset="0"/>
                        <a:ea typeface="Aptos" panose="020B0004020202020204" pitchFamily="34" charset="0"/>
                        <a:cs typeface="Arial" panose="020B0604020202020204" pitchFamily="34" charset="0"/>
                      </a:endParaRPr>
                    </a:p>
                  </a:txBody>
                  <a:tcPr marL="63500" marR="63500" marT="63500" marB="63500"/>
                </a:tc>
                <a:extLst>
                  <a:ext uri="{0D108BD9-81ED-4DB2-BD59-A6C34878D82A}">
                    <a16:rowId xmlns:a16="http://schemas.microsoft.com/office/drawing/2014/main" val="2578463677"/>
                  </a:ext>
                </a:extLst>
              </a:tr>
            </a:tbl>
          </a:graphicData>
        </a:graphic>
      </p:graphicFrame>
    </p:spTree>
    <p:extLst>
      <p:ext uri="{BB962C8B-B14F-4D97-AF65-F5344CB8AC3E}">
        <p14:creationId xmlns:p14="http://schemas.microsoft.com/office/powerpoint/2010/main" val="152797823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1031">
          <a:extLst>
            <a:ext uri="{FF2B5EF4-FFF2-40B4-BE49-F238E27FC236}">
              <a16:creationId xmlns:a16="http://schemas.microsoft.com/office/drawing/2014/main" id="{3BB01A78-84AB-6744-B513-55159B97828A}"/>
            </a:ext>
          </a:extLst>
        </p:cNvPr>
        <p:cNvGrpSpPr/>
        <p:nvPr/>
      </p:nvGrpSpPr>
      <p:grpSpPr>
        <a:xfrm>
          <a:off x="0" y="0"/>
          <a:ext cx="0" cy="0"/>
          <a:chOff x="0" y="0"/>
          <a:chExt cx="0" cy="0"/>
        </a:xfrm>
      </p:grpSpPr>
      <p:sp>
        <p:nvSpPr>
          <p:cNvPr id="1032" name="Google Shape;1032;p98">
            <a:extLst>
              <a:ext uri="{FF2B5EF4-FFF2-40B4-BE49-F238E27FC236}">
                <a16:creationId xmlns:a16="http://schemas.microsoft.com/office/drawing/2014/main" id="{39E38922-E7DB-C2C3-7DFE-799EC5A8D4C8}"/>
              </a:ext>
            </a:extLst>
          </p:cNvPr>
          <p:cNvSpPr txBox="1">
            <a:spLocks noGrp="1"/>
          </p:cNvSpPr>
          <p:nvPr>
            <p:ph type="title"/>
          </p:nvPr>
        </p:nvSpPr>
        <p:spPr>
          <a:xfrm>
            <a:off x="-109984" y="-27050"/>
            <a:ext cx="12411967"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E0E0E"/>
              </a:buClr>
              <a:buSzPts val="4000"/>
              <a:buFont typeface="Arial"/>
              <a:buNone/>
            </a:pPr>
            <a:r>
              <a:rPr lang="en-US" b="1" dirty="0">
                <a:solidFill>
                  <a:srgbClr val="0E0E0E"/>
                </a:solidFill>
              </a:rPr>
              <a:t>Future Citizens need Applied Relevance</a:t>
            </a:r>
            <a:endParaRPr dirty="0"/>
          </a:p>
        </p:txBody>
      </p:sp>
      <p:sp>
        <p:nvSpPr>
          <p:cNvPr id="3" name="Oval 2">
            <a:extLst>
              <a:ext uri="{FF2B5EF4-FFF2-40B4-BE49-F238E27FC236}">
                <a16:creationId xmlns:a16="http://schemas.microsoft.com/office/drawing/2014/main" id="{8C797FF9-25D5-A2A5-8860-7D95A18AA12D}"/>
              </a:ext>
            </a:extLst>
          </p:cNvPr>
          <p:cNvSpPr/>
          <p:nvPr/>
        </p:nvSpPr>
        <p:spPr>
          <a:xfrm>
            <a:off x="5086807" y="1370120"/>
            <a:ext cx="2018386" cy="2020795"/>
          </a:xfrm>
          <a:prstGeom prst="ellipse">
            <a:avLst/>
          </a:prstGeom>
          <a:solidFill>
            <a:schemeClr val="accent6">
              <a:lumMod val="20000"/>
              <a:lumOff val="80000"/>
            </a:schemeClr>
          </a:solidFill>
          <a:ln w="47625">
            <a:prstDash val="solid"/>
          </a:ln>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a:t>Abstract</a:t>
            </a:r>
          </a:p>
          <a:p>
            <a:pPr algn="ctr"/>
            <a:r>
              <a:rPr lang="en-US" sz="2000" b="1" dirty="0"/>
              <a:t>Chemistry</a:t>
            </a:r>
            <a:endParaRPr lang="en-US" sz="2400" b="1" dirty="0"/>
          </a:p>
        </p:txBody>
      </p:sp>
      <p:sp>
        <p:nvSpPr>
          <p:cNvPr id="6" name="Rectangle 5">
            <a:extLst>
              <a:ext uri="{FF2B5EF4-FFF2-40B4-BE49-F238E27FC236}">
                <a16:creationId xmlns:a16="http://schemas.microsoft.com/office/drawing/2014/main" id="{5ED48783-942E-FAF6-9631-801E22311229}"/>
              </a:ext>
            </a:extLst>
          </p:cNvPr>
          <p:cNvSpPr/>
          <p:nvPr/>
        </p:nvSpPr>
        <p:spPr>
          <a:xfrm>
            <a:off x="1372945" y="1338037"/>
            <a:ext cx="2234993" cy="2084963"/>
          </a:xfrm>
          <a:prstGeom prst="rect">
            <a:avLst/>
          </a:prstGeom>
          <a:solidFill>
            <a:schemeClr val="accent1">
              <a:lumMod val="20000"/>
              <a:lumOff val="80000"/>
            </a:schemeClr>
          </a:solidFill>
          <a:ln w="476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t>Possible Future Experts</a:t>
            </a:r>
          </a:p>
        </p:txBody>
      </p:sp>
      <p:cxnSp>
        <p:nvCxnSpPr>
          <p:cNvPr id="8" name="Straight Connector 7">
            <a:extLst>
              <a:ext uri="{FF2B5EF4-FFF2-40B4-BE49-F238E27FC236}">
                <a16:creationId xmlns:a16="http://schemas.microsoft.com/office/drawing/2014/main" id="{64F16EAD-4FEB-44C4-0DDE-7CC3213D3B9C}"/>
              </a:ext>
            </a:extLst>
          </p:cNvPr>
          <p:cNvCxnSpPr>
            <a:stCxn id="6" idx="3"/>
            <a:endCxn id="3" idx="2"/>
          </p:cNvCxnSpPr>
          <p:nvPr/>
        </p:nvCxnSpPr>
        <p:spPr>
          <a:xfrm flipV="1">
            <a:off x="3607938" y="2380518"/>
            <a:ext cx="1478869" cy="1"/>
          </a:xfrm>
          <a:prstGeom prst="line">
            <a:avLst/>
          </a:prstGeom>
          <a:ln w="47625"/>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7D9BCC54-CD63-9ADF-8E82-C9B1A69703EE}"/>
              </a:ext>
            </a:extLst>
          </p:cNvPr>
          <p:cNvCxnSpPr>
            <a:stCxn id="3" idx="6"/>
          </p:cNvCxnSpPr>
          <p:nvPr/>
        </p:nvCxnSpPr>
        <p:spPr>
          <a:xfrm flipV="1">
            <a:off x="7105193" y="2380517"/>
            <a:ext cx="1623385" cy="1"/>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5DEE3601-3699-8C5F-ABE3-52EAE31C85B2}"/>
              </a:ext>
            </a:extLst>
          </p:cNvPr>
          <p:cNvSpPr/>
          <p:nvPr/>
        </p:nvSpPr>
        <p:spPr>
          <a:xfrm>
            <a:off x="8879739" y="1338037"/>
            <a:ext cx="2234993" cy="947964"/>
          </a:xfrm>
          <a:prstGeom prst="rect">
            <a:avLst/>
          </a:prstGeom>
          <a:solidFill>
            <a:schemeClr val="accent1">
              <a:lumMod val="20000"/>
              <a:lumOff val="80000"/>
            </a:schemeClr>
          </a:solidFill>
          <a:ln w="476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t>Worthy Intellectual Elite</a:t>
            </a:r>
          </a:p>
        </p:txBody>
      </p:sp>
      <p:sp>
        <p:nvSpPr>
          <p:cNvPr id="12" name="Rectangle 11">
            <a:extLst>
              <a:ext uri="{FF2B5EF4-FFF2-40B4-BE49-F238E27FC236}">
                <a16:creationId xmlns:a16="http://schemas.microsoft.com/office/drawing/2014/main" id="{FD8D0D8A-FCED-B15E-8CD7-CDE202AD9A93}"/>
              </a:ext>
            </a:extLst>
          </p:cNvPr>
          <p:cNvSpPr/>
          <p:nvPr/>
        </p:nvSpPr>
        <p:spPr>
          <a:xfrm>
            <a:off x="8879739" y="2481036"/>
            <a:ext cx="2234993" cy="947964"/>
          </a:xfrm>
          <a:prstGeom prst="rect">
            <a:avLst/>
          </a:prstGeom>
          <a:solidFill>
            <a:srgbClr val="FF2600">
              <a:alpha val="36863"/>
            </a:srgbClr>
          </a:solidFill>
          <a:ln w="476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t>Students of Low Ability</a:t>
            </a:r>
          </a:p>
        </p:txBody>
      </p:sp>
      <p:sp>
        <p:nvSpPr>
          <p:cNvPr id="4" name="Rectangle 3">
            <a:extLst>
              <a:ext uri="{FF2B5EF4-FFF2-40B4-BE49-F238E27FC236}">
                <a16:creationId xmlns:a16="http://schemas.microsoft.com/office/drawing/2014/main" id="{244AF478-EC07-19A0-5138-49FE9807D933}"/>
              </a:ext>
            </a:extLst>
          </p:cNvPr>
          <p:cNvSpPr/>
          <p:nvPr/>
        </p:nvSpPr>
        <p:spPr>
          <a:xfrm>
            <a:off x="1372945" y="4123909"/>
            <a:ext cx="2234993" cy="2084963"/>
          </a:xfrm>
          <a:prstGeom prst="rect">
            <a:avLst/>
          </a:prstGeom>
          <a:solidFill>
            <a:srgbClr val="FCE5CD"/>
          </a:solidFill>
          <a:ln w="476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t>Future Citizens</a:t>
            </a:r>
          </a:p>
        </p:txBody>
      </p:sp>
    </p:spTree>
    <p:extLst>
      <p:ext uri="{BB962C8B-B14F-4D97-AF65-F5344CB8AC3E}">
        <p14:creationId xmlns:p14="http://schemas.microsoft.com/office/powerpoint/2010/main" val="41275973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1031">
          <a:extLst>
            <a:ext uri="{FF2B5EF4-FFF2-40B4-BE49-F238E27FC236}">
              <a16:creationId xmlns:a16="http://schemas.microsoft.com/office/drawing/2014/main" id="{D2736B6D-3501-3DF0-D514-122AA7FBA9E1}"/>
            </a:ext>
          </a:extLst>
        </p:cNvPr>
        <p:cNvGrpSpPr/>
        <p:nvPr/>
      </p:nvGrpSpPr>
      <p:grpSpPr>
        <a:xfrm>
          <a:off x="0" y="0"/>
          <a:ext cx="0" cy="0"/>
          <a:chOff x="0" y="0"/>
          <a:chExt cx="0" cy="0"/>
        </a:xfrm>
      </p:grpSpPr>
      <p:sp>
        <p:nvSpPr>
          <p:cNvPr id="1032" name="Google Shape;1032;p98">
            <a:extLst>
              <a:ext uri="{FF2B5EF4-FFF2-40B4-BE49-F238E27FC236}">
                <a16:creationId xmlns:a16="http://schemas.microsoft.com/office/drawing/2014/main" id="{B87CA86B-D563-FBD2-CB8E-F54F7E167A3B}"/>
              </a:ext>
            </a:extLst>
          </p:cNvPr>
          <p:cNvSpPr txBox="1">
            <a:spLocks noGrp="1"/>
          </p:cNvSpPr>
          <p:nvPr>
            <p:ph type="title"/>
          </p:nvPr>
        </p:nvSpPr>
        <p:spPr>
          <a:xfrm>
            <a:off x="-109984" y="-27050"/>
            <a:ext cx="12411967"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E0E0E"/>
              </a:buClr>
              <a:buSzPts val="4000"/>
              <a:buFont typeface="Arial"/>
              <a:buNone/>
            </a:pPr>
            <a:r>
              <a:rPr lang="en-US" b="1" dirty="0">
                <a:solidFill>
                  <a:srgbClr val="0E0E0E"/>
                </a:solidFill>
              </a:rPr>
              <a:t>Future Citizens need Applied Relevance</a:t>
            </a:r>
            <a:endParaRPr dirty="0"/>
          </a:p>
        </p:txBody>
      </p:sp>
      <p:sp>
        <p:nvSpPr>
          <p:cNvPr id="3" name="Oval 2">
            <a:extLst>
              <a:ext uri="{FF2B5EF4-FFF2-40B4-BE49-F238E27FC236}">
                <a16:creationId xmlns:a16="http://schemas.microsoft.com/office/drawing/2014/main" id="{81F912C7-010F-2892-E6FD-ED0F4C50BA37}"/>
              </a:ext>
            </a:extLst>
          </p:cNvPr>
          <p:cNvSpPr/>
          <p:nvPr/>
        </p:nvSpPr>
        <p:spPr>
          <a:xfrm>
            <a:off x="5086807" y="1370120"/>
            <a:ext cx="2018386" cy="2020795"/>
          </a:xfrm>
          <a:prstGeom prst="ellipse">
            <a:avLst/>
          </a:prstGeom>
          <a:solidFill>
            <a:schemeClr val="accent6">
              <a:lumMod val="20000"/>
              <a:lumOff val="80000"/>
            </a:schemeClr>
          </a:solidFill>
          <a:ln w="47625">
            <a:prstDash val="solid"/>
          </a:ln>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a:t>Abstract</a:t>
            </a:r>
          </a:p>
          <a:p>
            <a:pPr algn="ctr"/>
            <a:r>
              <a:rPr lang="en-US" sz="2000" b="1" dirty="0"/>
              <a:t>Chemistry</a:t>
            </a:r>
            <a:endParaRPr lang="en-US" sz="2400" b="1" dirty="0"/>
          </a:p>
        </p:txBody>
      </p:sp>
      <p:sp>
        <p:nvSpPr>
          <p:cNvPr id="6" name="Rectangle 5">
            <a:extLst>
              <a:ext uri="{FF2B5EF4-FFF2-40B4-BE49-F238E27FC236}">
                <a16:creationId xmlns:a16="http://schemas.microsoft.com/office/drawing/2014/main" id="{149B82B5-081F-6C63-0F58-C9D8169CFB63}"/>
              </a:ext>
            </a:extLst>
          </p:cNvPr>
          <p:cNvSpPr/>
          <p:nvPr/>
        </p:nvSpPr>
        <p:spPr>
          <a:xfrm>
            <a:off x="1372945" y="1338037"/>
            <a:ext cx="2234993" cy="2084963"/>
          </a:xfrm>
          <a:prstGeom prst="rect">
            <a:avLst/>
          </a:prstGeom>
          <a:solidFill>
            <a:schemeClr val="accent1">
              <a:lumMod val="20000"/>
              <a:lumOff val="80000"/>
            </a:schemeClr>
          </a:solidFill>
          <a:ln w="476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t>Possible Future Experts</a:t>
            </a:r>
          </a:p>
        </p:txBody>
      </p:sp>
      <p:cxnSp>
        <p:nvCxnSpPr>
          <p:cNvPr id="8" name="Straight Connector 7">
            <a:extLst>
              <a:ext uri="{FF2B5EF4-FFF2-40B4-BE49-F238E27FC236}">
                <a16:creationId xmlns:a16="http://schemas.microsoft.com/office/drawing/2014/main" id="{82544759-F981-DF2C-D1B1-EF00957FA01C}"/>
              </a:ext>
            </a:extLst>
          </p:cNvPr>
          <p:cNvCxnSpPr>
            <a:stCxn id="6" idx="3"/>
            <a:endCxn id="3" idx="2"/>
          </p:cNvCxnSpPr>
          <p:nvPr/>
        </p:nvCxnSpPr>
        <p:spPr>
          <a:xfrm flipV="1">
            <a:off x="3607938" y="2380518"/>
            <a:ext cx="1478869" cy="1"/>
          </a:xfrm>
          <a:prstGeom prst="line">
            <a:avLst/>
          </a:prstGeom>
          <a:ln w="47625"/>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1372371A-07A7-554D-5199-36B9592A3322}"/>
              </a:ext>
            </a:extLst>
          </p:cNvPr>
          <p:cNvCxnSpPr>
            <a:stCxn id="3" idx="6"/>
          </p:cNvCxnSpPr>
          <p:nvPr/>
        </p:nvCxnSpPr>
        <p:spPr>
          <a:xfrm flipV="1">
            <a:off x="7105193" y="2380517"/>
            <a:ext cx="1623385" cy="1"/>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089D25E-A838-FC16-78C8-86AA8257D253}"/>
              </a:ext>
            </a:extLst>
          </p:cNvPr>
          <p:cNvSpPr/>
          <p:nvPr/>
        </p:nvSpPr>
        <p:spPr>
          <a:xfrm>
            <a:off x="8879739" y="1338037"/>
            <a:ext cx="2234993" cy="947964"/>
          </a:xfrm>
          <a:prstGeom prst="rect">
            <a:avLst/>
          </a:prstGeom>
          <a:solidFill>
            <a:schemeClr val="accent1">
              <a:lumMod val="20000"/>
              <a:lumOff val="80000"/>
            </a:schemeClr>
          </a:solidFill>
          <a:ln w="476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t>Worthy Intellectual Elite</a:t>
            </a:r>
          </a:p>
        </p:txBody>
      </p:sp>
      <p:sp>
        <p:nvSpPr>
          <p:cNvPr id="12" name="Rectangle 11">
            <a:extLst>
              <a:ext uri="{FF2B5EF4-FFF2-40B4-BE49-F238E27FC236}">
                <a16:creationId xmlns:a16="http://schemas.microsoft.com/office/drawing/2014/main" id="{5043251E-5DDC-F1BC-7C22-4BFC0775E4B7}"/>
              </a:ext>
            </a:extLst>
          </p:cNvPr>
          <p:cNvSpPr/>
          <p:nvPr/>
        </p:nvSpPr>
        <p:spPr>
          <a:xfrm>
            <a:off x="8879739" y="2481036"/>
            <a:ext cx="2234993" cy="947964"/>
          </a:xfrm>
          <a:prstGeom prst="rect">
            <a:avLst/>
          </a:prstGeom>
          <a:solidFill>
            <a:srgbClr val="FF2600">
              <a:alpha val="36863"/>
            </a:srgbClr>
          </a:solidFill>
          <a:ln w="476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t>Students of Low Ability</a:t>
            </a:r>
          </a:p>
        </p:txBody>
      </p:sp>
      <p:sp>
        <p:nvSpPr>
          <p:cNvPr id="2" name="Oval 1">
            <a:extLst>
              <a:ext uri="{FF2B5EF4-FFF2-40B4-BE49-F238E27FC236}">
                <a16:creationId xmlns:a16="http://schemas.microsoft.com/office/drawing/2014/main" id="{20FEE795-E2A2-7F2F-A200-21F7366476D8}"/>
              </a:ext>
            </a:extLst>
          </p:cNvPr>
          <p:cNvSpPr/>
          <p:nvPr/>
        </p:nvSpPr>
        <p:spPr>
          <a:xfrm>
            <a:off x="5086807" y="4155992"/>
            <a:ext cx="2018386" cy="2020795"/>
          </a:xfrm>
          <a:prstGeom prst="ellipse">
            <a:avLst/>
          </a:prstGeom>
          <a:solidFill>
            <a:schemeClr val="bg1">
              <a:lumMod val="85000"/>
            </a:schemeClr>
          </a:solidFill>
          <a:ln w="47625">
            <a:prstDash val="solid"/>
          </a:ln>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a:t>Applied, Relevant Chemistry</a:t>
            </a:r>
            <a:endParaRPr lang="en-US" sz="2400" b="1" dirty="0"/>
          </a:p>
        </p:txBody>
      </p:sp>
      <p:sp>
        <p:nvSpPr>
          <p:cNvPr id="4" name="Rectangle 3">
            <a:extLst>
              <a:ext uri="{FF2B5EF4-FFF2-40B4-BE49-F238E27FC236}">
                <a16:creationId xmlns:a16="http://schemas.microsoft.com/office/drawing/2014/main" id="{F585C10B-0119-94B4-83F0-FDED792469D2}"/>
              </a:ext>
            </a:extLst>
          </p:cNvPr>
          <p:cNvSpPr/>
          <p:nvPr/>
        </p:nvSpPr>
        <p:spPr>
          <a:xfrm>
            <a:off x="1372945" y="4123909"/>
            <a:ext cx="2234993" cy="2084963"/>
          </a:xfrm>
          <a:prstGeom prst="rect">
            <a:avLst/>
          </a:prstGeom>
          <a:solidFill>
            <a:srgbClr val="FCE5CD"/>
          </a:solidFill>
          <a:ln w="476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t>Future Citizens</a:t>
            </a:r>
          </a:p>
        </p:txBody>
      </p:sp>
      <p:cxnSp>
        <p:nvCxnSpPr>
          <p:cNvPr id="5" name="Straight Connector 4">
            <a:extLst>
              <a:ext uri="{FF2B5EF4-FFF2-40B4-BE49-F238E27FC236}">
                <a16:creationId xmlns:a16="http://schemas.microsoft.com/office/drawing/2014/main" id="{11DDADA8-3CD3-0390-8613-E2FED9B6DC8E}"/>
              </a:ext>
            </a:extLst>
          </p:cNvPr>
          <p:cNvCxnSpPr>
            <a:stCxn id="4" idx="3"/>
            <a:endCxn id="2" idx="2"/>
          </p:cNvCxnSpPr>
          <p:nvPr/>
        </p:nvCxnSpPr>
        <p:spPr>
          <a:xfrm flipV="1">
            <a:off x="3607938" y="5166390"/>
            <a:ext cx="1478869" cy="1"/>
          </a:xfrm>
          <a:prstGeom prst="line">
            <a:avLst/>
          </a:prstGeom>
          <a:ln w="4762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7532275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1031">
          <a:extLst>
            <a:ext uri="{FF2B5EF4-FFF2-40B4-BE49-F238E27FC236}">
              <a16:creationId xmlns:a16="http://schemas.microsoft.com/office/drawing/2014/main" id="{1A19A6AA-F2B7-0DAA-A99A-85B6FB97014E}"/>
            </a:ext>
          </a:extLst>
        </p:cNvPr>
        <p:cNvGrpSpPr/>
        <p:nvPr/>
      </p:nvGrpSpPr>
      <p:grpSpPr>
        <a:xfrm>
          <a:off x="0" y="0"/>
          <a:ext cx="0" cy="0"/>
          <a:chOff x="0" y="0"/>
          <a:chExt cx="0" cy="0"/>
        </a:xfrm>
      </p:grpSpPr>
      <p:sp>
        <p:nvSpPr>
          <p:cNvPr id="1032" name="Google Shape;1032;p98">
            <a:extLst>
              <a:ext uri="{FF2B5EF4-FFF2-40B4-BE49-F238E27FC236}">
                <a16:creationId xmlns:a16="http://schemas.microsoft.com/office/drawing/2014/main" id="{315D6AAC-4B64-DCD6-7D9B-0821F3473BC3}"/>
              </a:ext>
            </a:extLst>
          </p:cNvPr>
          <p:cNvSpPr txBox="1">
            <a:spLocks noGrp="1"/>
          </p:cNvSpPr>
          <p:nvPr>
            <p:ph type="title"/>
          </p:nvPr>
        </p:nvSpPr>
        <p:spPr>
          <a:xfrm>
            <a:off x="-109984" y="-27050"/>
            <a:ext cx="12411967"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E0E0E"/>
              </a:buClr>
              <a:buSzPts val="4000"/>
              <a:buFont typeface="Arial"/>
              <a:buNone/>
            </a:pPr>
            <a:r>
              <a:rPr lang="en-US" b="1" dirty="0">
                <a:solidFill>
                  <a:srgbClr val="0E0E0E"/>
                </a:solidFill>
              </a:rPr>
              <a:t>Future Citizens need Applied Relevance</a:t>
            </a:r>
            <a:endParaRPr dirty="0"/>
          </a:p>
        </p:txBody>
      </p:sp>
      <p:sp>
        <p:nvSpPr>
          <p:cNvPr id="3" name="Oval 2">
            <a:extLst>
              <a:ext uri="{FF2B5EF4-FFF2-40B4-BE49-F238E27FC236}">
                <a16:creationId xmlns:a16="http://schemas.microsoft.com/office/drawing/2014/main" id="{1127782B-1371-CA50-2656-9165AFDA34CA}"/>
              </a:ext>
            </a:extLst>
          </p:cNvPr>
          <p:cNvSpPr/>
          <p:nvPr/>
        </p:nvSpPr>
        <p:spPr>
          <a:xfrm>
            <a:off x="5086807" y="1370120"/>
            <a:ext cx="2018386" cy="2020795"/>
          </a:xfrm>
          <a:prstGeom prst="ellipse">
            <a:avLst/>
          </a:prstGeom>
          <a:solidFill>
            <a:schemeClr val="accent6">
              <a:lumMod val="20000"/>
              <a:lumOff val="80000"/>
            </a:schemeClr>
          </a:solidFill>
          <a:ln w="47625">
            <a:prstDash val="solid"/>
          </a:ln>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a:t>Abstract</a:t>
            </a:r>
          </a:p>
          <a:p>
            <a:pPr algn="ctr"/>
            <a:r>
              <a:rPr lang="en-US" sz="2000" b="1" dirty="0"/>
              <a:t>Chemistry</a:t>
            </a:r>
            <a:endParaRPr lang="en-US" sz="2400" b="1" dirty="0"/>
          </a:p>
        </p:txBody>
      </p:sp>
      <p:sp>
        <p:nvSpPr>
          <p:cNvPr id="6" name="Rectangle 5">
            <a:extLst>
              <a:ext uri="{FF2B5EF4-FFF2-40B4-BE49-F238E27FC236}">
                <a16:creationId xmlns:a16="http://schemas.microsoft.com/office/drawing/2014/main" id="{98980B54-1727-74FF-B47B-DF01BAFB5714}"/>
              </a:ext>
            </a:extLst>
          </p:cNvPr>
          <p:cNvSpPr/>
          <p:nvPr/>
        </p:nvSpPr>
        <p:spPr>
          <a:xfrm>
            <a:off x="1372945" y="1338037"/>
            <a:ext cx="2234993" cy="2084963"/>
          </a:xfrm>
          <a:prstGeom prst="rect">
            <a:avLst/>
          </a:prstGeom>
          <a:solidFill>
            <a:schemeClr val="accent1">
              <a:lumMod val="20000"/>
              <a:lumOff val="80000"/>
            </a:schemeClr>
          </a:solidFill>
          <a:ln w="476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t>Possible Future Experts</a:t>
            </a:r>
          </a:p>
        </p:txBody>
      </p:sp>
      <p:cxnSp>
        <p:nvCxnSpPr>
          <p:cNvPr id="8" name="Straight Connector 7">
            <a:extLst>
              <a:ext uri="{FF2B5EF4-FFF2-40B4-BE49-F238E27FC236}">
                <a16:creationId xmlns:a16="http://schemas.microsoft.com/office/drawing/2014/main" id="{53612219-4684-F70D-E0DA-17D8D6FC977D}"/>
              </a:ext>
            </a:extLst>
          </p:cNvPr>
          <p:cNvCxnSpPr>
            <a:stCxn id="6" idx="3"/>
            <a:endCxn id="3" idx="2"/>
          </p:cNvCxnSpPr>
          <p:nvPr/>
        </p:nvCxnSpPr>
        <p:spPr>
          <a:xfrm flipV="1">
            <a:off x="3607938" y="2380518"/>
            <a:ext cx="1478869" cy="1"/>
          </a:xfrm>
          <a:prstGeom prst="line">
            <a:avLst/>
          </a:prstGeom>
          <a:ln w="47625"/>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EC5AB096-60A9-FD6B-79AA-6C120238D6F2}"/>
              </a:ext>
            </a:extLst>
          </p:cNvPr>
          <p:cNvCxnSpPr>
            <a:stCxn id="3" idx="6"/>
          </p:cNvCxnSpPr>
          <p:nvPr/>
        </p:nvCxnSpPr>
        <p:spPr>
          <a:xfrm flipV="1">
            <a:off x="7105193" y="2380517"/>
            <a:ext cx="1623385" cy="1"/>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A097543-FAA1-D54C-DEE5-31919607D974}"/>
              </a:ext>
            </a:extLst>
          </p:cNvPr>
          <p:cNvSpPr/>
          <p:nvPr/>
        </p:nvSpPr>
        <p:spPr>
          <a:xfrm>
            <a:off x="8879739" y="1338037"/>
            <a:ext cx="2234993" cy="947964"/>
          </a:xfrm>
          <a:prstGeom prst="rect">
            <a:avLst/>
          </a:prstGeom>
          <a:solidFill>
            <a:schemeClr val="accent1">
              <a:lumMod val="20000"/>
              <a:lumOff val="80000"/>
            </a:schemeClr>
          </a:solidFill>
          <a:ln w="476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t>Worthy Intellectual Elite</a:t>
            </a:r>
          </a:p>
        </p:txBody>
      </p:sp>
      <p:sp>
        <p:nvSpPr>
          <p:cNvPr id="12" name="Rectangle 11">
            <a:extLst>
              <a:ext uri="{FF2B5EF4-FFF2-40B4-BE49-F238E27FC236}">
                <a16:creationId xmlns:a16="http://schemas.microsoft.com/office/drawing/2014/main" id="{716AA7DD-7F30-F5CD-234D-ABE07534BC4E}"/>
              </a:ext>
            </a:extLst>
          </p:cNvPr>
          <p:cNvSpPr/>
          <p:nvPr/>
        </p:nvSpPr>
        <p:spPr>
          <a:xfrm>
            <a:off x="8879739" y="2481036"/>
            <a:ext cx="2234993" cy="947964"/>
          </a:xfrm>
          <a:prstGeom prst="rect">
            <a:avLst/>
          </a:prstGeom>
          <a:solidFill>
            <a:srgbClr val="FF2600">
              <a:alpha val="36863"/>
            </a:srgbClr>
          </a:solidFill>
          <a:ln w="476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t>Students of Low Ability</a:t>
            </a:r>
          </a:p>
        </p:txBody>
      </p:sp>
      <p:sp>
        <p:nvSpPr>
          <p:cNvPr id="2" name="Oval 1">
            <a:extLst>
              <a:ext uri="{FF2B5EF4-FFF2-40B4-BE49-F238E27FC236}">
                <a16:creationId xmlns:a16="http://schemas.microsoft.com/office/drawing/2014/main" id="{DC9158A7-8539-B86D-5B49-F3A8499DBFBC}"/>
              </a:ext>
            </a:extLst>
          </p:cNvPr>
          <p:cNvSpPr/>
          <p:nvPr/>
        </p:nvSpPr>
        <p:spPr>
          <a:xfrm>
            <a:off x="5086807" y="4155992"/>
            <a:ext cx="2018386" cy="2020795"/>
          </a:xfrm>
          <a:prstGeom prst="ellipse">
            <a:avLst/>
          </a:prstGeom>
          <a:solidFill>
            <a:schemeClr val="bg1">
              <a:lumMod val="85000"/>
            </a:schemeClr>
          </a:solidFill>
          <a:ln w="47625">
            <a:prstDash val="solid"/>
          </a:ln>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a:t>Applied, Relevant Chemistry</a:t>
            </a:r>
            <a:endParaRPr lang="en-US" sz="2400" b="1" dirty="0"/>
          </a:p>
        </p:txBody>
      </p:sp>
      <p:sp>
        <p:nvSpPr>
          <p:cNvPr id="4" name="Rectangle 3">
            <a:extLst>
              <a:ext uri="{FF2B5EF4-FFF2-40B4-BE49-F238E27FC236}">
                <a16:creationId xmlns:a16="http://schemas.microsoft.com/office/drawing/2014/main" id="{1B6982C7-B154-41D3-B2D6-1BE3E4C855FD}"/>
              </a:ext>
            </a:extLst>
          </p:cNvPr>
          <p:cNvSpPr/>
          <p:nvPr/>
        </p:nvSpPr>
        <p:spPr>
          <a:xfrm>
            <a:off x="1372945" y="4123909"/>
            <a:ext cx="2234993" cy="2084963"/>
          </a:xfrm>
          <a:prstGeom prst="rect">
            <a:avLst/>
          </a:prstGeom>
          <a:solidFill>
            <a:srgbClr val="FCE5CD"/>
          </a:solidFill>
          <a:ln w="476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t>Future Citizens</a:t>
            </a:r>
          </a:p>
        </p:txBody>
      </p:sp>
      <p:cxnSp>
        <p:nvCxnSpPr>
          <p:cNvPr id="5" name="Straight Connector 4">
            <a:extLst>
              <a:ext uri="{FF2B5EF4-FFF2-40B4-BE49-F238E27FC236}">
                <a16:creationId xmlns:a16="http://schemas.microsoft.com/office/drawing/2014/main" id="{E85F3F7D-0BF2-C92D-52B6-4F318FE0C288}"/>
              </a:ext>
            </a:extLst>
          </p:cNvPr>
          <p:cNvCxnSpPr>
            <a:stCxn id="4" idx="3"/>
            <a:endCxn id="2" idx="2"/>
          </p:cNvCxnSpPr>
          <p:nvPr/>
        </p:nvCxnSpPr>
        <p:spPr>
          <a:xfrm flipV="1">
            <a:off x="3607938" y="5166390"/>
            <a:ext cx="1478869" cy="1"/>
          </a:xfrm>
          <a:prstGeom prst="line">
            <a:avLst/>
          </a:prstGeom>
          <a:ln w="47625"/>
        </p:spPr>
        <p:style>
          <a:lnRef idx="1">
            <a:schemeClr val="dk1"/>
          </a:lnRef>
          <a:fillRef idx="0">
            <a:schemeClr val="dk1"/>
          </a:fillRef>
          <a:effectRef idx="0">
            <a:schemeClr val="dk1"/>
          </a:effectRef>
          <a:fontRef idx="minor">
            <a:schemeClr val="tx1"/>
          </a:fontRef>
        </p:style>
      </p:cxnSp>
      <p:cxnSp>
        <p:nvCxnSpPr>
          <p:cNvPr id="7" name="Straight Arrow Connector 6">
            <a:extLst>
              <a:ext uri="{FF2B5EF4-FFF2-40B4-BE49-F238E27FC236}">
                <a16:creationId xmlns:a16="http://schemas.microsoft.com/office/drawing/2014/main" id="{839D47C0-8297-15BD-9948-021A28631F6B}"/>
              </a:ext>
            </a:extLst>
          </p:cNvPr>
          <p:cNvCxnSpPr>
            <a:stCxn id="2" idx="6"/>
          </p:cNvCxnSpPr>
          <p:nvPr/>
        </p:nvCxnSpPr>
        <p:spPr>
          <a:xfrm flipV="1">
            <a:off x="7105193" y="5166389"/>
            <a:ext cx="1623385" cy="1"/>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80267CE6-8BE9-BE65-DE7A-31F5A93E2858}"/>
              </a:ext>
            </a:extLst>
          </p:cNvPr>
          <p:cNvSpPr/>
          <p:nvPr/>
        </p:nvSpPr>
        <p:spPr>
          <a:xfrm>
            <a:off x="8879738" y="4155992"/>
            <a:ext cx="2234993" cy="2084963"/>
          </a:xfrm>
          <a:prstGeom prst="rect">
            <a:avLst/>
          </a:prstGeom>
          <a:solidFill>
            <a:schemeClr val="accent4">
              <a:lumMod val="20000"/>
              <a:lumOff val="80000"/>
            </a:schemeClr>
          </a:solidFill>
          <a:ln w="476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t>Citizens with a baseline of reason that appreciate science</a:t>
            </a:r>
          </a:p>
        </p:txBody>
      </p:sp>
    </p:spTree>
    <p:extLst>
      <p:ext uri="{BB962C8B-B14F-4D97-AF65-F5344CB8AC3E}">
        <p14:creationId xmlns:p14="http://schemas.microsoft.com/office/powerpoint/2010/main" val="264504986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1031">
          <a:extLst>
            <a:ext uri="{FF2B5EF4-FFF2-40B4-BE49-F238E27FC236}">
              <a16:creationId xmlns:a16="http://schemas.microsoft.com/office/drawing/2014/main" id="{593A0FA1-942E-80BA-3590-EF566209EC5D}"/>
            </a:ext>
          </a:extLst>
        </p:cNvPr>
        <p:cNvGrpSpPr/>
        <p:nvPr/>
      </p:nvGrpSpPr>
      <p:grpSpPr>
        <a:xfrm>
          <a:off x="0" y="0"/>
          <a:ext cx="0" cy="0"/>
          <a:chOff x="0" y="0"/>
          <a:chExt cx="0" cy="0"/>
        </a:xfrm>
      </p:grpSpPr>
      <p:sp>
        <p:nvSpPr>
          <p:cNvPr id="1032" name="Google Shape;1032;p98">
            <a:extLst>
              <a:ext uri="{FF2B5EF4-FFF2-40B4-BE49-F238E27FC236}">
                <a16:creationId xmlns:a16="http://schemas.microsoft.com/office/drawing/2014/main" id="{2155A444-3B2A-12CB-BB72-722F11FA053C}"/>
              </a:ext>
            </a:extLst>
          </p:cNvPr>
          <p:cNvSpPr txBox="1">
            <a:spLocks noGrp="1"/>
          </p:cNvSpPr>
          <p:nvPr>
            <p:ph type="title"/>
          </p:nvPr>
        </p:nvSpPr>
        <p:spPr>
          <a:xfrm>
            <a:off x="-109984" y="-27050"/>
            <a:ext cx="12411967"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E0E0E"/>
              </a:buClr>
              <a:buSzPts val="4000"/>
              <a:buFont typeface="Arial"/>
              <a:buNone/>
            </a:pPr>
            <a:r>
              <a:rPr lang="en-US" b="1" dirty="0">
                <a:solidFill>
                  <a:srgbClr val="0E0E0E"/>
                </a:solidFill>
              </a:rPr>
              <a:t>Future Citizens need Applied Relevance</a:t>
            </a:r>
            <a:endParaRPr dirty="0"/>
          </a:p>
        </p:txBody>
      </p:sp>
      <p:sp>
        <p:nvSpPr>
          <p:cNvPr id="2" name="Oval 1">
            <a:extLst>
              <a:ext uri="{FF2B5EF4-FFF2-40B4-BE49-F238E27FC236}">
                <a16:creationId xmlns:a16="http://schemas.microsoft.com/office/drawing/2014/main" id="{E8CD485C-2578-B897-CFD0-905DE65FD171}"/>
              </a:ext>
            </a:extLst>
          </p:cNvPr>
          <p:cNvSpPr/>
          <p:nvPr/>
        </p:nvSpPr>
        <p:spPr>
          <a:xfrm>
            <a:off x="5086807" y="4155992"/>
            <a:ext cx="2018386" cy="2020795"/>
          </a:xfrm>
          <a:prstGeom prst="ellipse">
            <a:avLst/>
          </a:prstGeom>
          <a:solidFill>
            <a:schemeClr val="bg1">
              <a:lumMod val="85000"/>
            </a:schemeClr>
          </a:solidFill>
          <a:ln w="47625">
            <a:prstDash val="solid"/>
          </a:ln>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a:t>Applied, Relevant Chemistry</a:t>
            </a:r>
            <a:endParaRPr lang="en-US" sz="2400" b="1" dirty="0"/>
          </a:p>
        </p:txBody>
      </p:sp>
      <p:sp>
        <p:nvSpPr>
          <p:cNvPr id="4" name="Rectangle 3">
            <a:extLst>
              <a:ext uri="{FF2B5EF4-FFF2-40B4-BE49-F238E27FC236}">
                <a16:creationId xmlns:a16="http://schemas.microsoft.com/office/drawing/2014/main" id="{1FF21098-D864-0381-3A0A-E7F968777FC2}"/>
              </a:ext>
            </a:extLst>
          </p:cNvPr>
          <p:cNvSpPr/>
          <p:nvPr/>
        </p:nvSpPr>
        <p:spPr>
          <a:xfrm>
            <a:off x="1372945" y="4123909"/>
            <a:ext cx="2234993" cy="2084963"/>
          </a:xfrm>
          <a:prstGeom prst="rect">
            <a:avLst/>
          </a:prstGeom>
          <a:solidFill>
            <a:srgbClr val="FCE5CD"/>
          </a:solidFill>
          <a:ln w="476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t>Future Citizens</a:t>
            </a:r>
          </a:p>
        </p:txBody>
      </p:sp>
      <p:cxnSp>
        <p:nvCxnSpPr>
          <p:cNvPr id="5" name="Straight Connector 4">
            <a:extLst>
              <a:ext uri="{FF2B5EF4-FFF2-40B4-BE49-F238E27FC236}">
                <a16:creationId xmlns:a16="http://schemas.microsoft.com/office/drawing/2014/main" id="{A627B364-65D9-6A65-89B0-15AB4091A364}"/>
              </a:ext>
            </a:extLst>
          </p:cNvPr>
          <p:cNvCxnSpPr>
            <a:stCxn id="4" idx="3"/>
            <a:endCxn id="2" idx="2"/>
          </p:cNvCxnSpPr>
          <p:nvPr/>
        </p:nvCxnSpPr>
        <p:spPr>
          <a:xfrm flipV="1">
            <a:off x="3607938" y="5166390"/>
            <a:ext cx="1478869" cy="1"/>
          </a:xfrm>
          <a:prstGeom prst="line">
            <a:avLst/>
          </a:prstGeom>
          <a:ln w="47625"/>
        </p:spPr>
        <p:style>
          <a:lnRef idx="1">
            <a:schemeClr val="dk1"/>
          </a:lnRef>
          <a:fillRef idx="0">
            <a:schemeClr val="dk1"/>
          </a:fillRef>
          <a:effectRef idx="0">
            <a:schemeClr val="dk1"/>
          </a:effectRef>
          <a:fontRef idx="minor">
            <a:schemeClr val="tx1"/>
          </a:fontRef>
        </p:style>
      </p:cxnSp>
      <p:cxnSp>
        <p:nvCxnSpPr>
          <p:cNvPr id="7" name="Straight Arrow Connector 6">
            <a:extLst>
              <a:ext uri="{FF2B5EF4-FFF2-40B4-BE49-F238E27FC236}">
                <a16:creationId xmlns:a16="http://schemas.microsoft.com/office/drawing/2014/main" id="{3E7D3C39-C8C6-6107-AFB7-2A457362A1E3}"/>
              </a:ext>
            </a:extLst>
          </p:cNvPr>
          <p:cNvCxnSpPr>
            <a:stCxn id="2" idx="6"/>
          </p:cNvCxnSpPr>
          <p:nvPr/>
        </p:nvCxnSpPr>
        <p:spPr>
          <a:xfrm flipV="1">
            <a:off x="7105193" y="5166389"/>
            <a:ext cx="1623385" cy="1"/>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401F1D63-99A8-7D05-EA29-F5545200B3E6}"/>
              </a:ext>
            </a:extLst>
          </p:cNvPr>
          <p:cNvSpPr/>
          <p:nvPr/>
        </p:nvSpPr>
        <p:spPr>
          <a:xfrm>
            <a:off x="8879738" y="4155992"/>
            <a:ext cx="2234993" cy="2084963"/>
          </a:xfrm>
          <a:prstGeom prst="rect">
            <a:avLst/>
          </a:prstGeom>
          <a:solidFill>
            <a:schemeClr val="accent4">
              <a:lumMod val="20000"/>
              <a:lumOff val="80000"/>
            </a:schemeClr>
          </a:solidFill>
          <a:ln w="476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t>Citizens with a baseline of reason that appreciate science</a:t>
            </a:r>
          </a:p>
        </p:txBody>
      </p:sp>
      <p:graphicFrame>
        <p:nvGraphicFramePr>
          <p:cNvPr id="9" name="Table 8">
            <a:extLst>
              <a:ext uri="{FF2B5EF4-FFF2-40B4-BE49-F238E27FC236}">
                <a16:creationId xmlns:a16="http://schemas.microsoft.com/office/drawing/2014/main" id="{340607C5-66EE-9BB5-4DF0-E256DC0B70AB}"/>
              </a:ext>
            </a:extLst>
          </p:cNvPr>
          <p:cNvGraphicFramePr>
            <a:graphicFrameLocks noGrp="1"/>
          </p:cNvGraphicFramePr>
          <p:nvPr>
            <p:extLst>
              <p:ext uri="{D42A27DB-BD31-4B8C-83A1-F6EECF244321}">
                <p14:modId xmlns:p14="http://schemas.microsoft.com/office/powerpoint/2010/main" val="1090995678"/>
              </p:ext>
            </p:extLst>
          </p:nvPr>
        </p:nvGraphicFramePr>
        <p:xfrm>
          <a:off x="568036" y="970192"/>
          <a:ext cx="11055926" cy="3043662"/>
        </p:xfrm>
        <a:graphic>
          <a:graphicData uri="http://schemas.openxmlformats.org/drawingml/2006/table">
            <a:tbl>
              <a:tblPr firstRow="1" firstCol="1" bandRow="1">
                <a:tableStyleId>{5940675A-B579-460E-94D1-54222C63F5DA}</a:tableStyleId>
              </a:tblPr>
              <a:tblGrid>
                <a:gridCol w="11055926">
                  <a:extLst>
                    <a:ext uri="{9D8B030D-6E8A-4147-A177-3AD203B41FA5}">
                      <a16:colId xmlns:a16="http://schemas.microsoft.com/office/drawing/2014/main" val="222995413"/>
                    </a:ext>
                  </a:extLst>
                </a:gridCol>
              </a:tblGrid>
              <a:tr h="395914">
                <a:tc>
                  <a:txBody>
                    <a:bodyPr/>
                    <a:lstStyle/>
                    <a:p>
                      <a:pPr marL="0" marR="0" algn="ctr">
                        <a:lnSpc>
                          <a:spcPct val="100000"/>
                        </a:lnSpc>
                      </a:pPr>
                      <a:r>
                        <a:rPr lang="en-US" sz="1600" b="1" kern="100" dirty="0">
                          <a:effectLst/>
                          <a:latin typeface="Arial" panose="020B0604020202020204" pitchFamily="34" charset="0"/>
                          <a:cs typeface="Arial" panose="020B0604020202020204" pitchFamily="34" charset="0"/>
                        </a:rPr>
                        <a:t>1920s–60s (Pre-Broadening Participation)</a:t>
                      </a:r>
                      <a:endParaRPr lang="en-US" sz="2400" b="1" kern="100" dirty="0">
                        <a:effectLst/>
                        <a:latin typeface="Arial" panose="020B0604020202020204" pitchFamily="34" charset="0"/>
                        <a:ea typeface="Aptos" panose="020B0004020202020204" pitchFamily="34" charset="0"/>
                        <a:cs typeface="Arial" panose="020B0604020202020204" pitchFamily="34" charset="0"/>
                      </a:endParaRPr>
                    </a:p>
                  </a:txBody>
                  <a:tcPr marL="63500" marR="63500" marT="63500" marB="63500" anchor="ctr">
                    <a:solidFill>
                      <a:schemeClr val="bg1">
                        <a:lumMod val="75000"/>
                      </a:schemeClr>
                    </a:solidFill>
                  </a:tcPr>
                </a:tc>
                <a:extLst>
                  <a:ext uri="{0D108BD9-81ED-4DB2-BD59-A6C34878D82A}">
                    <a16:rowId xmlns:a16="http://schemas.microsoft.com/office/drawing/2014/main" val="3832874894"/>
                  </a:ext>
                </a:extLst>
              </a:tr>
              <a:tr h="625737">
                <a:tc>
                  <a:txBody>
                    <a:bodyPr/>
                    <a:lstStyle/>
                    <a:p>
                      <a:pPr marL="0" marR="0">
                        <a:lnSpc>
                          <a:spcPct val="100000"/>
                        </a:lnSpc>
                      </a:pPr>
                      <a:r>
                        <a:rPr lang="en-US" sz="1600" b="0" i="1"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Contextual relevance of applied chemistry needed to secure a baseline of reason in nonspecialist citizens and ensure their appreciation of science as a cultural achievement  </a:t>
                      </a:r>
                      <a:endParaRPr lang="en-US" sz="1600" b="0" i="1"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solidFill>
                      <a:srgbClr val="FCE6CE"/>
                    </a:solidFill>
                  </a:tcPr>
                </a:tc>
                <a:extLst>
                  <a:ext uri="{0D108BD9-81ED-4DB2-BD59-A6C34878D82A}">
                    <a16:rowId xmlns:a16="http://schemas.microsoft.com/office/drawing/2014/main" val="4139191114"/>
                  </a:ext>
                </a:extLst>
              </a:tr>
              <a:tr h="2022011">
                <a:tc>
                  <a:txBody>
                    <a:bodyPr/>
                    <a:lstStyle/>
                    <a:p>
                      <a:pPr>
                        <a:spcAft>
                          <a:spcPts val="600"/>
                        </a:spcAft>
                      </a:pPr>
                      <a:endParaRPr lang="en-US" sz="1800" kern="1200" dirty="0">
                        <a:solidFill>
                          <a:schemeClr val="tx1"/>
                        </a:solidFill>
                        <a:effectLst/>
                        <a:latin typeface="Arial" panose="020B0604020202020204" pitchFamily="34" charset="0"/>
                        <a:ea typeface="+mn-ea"/>
                        <a:cs typeface="Arial" panose="020B0604020202020204" pitchFamily="34" charset="0"/>
                      </a:endParaRPr>
                    </a:p>
                    <a:p>
                      <a:pPr>
                        <a:spcAft>
                          <a:spcPts val="600"/>
                        </a:spcAft>
                      </a:pPr>
                      <a:r>
                        <a:rPr lang="en-US" sz="1800" kern="1200" dirty="0">
                          <a:solidFill>
                            <a:schemeClr val="tx1"/>
                          </a:solidFill>
                          <a:effectLst/>
                          <a:latin typeface="Arial" panose="020B0604020202020204" pitchFamily="34" charset="0"/>
                          <a:ea typeface="+mn-ea"/>
                          <a:cs typeface="Arial" panose="020B0604020202020204" pitchFamily="34" charset="0"/>
                        </a:rPr>
                        <a:t>“In order </a:t>
                      </a:r>
                      <a:r>
                        <a:rPr lang="en-US" sz="1800" b="1" kern="1200" dirty="0">
                          <a:solidFill>
                            <a:schemeClr val="tx1"/>
                          </a:solidFill>
                          <a:effectLst/>
                          <a:latin typeface="Arial" panose="020B0604020202020204" pitchFamily="34" charset="0"/>
                          <a:ea typeface="+mn-ea"/>
                          <a:cs typeface="Arial" panose="020B0604020202020204" pitchFamily="34" charset="0"/>
                        </a:rPr>
                        <a:t>to develop an interest in his job </a:t>
                      </a:r>
                      <a:r>
                        <a:rPr lang="en-US" sz="1800" kern="1200" dirty="0">
                          <a:solidFill>
                            <a:schemeClr val="tx1"/>
                          </a:solidFill>
                          <a:effectLst/>
                          <a:latin typeface="Arial" panose="020B0604020202020204" pitchFamily="34" charset="0"/>
                          <a:ea typeface="+mn-ea"/>
                          <a:cs typeface="Arial" panose="020B0604020202020204" pitchFamily="34" charset="0"/>
                        </a:rPr>
                        <a:t>[e.g., candy-maker, janitor, painter], the worker should be given some information about the sources of the raw material, the changes that material undergoes during the process of manufacture and what becomes of the final product.” (Schwarz, 1927)</a:t>
                      </a:r>
                      <a:endParaRPr lang="en-US" sz="1800" kern="100" dirty="0">
                        <a:effectLst/>
                        <a:latin typeface="Arial" panose="020B0604020202020204" pitchFamily="34" charset="0"/>
                        <a:ea typeface="Aptos" panose="020B0004020202020204" pitchFamily="34" charset="0"/>
                        <a:cs typeface="Arial" panose="020B0604020202020204" pitchFamily="34" charset="0"/>
                      </a:endParaRPr>
                    </a:p>
                  </a:txBody>
                  <a:tcPr marL="63500" marR="63500" marT="63500" marB="63500"/>
                </a:tc>
                <a:extLst>
                  <a:ext uri="{0D108BD9-81ED-4DB2-BD59-A6C34878D82A}">
                    <a16:rowId xmlns:a16="http://schemas.microsoft.com/office/drawing/2014/main" val="2578463677"/>
                  </a:ext>
                </a:extLst>
              </a:tr>
            </a:tbl>
          </a:graphicData>
        </a:graphic>
      </p:graphicFrame>
      <p:sp>
        <p:nvSpPr>
          <p:cNvPr id="3" name="Google Shape;196;p5">
            <a:extLst>
              <a:ext uri="{FF2B5EF4-FFF2-40B4-BE49-F238E27FC236}">
                <a16:creationId xmlns:a16="http://schemas.microsoft.com/office/drawing/2014/main" id="{C5B3A9E9-206F-E0E0-3E8C-84031C01627D}"/>
              </a:ext>
            </a:extLst>
          </p:cNvPr>
          <p:cNvSpPr txBox="1"/>
          <p:nvPr/>
        </p:nvSpPr>
        <p:spPr>
          <a:xfrm>
            <a:off x="2788347" y="3752284"/>
            <a:ext cx="8835615" cy="26157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050" dirty="0">
                <a:solidFill>
                  <a:schemeClr val="dk1"/>
                </a:solidFill>
                <a:latin typeface="Arial"/>
                <a:ea typeface="Arial"/>
                <a:cs typeface="Arial"/>
                <a:sym typeface="Arial"/>
              </a:rPr>
              <a:t>Schwarz, A. (1927). Chemistry as material in vocational adjustment. </a:t>
            </a:r>
            <a:r>
              <a:rPr lang="en-US" sz="1050" i="1" dirty="0">
                <a:solidFill>
                  <a:schemeClr val="dk1"/>
                </a:solidFill>
                <a:latin typeface="Arial"/>
                <a:ea typeface="Arial"/>
                <a:cs typeface="Arial"/>
                <a:sym typeface="Arial"/>
              </a:rPr>
              <a:t>Journal of Chemical Education, 4</a:t>
            </a:r>
            <a:r>
              <a:rPr lang="en-US" sz="1050" dirty="0">
                <a:solidFill>
                  <a:schemeClr val="dk1"/>
                </a:solidFill>
                <a:latin typeface="Arial"/>
                <a:ea typeface="Arial"/>
                <a:cs typeface="Arial"/>
                <a:sym typeface="Arial"/>
              </a:rPr>
              <a:t>(8), 973-975.</a:t>
            </a:r>
            <a:endParaRPr lang="en-US" sz="1050" i="1"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7816009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1031">
          <a:extLst>
            <a:ext uri="{FF2B5EF4-FFF2-40B4-BE49-F238E27FC236}">
              <a16:creationId xmlns:a16="http://schemas.microsoft.com/office/drawing/2014/main" id="{2B624E8F-9BEB-75D5-1BD9-748AFF2C1E3F}"/>
            </a:ext>
          </a:extLst>
        </p:cNvPr>
        <p:cNvGrpSpPr/>
        <p:nvPr/>
      </p:nvGrpSpPr>
      <p:grpSpPr>
        <a:xfrm>
          <a:off x="0" y="0"/>
          <a:ext cx="0" cy="0"/>
          <a:chOff x="0" y="0"/>
          <a:chExt cx="0" cy="0"/>
        </a:xfrm>
      </p:grpSpPr>
      <p:sp>
        <p:nvSpPr>
          <p:cNvPr id="1032" name="Google Shape;1032;p98">
            <a:extLst>
              <a:ext uri="{FF2B5EF4-FFF2-40B4-BE49-F238E27FC236}">
                <a16:creationId xmlns:a16="http://schemas.microsoft.com/office/drawing/2014/main" id="{DE9C8EA8-EA3C-E426-3E25-2A567044D13F}"/>
              </a:ext>
            </a:extLst>
          </p:cNvPr>
          <p:cNvSpPr txBox="1">
            <a:spLocks noGrp="1"/>
          </p:cNvSpPr>
          <p:nvPr>
            <p:ph type="title"/>
          </p:nvPr>
        </p:nvSpPr>
        <p:spPr>
          <a:xfrm>
            <a:off x="-109984" y="-27050"/>
            <a:ext cx="12411967"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E0E0E"/>
              </a:buClr>
              <a:buSzPts val="4000"/>
              <a:buFont typeface="Arial"/>
              <a:buNone/>
            </a:pPr>
            <a:r>
              <a:rPr lang="en-US" b="1" dirty="0">
                <a:solidFill>
                  <a:srgbClr val="0E0E0E"/>
                </a:solidFill>
              </a:rPr>
              <a:t>Future Citizens need Applied Relevance</a:t>
            </a:r>
            <a:endParaRPr dirty="0"/>
          </a:p>
        </p:txBody>
      </p:sp>
      <p:sp>
        <p:nvSpPr>
          <p:cNvPr id="2" name="Oval 1">
            <a:extLst>
              <a:ext uri="{FF2B5EF4-FFF2-40B4-BE49-F238E27FC236}">
                <a16:creationId xmlns:a16="http://schemas.microsoft.com/office/drawing/2014/main" id="{5FAAC1A6-667F-EC01-0CCA-E8E2D88931CF}"/>
              </a:ext>
            </a:extLst>
          </p:cNvPr>
          <p:cNvSpPr/>
          <p:nvPr/>
        </p:nvSpPr>
        <p:spPr>
          <a:xfrm>
            <a:off x="5086807" y="4155992"/>
            <a:ext cx="2018386" cy="2020795"/>
          </a:xfrm>
          <a:prstGeom prst="ellipse">
            <a:avLst/>
          </a:prstGeom>
          <a:solidFill>
            <a:schemeClr val="bg1">
              <a:lumMod val="85000"/>
            </a:schemeClr>
          </a:solidFill>
          <a:ln w="47625">
            <a:prstDash val="solid"/>
          </a:ln>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a:t>Applied, Relevant Chemistry</a:t>
            </a:r>
            <a:endParaRPr lang="en-US" sz="2400" b="1" dirty="0"/>
          </a:p>
        </p:txBody>
      </p:sp>
      <p:sp>
        <p:nvSpPr>
          <p:cNvPr id="4" name="Rectangle 3">
            <a:extLst>
              <a:ext uri="{FF2B5EF4-FFF2-40B4-BE49-F238E27FC236}">
                <a16:creationId xmlns:a16="http://schemas.microsoft.com/office/drawing/2014/main" id="{2D4450DB-7150-66BF-0ACD-CE62804C0306}"/>
              </a:ext>
            </a:extLst>
          </p:cNvPr>
          <p:cNvSpPr/>
          <p:nvPr/>
        </p:nvSpPr>
        <p:spPr>
          <a:xfrm>
            <a:off x="1372945" y="4123909"/>
            <a:ext cx="2234993" cy="2084963"/>
          </a:xfrm>
          <a:prstGeom prst="rect">
            <a:avLst/>
          </a:prstGeom>
          <a:solidFill>
            <a:srgbClr val="FCE5CD"/>
          </a:solidFill>
          <a:ln w="476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t>Future Citizens</a:t>
            </a:r>
          </a:p>
        </p:txBody>
      </p:sp>
      <p:cxnSp>
        <p:nvCxnSpPr>
          <p:cNvPr id="5" name="Straight Connector 4">
            <a:extLst>
              <a:ext uri="{FF2B5EF4-FFF2-40B4-BE49-F238E27FC236}">
                <a16:creationId xmlns:a16="http://schemas.microsoft.com/office/drawing/2014/main" id="{370A3E05-1759-C334-6518-F47CF0B3AA94}"/>
              </a:ext>
            </a:extLst>
          </p:cNvPr>
          <p:cNvCxnSpPr>
            <a:stCxn id="4" idx="3"/>
            <a:endCxn id="2" idx="2"/>
          </p:cNvCxnSpPr>
          <p:nvPr/>
        </p:nvCxnSpPr>
        <p:spPr>
          <a:xfrm flipV="1">
            <a:off x="3607938" y="5166390"/>
            <a:ext cx="1478869" cy="1"/>
          </a:xfrm>
          <a:prstGeom prst="line">
            <a:avLst/>
          </a:prstGeom>
          <a:ln w="47625"/>
        </p:spPr>
        <p:style>
          <a:lnRef idx="1">
            <a:schemeClr val="dk1"/>
          </a:lnRef>
          <a:fillRef idx="0">
            <a:schemeClr val="dk1"/>
          </a:fillRef>
          <a:effectRef idx="0">
            <a:schemeClr val="dk1"/>
          </a:effectRef>
          <a:fontRef idx="minor">
            <a:schemeClr val="tx1"/>
          </a:fontRef>
        </p:style>
      </p:cxnSp>
      <p:cxnSp>
        <p:nvCxnSpPr>
          <p:cNvPr id="7" name="Straight Arrow Connector 6">
            <a:extLst>
              <a:ext uri="{FF2B5EF4-FFF2-40B4-BE49-F238E27FC236}">
                <a16:creationId xmlns:a16="http://schemas.microsoft.com/office/drawing/2014/main" id="{9619E7A0-77A8-F7B1-67E7-BFF506F86918}"/>
              </a:ext>
            </a:extLst>
          </p:cNvPr>
          <p:cNvCxnSpPr>
            <a:stCxn id="2" idx="6"/>
          </p:cNvCxnSpPr>
          <p:nvPr/>
        </p:nvCxnSpPr>
        <p:spPr>
          <a:xfrm flipV="1">
            <a:off x="7105193" y="5166389"/>
            <a:ext cx="1623385" cy="1"/>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F0E86A79-6660-1909-A583-D9AEBD6C5DD9}"/>
              </a:ext>
            </a:extLst>
          </p:cNvPr>
          <p:cNvSpPr/>
          <p:nvPr/>
        </p:nvSpPr>
        <p:spPr>
          <a:xfrm>
            <a:off x="8879738" y="4155992"/>
            <a:ext cx="2234993" cy="2084963"/>
          </a:xfrm>
          <a:prstGeom prst="rect">
            <a:avLst/>
          </a:prstGeom>
          <a:solidFill>
            <a:schemeClr val="accent4">
              <a:lumMod val="20000"/>
              <a:lumOff val="80000"/>
            </a:schemeClr>
          </a:solidFill>
          <a:ln w="476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t>Citizens with a baseline of reason that appreciate science</a:t>
            </a:r>
          </a:p>
        </p:txBody>
      </p:sp>
      <p:graphicFrame>
        <p:nvGraphicFramePr>
          <p:cNvPr id="9" name="Table 8">
            <a:extLst>
              <a:ext uri="{FF2B5EF4-FFF2-40B4-BE49-F238E27FC236}">
                <a16:creationId xmlns:a16="http://schemas.microsoft.com/office/drawing/2014/main" id="{C02E7855-CBF3-1746-2C41-90D216A13D4F}"/>
              </a:ext>
            </a:extLst>
          </p:cNvPr>
          <p:cNvGraphicFramePr>
            <a:graphicFrameLocks noGrp="1"/>
          </p:cNvGraphicFramePr>
          <p:nvPr>
            <p:extLst>
              <p:ext uri="{D42A27DB-BD31-4B8C-83A1-F6EECF244321}">
                <p14:modId xmlns:p14="http://schemas.microsoft.com/office/powerpoint/2010/main" val="3857131378"/>
              </p:ext>
            </p:extLst>
          </p:nvPr>
        </p:nvGraphicFramePr>
        <p:xfrm>
          <a:off x="568036" y="970192"/>
          <a:ext cx="11055926" cy="3043662"/>
        </p:xfrm>
        <a:graphic>
          <a:graphicData uri="http://schemas.openxmlformats.org/drawingml/2006/table">
            <a:tbl>
              <a:tblPr firstRow="1" firstCol="1" bandRow="1">
                <a:tableStyleId>{5940675A-B579-460E-94D1-54222C63F5DA}</a:tableStyleId>
              </a:tblPr>
              <a:tblGrid>
                <a:gridCol w="11055926">
                  <a:extLst>
                    <a:ext uri="{9D8B030D-6E8A-4147-A177-3AD203B41FA5}">
                      <a16:colId xmlns:a16="http://schemas.microsoft.com/office/drawing/2014/main" val="222995413"/>
                    </a:ext>
                  </a:extLst>
                </a:gridCol>
              </a:tblGrid>
              <a:tr h="395914">
                <a:tc>
                  <a:txBody>
                    <a:bodyPr/>
                    <a:lstStyle/>
                    <a:p>
                      <a:pPr marL="0" marR="0" algn="ctr">
                        <a:lnSpc>
                          <a:spcPct val="100000"/>
                        </a:lnSpc>
                      </a:pPr>
                      <a:r>
                        <a:rPr lang="en-US" sz="1600" b="1" kern="100" dirty="0">
                          <a:effectLst/>
                          <a:latin typeface="Arial" panose="020B0604020202020204" pitchFamily="34" charset="0"/>
                          <a:cs typeface="Arial" panose="020B0604020202020204" pitchFamily="34" charset="0"/>
                        </a:rPr>
                        <a:t>1920s–60s (Pre-Broadening Participation)</a:t>
                      </a:r>
                      <a:endParaRPr lang="en-US" sz="2400" b="1" kern="100" dirty="0">
                        <a:effectLst/>
                        <a:latin typeface="Arial" panose="020B0604020202020204" pitchFamily="34" charset="0"/>
                        <a:ea typeface="Aptos" panose="020B0004020202020204" pitchFamily="34" charset="0"/>
                        <a:cs typeface="Arial" panose="020B0604020202020204" pitchFamily="34" charset="0"/>
                      </a:endParaRPr>
                    </a:p>
                  </a:txBody>
                  <a:tcPr marL="63500" marR="63500" marT="63500" marB="63500" anchor="ctr">
                    <a:solidFill>
                      <a:schemeClr val="bg1">
                        <a:lumMod val="75000"/>
                      </a:schemeClr>
                    </a:solidFill>
                  </a:tcPr>
                </a:tc>
                <a:extLst>
                  <a:ext uri="{0D108BD9-81ED-4DB2-BD59-A6C34878D82A}">
                    <a16:rowId xmlns:a16="http://schemas.microsoft.com/office/drawing/2014/main" val="3832874894"/>
                  </a:ext>
                </a:extLst>
              </a:tr>
              <a:tr h="625737">
                <a:tc>
                  <a:txBody>
                    <a:bodyPr/>
                    <a:lstStyle/>
                    <a:p>
                      <a:pPr marL="0" marR="0">
                        <a:lnSpc>
                          <a:spcPct val="100000"/>
                        </a:lnSpc>
                      </a:pPr>
                      <a:r>
                        <a:rPr lang="en-US" sz="1600" b="0" i="1"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Contextual relevance of applied chemistry needed to secure a baseline of reason in nonspecialist citizens and ensure their appreciation of science as a cultural achievement  </a:t>
                      </a:r>
                      <a:endParaRPr lang="en-US" sz="1600" b="0" i="1"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solidFill>
                      <a:srgbClr val="FCE6CE"/>
                    </a:solidFill>
                  </a:tcPr>
                </a:tc>
                <a:extLst>
                  <a:ext uri="{0D108BD9-81ED-4DB2-BD59-A6C34878D82A}">
                    <a16:rowId xmlns:a16="http://schemas.microsoft.com/office/drawing/2014/main" val="4139191114"/>
                  </a:ext>
                </a:extLst>
              </a:tr>
              <a:tr h="2022011">
                <a:tc>
                  <a:txBody>
                    <a:bodyPr/>
                    <a:lstStyle/>
                    <a:p>
                      <a:pPr>
                        <a:spcAft>
                          <a:spcPts val="600"/>
                        </a:spcAft>
                      </a:pPr>
                      <a:r>
                        <a:rPr lang="en-US" sz="1800" kern="1200" dirty="0">
                          <a:solidFill>
                            <a:schemeClr val="tx1"/>
                          </a:solidFill>
                          <a:effectLst/>
                          <a:latin typeface="Arial" panose="020B0604020202020204" pitchFamily="34" charset="0"/>
                          <a:ea typeface="+mn-ea"/>
                          <a:cs typeface="Arial" panose="020B0604020202020204" pitchFamily="34" charset="0"/>
                        </a:rPr>
                        <a:t>“The training in fundamentals, mathematics, for example, is becoming less and less. This general factor makes it more </a:t>
                      </a:r>
                      <a:r>
                        <a:rPr lang="en-US" sz="1800" b="1" kern="1200" dirty="0">
                          <a:solidFill>
                            <a:schemeClr val="tx1"/>
                          </a:solidFill>
                          <a:effectLst/>
                          <a:latin typeface="Arial" panose="020B0604020202020204" pitchFamily="34" charset="0"/>
                          <a:ea typeface="+mn-ea"/>
                          <a:cs typeface="Arial" panose="020B0604020202020204" pitchFamily="34" charset="0"/>
                        </a:rPr>
                        <a:t>difficult for the mediocre student to satisfy the high standards </a:t>
                      </a:r>
                      <a:r>
                        <a:rPr lang="en-US" sz="1800" kern="1200" dirty="0">
                          <a:solidFill>
                            <a:schemeClr val="tx1"/>
                          </a:solidFill>
                          <a:effectLst/>
                          <a:latin typeface="Arial" panose="020B0604020202020204" pitchFamily="34" charset="0"/>
                          <a:ea typeface="+mn-ea"/>
                          <a:cs typeface="Arial" panose="020B0604020202020204" pitchFamily="34" charset="0"/>
                        </a:rPr>
                        <a:t>set by the science faculties. Economic conditions now make it necessary to salvage these students if possible… If they are taught by the demonstration method they can at least see science in action. </a:t>
                      </a:r>
                      <a:r>
                        <a:rPr lang="en-US" sz="1800" b="1" kern="1200" dirty="0">
                          <a:solidFill>
                            <a:schemeClr val="tx1"/>
                          </a:solidFill>
                          <a:effectLst/>
                          <a:latin typeface="Arial" panose="020B0604020202020204" pitchFamily="34" charset="0"/>
                          <a:ea typeface="+mn-ea"/>
                          <a:cs typeface="Arial" panose="020B0604020202020204" pitchFamily="34" charset="0"/>
                        </a:rPr>
                        <a:t>The cultural value of science will be emphasized</a:t>
                      </a:r>
                      <a:r>
                        <a:rPr lang="en-US" sz="1800" kern="1200" dirty="0">
                          <a:solidFill>
                            <a:schemeClr val="tx1"/>
                          </a:solidFill>
                          <a:effectLst/>
                          <a:latin typeface="Arial" panose="020B0604020202020204" pitchFamily="34" charset="0"/>
                          <a:ea typeface="+mn-ea"/>
                          <a:cs typeface="Arial" panose="020B0604020202020204" pitchFamily="34" charset="0"/>
                        </a:rPr>
                        <a:t>.” (Elder, 1936)</a:t>
                      </a:r>
                    </a:p>
                  </a:txBody>
                  <a:tcPr marL="63500" marR="63500" marT="63500" marB="63500"/>
                </a:tc>
                <a:extLst>
                  <a:ext uri="{0D108BD9-81ED-4DB2-BD59-A6C34878D82A}">
                    <a16:rowId xmlns:a16="http://schemas.microsoft.com/office/drawing/2014/main" val="2578463677"/>
                  </a:ext>
                </a:extLst>
              </a:tr>
            </a:tbl>
          </a:graphicData>
        </a:graphic>
      </p:graphicFrame>
      <p:sp>
        <p:nvSpPr>
          <p:cNvPr id="3" name="Google Shape;196;p5">
            <a:extLst>
              <a:ext uri="{FF2B5EF4-FFF2-40B4-BE49-F238E27FC236}">
                <a16:creationId xmlns:a16="http://schemas.microsoft.com/office/drawing/2014/main" id="{53C987BD-1E7F-104C-74F9-B69BE3F224DB}"/>
              </a:ext>
            </a:extLst>
          </p:cNvPr>
          <p:cNvSpPr txBox="1"/>
          <p:nvPr/>
        </p:nvSpPr>
        <p:spPr>
          <a:xfrm>
            <a:off x="2314222" y="3759979"/>
            <a:ext cx="9309740" cy="25387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050" dirty="0">
                <a:solidFill>
                  <a:schemeClr val="dk1"/>
                </a:solidFill>
                <a:latin typeface="Arial"/>
                <a:ea typeface="Arial"/>
                <a:cs typeface="Arial"/>
                <a:sym typeface="Arial"/>
              </a:rPr>
              <a:t>Elder, A.L. (1936). Applicability of the lecture demonstration to certain groups of students. </a:t>
            </a:r>
            <a:r>
              <a:rPr lang="en-US" sz="1050" i="1" dirty="0">
                <a:solidFill>
                  <a:schemeClr val="dk1"/>
                </a:solidFill>
                <a:latin typeface="Arial"/>
                <a:ea typeface="Arial"/>
                <a:cs typeface="Arial"/>
                <a:sym typeface="Arial"/>
              </a:rPr>
              <a:t>Journal of Chemical Education, 13</a:t>
            </a:r>
            <a:r>
              <a:rPr lang="en-US" sz="1050" dirty="0">
                <a:solidFill>
                  <a:schemeClr val="dk1"/>
                </a:solidFill>
                <a:latin typeface="Arial"/>
                <a:ea typeface="Arial"/>
                <a:cs typeface="Arial"/>
                <a:sym typeface="Arial"/>
              </a:rPr>
              <a:t>(2), 65-68. </a:t>
            </a:r>
            <a:endParaRPr lang="en-US" sz="1050" i="1"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3355388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1031">
          <a:extLst>
            <a:ext uri="{FF2B5EF4-FFF2-40B4-BE49-F238E27FC236}">
              <a16:creationId xmlns:a16="http://schemas.microsoft.com/office/drawing/2014/main" id="{07F5D85A-5EE7-68F2-384B-45B0B6F4DC03}"/>
            </a:ext>
          </a:extLst>
        </p:cNvPr>
        <p:cNvGrpSpPr/>
        <p:nvPr/>
      </p:nvGrpSpPr>
      <p:grpSpPr>
        <a:xfrm>
          <a:off x="0" y="0"/>
          <a:ext cx="0" cy="0"/>
          <a:chOff x="0" y="0"/>
          <a:chExt cx="0" cy="0"/>
        </a:xfrm>
      </p:grpSpPr>
      <p:sp>
        <p:nvSpPr>
          <p:cNvPr id="1032" name="Google Shape;1032;p98">
            <a:extLst>
              <a:ext uri="{FF2B5EF4-FFF2-40B4-BE49-F238E27FC236}">
                <a16:creationId xmlns:a16="http://schemas.microsoft.com/office/drawing/2014/main" id="{47109852-7DE2-1618-F7EE-465703E735F3}"/>
              </a:ext>
            </a:extLst>
          </p:cNvPr>
          <p:cNvSpPr txBox="1">
            <a:spLocks noGrp="1"/>
          </p:cNvSpPr>
          <p:nvPr>
            <p:ph type="title"/>
          </p:nvPr>
        </p:nvSpPr>
        <p:spPr>
          <a:xfrm>
            <a:off x="-109984" y="-27050"/>
            <a:ext cx="12411967"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E0E0E"/>
              </a:buClr>
              <a:buSzPts val="4000"/>
              <a:buFont typeface="Arial"/>
              <a:buNone/>
            </a:pPr>
            <a:r>
              <a:rPr lang="en-US" b="1" dirty="0">
                <a:solidFill>
                  <a:srgbClr val="0E0E0E"/>
                </a:solidFill>
              </a:rPr>
              <a:t>Future Citizens need Applied Relevance</a:t>
            </a:r>
            <a:endParaRPr dirty="0"/>
          </a:p>
        </p:txBody>
      </p:sp>
      <p:sp>
        <p:nvSpPr>
          <p:cNvPr id="2" name="Oval 1">
            <a:extLst>
              <a:ext uri="{FF2B5EF4-FFF2-40B4-BE49-F238E27FC236}">
                <a16:creationId xmlns:a16="http://schemas.microsoft.com/office/drawing/2014/main" id="{84F274CD-9DBC-4406-9EB8-1452AE68A8FE}"/>
              </a:ext>
            </a:extLst>
          </p:cNvPr>
          <p:cNvSpPr/>
          <p:nvPr/>
        </p:nvSpPr>
        <p:spPr>
          <a:xfrm>
            <a:off x="5086807" y="4155992"/>
            <a:ext cx="2018386" cy="2020795"/>
          </a:xfrm>
          <a:prstGeom prst="ellipse">
            <a:avLst/>
          </a:prstGeom>
          <a:solidFill>
            <a:schemeClr val="bg1">
              <a:lumMod val="85000"/>
            </a:schemeClr>
          </a:solidFill>
          <a:ln w="47625">
            <a:prstDash val="solid"/>
          </a:ln>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a:t>Applied, Relevant Chemistry</a:t>
            </a:r>
            <a:endParaRPr lang="en-US" sz="2400" b="1" dirty="0"/>
          </a:p>
        </p:txBody>
      </p:sp>
      <p:sp>
        <p:nvSpPr>
          <p:cNvPr id="4" name="Rectangle 3">
            <a:extLst>
              <a:ext uri="{FF2B5EF4-FFF2-40B4-BE49-F238E27FC236}">
                <a16:creationId xmlns:a16="http://schemas.microsoft.com/office/drawing/2014/main" id="{1A100EE8-A7F5-1DC5-DED6-DDA0B1257224}"/>
              </a:ext>
            </a:extLst>
          </p:cNvPr>
          <p:cNvSpPr/>
          <p:nvPr/>
        </p:nvSpPr>
        <p:spPr>
          <a:xfrm>
            <a:off x="1372945" y="4123909"/>
            <a:ext cx="2234993" cy="2084963"/>
          </a:xfrm>
          <a:prstGeom prst="rect">
            <a:avLst/>
          </a:prstGeom>
          <a:solidFill>
            <a:srgbClr val="FCE5CD"/>
          </a:solidFill>
          <a:ln w="476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t>Future Citizens</a:t>
            </a:r>
          </a:p>
        </p:txBody>
      </p:sp>
      <p:cxnSp>
        <p:nvCxnSpPr>
          <p:cNvPr id="5" name="Straight Connector 4">
            <a:extLst>
              <a:ext uri="{FF2B5EF4-FFF2-40B4-BE49-F238E27FC236}">
                <a16:creationId xmlns:a16="http://schemas.microsoft.com/office/drawing/2014/main" id="{87CCEE0C-6357-40EC-2BF0-2D55EFA73211}"/>
              </a:ext>
            </a:extLst>
          </p:cNvPr>
          <p:cNvCxnSpPr>
            <a:stCxn id="4" idx="3"/>
            <a:endCxn id="2" idx="2"/>
          </p:cNvCxnSpPr>
          <p:nvPr/>
        </p:nvCxnSpPr>
        <p:spPr>
          <a:xfrm flipV="1">
            <a:off x="3607938" y="5166390"/>
            <a:ext cx="1478869" cy="1"/>
          </a:xfrm>
          <a:prstGeom prst="line">
            <a:avLst/>
          </a:prstGeom>
          <a:ln w="47625"/>
        </p:spPr>
        <p:style>
          <a:lnRef idx="1">
            <a:schemeClr val="dk1"/>
          </a:lnRef>
          <a:fillRef idx="0">
            <a:schemeClr val="dk1"/>
          </a:fillRef>
          <a:effectRef idx="0">
            <a:schemeClr val="dk1"/>
          </a:effectRef>
          <a:fontRef idx="minor">
            <a:schemeClr val="tx1"/>
          </a:fontRef>
        </p:style>
      </p:cxnSp>
      <p:cxnSp>
        <p:nvCxnSpPr>
          <p:cNvPr id="7" name="Straight Arrow Connector 6">
            <a:extLst>
              <a:ext uri="{FF2B5EF4-FFF2-40B4-BE49-F238E27FC236}">
                <a16:creationId xmlns:a16="http://schemas.microsoft.com/office/drawing/2014/main" id="{17B2F60F-0463-AB37-6AD2-E4A687AAB470}"/>
              </a:ext>
            </a:extLst>
          </p:cNvPr>
          <p:cNvCxnSpPr>
            <a:stCxn id="2" idx="6"/>
          </p:cNvCxnSpPr>
          <p:nvPr/>
        </p:nvCxnSpPr>
        <p:spPr>
          <a:xfrm flipV="1">
            <a:off x="7105193" y="5166389"/>
            <a:ext cx="1623385" cy="1"/>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10A05C61-4D71-65C8-8D6E-D89E762359B7}"/>
              </a:ext>
            </a:extLst>
          </p:cNvPr>
          <p:cNvSpPr/>
          <p:nvPr/>
        </p:nvSpPr>
        <p:spPr>
          <a:xfrm>
            <a:off x="8879738" y="4155992"/>
            <a:ext cx="2234993" cy="2084963"/>
          </a:xfrm>
          <a:prstGeom prst="rect">
            <a:avLst/>
          </a:prstGeom>
          <a:solidFill>
            <a:schemeClr val="accent4">
              <a:lumMod val="20000"/>
              <a:lumOff val="80000"/>
            </a:schemeClr>
          </a:solidFill>
          <a:ln w="476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t>Citizens with a baseline of reason that appreciate science</a:t>
            </a:r>
          </a:p>
        </p:txBody>
      </p:sp>
      <p:graphicFrame>
        <p:nvGraphicFramePr>
          <p:cNvPr id="9" name="Table 8">
            <a:extLst>
              <a:ext uri="{FF2B5EF4-FFF2-40B4-BE49-F238E27FC236}">
                <a16:creationId xmlns:a16="http://schemas.microsoft.com/office/drawing/2014/main" id="{FFFB777F-9EE1-7809-6419-5127B33DA88B}"/>
              </a:ext>
            </a:extLst>
          </p:cNvPr>
          <p:cNvGraphicFramePr>
            <a:graphicFrameLocks noGrp="1"/>
          </p:cNvGraphicFramePr>
          <p:nvPr>
            <p:extLst>
              <p:ext uri="{D42A27DB-BD31-4B8C-83A1-F6EECF244321}">
                <p14:modId xmlns:p14="http://schemas.microsoft.com/office/powerpoint/2010/main" val="719287137"/>
              </p:ext>
            </p:extLst>
          </p:nvPr>
        </p:nvGraphicFramePr>
        <p:xfrm>
          <a:off x="568036" y="970192"/>
          <a:ext cx="11055926" cy="3043662"/>
        </p:xfrm>
        <a:graphic>
          <a:graphicData uri="http://schemas.openxmlformats.org/drawingml/2006/table">
            <a:tbl>
              <a:tblPr firstRow="1" firstCol="1" bandRow="1">
                <a:tableStyleId>{5940675A-B579-460E-94D1-54222C63F5DA}</a:tableStyleId>
              </a:tblPr>
              <a:tblGrid>
                <a:gridCol w="11055926">
                  <a:extLst>
                    <a:ext uri="{9D8B030D-6E8A-4147-A177-3AD203B41FA5}">
                      <a16:colId xmlns:a16="http://schemas.microsoft.com/office/drawing/2014/main" val="222995413"/>
                    </a:ext>
                  </a:extLst>
                </a:gridCol>
              </a:tblGrid>
              <a:tr h="395914">
                <a:tc>
                  <a:txBody>
                    <a:bodyPr/>
                    <a:lstStyle/>
                    <a:p>
                      <a:pPr marL="0" marR="0" algn="ctr">
                        <a:lnSpc>
                          <a:spcPct val="100000"/>
                        </a:lnSpc>
                      </a:pPr>
                      <a:r>
                        <a:rPr lang="en-US" sz="1600" b="1" kern="100" dirty="0">
                          <a:effectLst/>
                          <a:latin typeface="Arial" panose="020B0604020202020204" pitchFamily="34" charset="0"/>
                          <a:cs typeface="Arial" panose="020B0604020202020204" pitchFamily="34" charset="0"/>
                        </a:rPr>
                        <a:t>1920s–60s (Pre-Broadening Participation)</a:t>
                      </a:r>
                      <a:endParaRPr lang="en-US" sz="2400" b="1" kern="100" dirty="0">
                        <a:effectLst/>
                        <a:latin typeface="Arial" panose="020B0604020202020204" pitchFamily="34" charset="0"/>
                        <a:ea typeface="Aptos" panose="020B0004020202020204" pitchFamily="34" charset="0"/>
                        <a:cs typeface="Arial" panose="020B0604020202020204" pitchFamily="34" charset="0"/>
                      </a:endParaRPr>
                    </a:p>
                  </a:txBody>
                  <a:tcPr marL="63500" marR="63500" marT="63500" marB="63500" anchor="ctr">
                    <a:solidFill>
                      <a:schemeClr val="bg1">
                        <a:lumMod val="75000"/>
                      </a:schemeClr>
                    </a:solidFill>
                  </a:tcPr>
                </a:tc>
                <a:extLst>
                  <a:ext uri="{0D108BD9-81ED-4DB2-BD59-A6C34878D82A}">
                    <a16:rowId xmlns:a16="http://schemas.microsoft.com/office/drawing/2014/main" val="3832874894"/>
                  </a:ext>
                </a:extLst>
              </a:tr>
              <a:tr h="625737">
                <a:tc>
                  <a:txBody>
                    <a:bodyPr/>
                    <a:lstStyle/>
                    <a:p>
                      <a:pPr marL="0" marR="0">
                        <a:lnSpc>
                          <a:spcPct val="100000"/>
                        </a:lnSpc>
                      </a:pPr>
                      <a:r>
                        <a:rPr lang="en-US" sz="1600" b="0" i="1"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Contextual relevance of applied chemistry needed to secure a baseline of reason in nonspecialist citizens and ensure their appreciation of science as a cultural achievement  </a:t>
                      </a:r>
                      <a:endParaRPr lang="en-US" sz="1600" b="0" i="1"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solidFill>
                      <a:srgbClr val="FCE6CE"/>
                    </a:solidFill>
                  </a:tcPr>
                </a:tc>
                <a:extLst>
                  <a:ext uri="{0D108BD9-81ED-4DB2-BD59-A6C34878D82A}">
                    <a16:rowId xmlns:a16="http://schemas.microsoft.com/office/drawing/2014/main" val="4139191114"/>
                  </a:ext>
                </a:extLst>
              </a:tr>
              <a:tr h="2022011">
                <a:tc>
                  <a:txBody>
                    <a:bodyPr/>
                    <a:lstStyle/>
                    <a:p>
                      <a:pPr>
                        <a:spcAft>
                          <a:spcPts val="600"/>
                        </a:spcAft>
                      </a:pPr>
                      <a:r>
                        <a:rPr lang="en-US" sz="1600" kern="1200" dirty="0">
                          <a:solidFill>
                            <a:schemeClr val="tx1"/>
                          </a:solidFill>
                          <a:effectLst/>
                          <a:latin typeface="Arial" panose="020B0604020202020204" pitchFamily="34" charset="0"/>
                          <a:ea typeface="+mn-ea"/>
                          <a:cs typeface="Arial" panose="020B0604020202020204" pitchFamily="34" charset="0"/>
                        </a:rPr>
                        <a:t>Design of cultural or non-majors courses to help nonscientists live rationally and morally in a scientific age (</a:t>
                      </a:r>
                      <a:r>
                        <a:rPr lang="en-US" sz="1600" kern="1200" dirty="0" err="1">
                          <a:solidFill>
                            <a:schemeClr val="tx1"/>
                          </a:solidFill>
                          <a:effectLst/>
                          <a:latin typeface="Arial" panose="020B0604020202020204" pitchFamily="34" charset="0"/>
                          <a:ea typeface="+mn-ea"/>
                          <a:cs typeface="Arial" panose="020B0604020202020204" pitchFamily="34" charset="0"/>
                        </a:rPr>
                        <a:t>Sampey</a:t>
                      </a:r>
                      <a:r>
                        <a:rPr lang="en-US" sz="1600" kern="1200" dirty="0">
                          <a:solidFill>
                            <a:schemeClr val="tx1"/>
                          </a:solidFill>
                          <a:effectLst/>
                          <a:latin typeface="Arial" panose="020B0604020202020204" pitchFamily="34" charset="0"/>
                          <a:ea typeface="+mn-ea"/>
                          <a:cs typeface="Arial" panose="020B0604020202020204" pitchFamily="34" charset="0"/>
                        </a:rPr>
                        <a:t>, 1928; </a:t>
                      </a:r>
                      <a:r>
                        <a:rPr lang="en-US" sz="1600" kern="1200" dirty="0" err="1">
                          <a:solidFill>
                            <a:schemeClr val="tx1"/>
                          </a:solidFill>
                          <a:effectLst/>
                          <a:latin typeface="Arial" panose="020B0604020202020204" pitchFamily="34" charset="0"/>
                          <a:ea typeface="+mn-ea"/>
                          <a:cs typeface="Arial" panose="020B0604020202020204" pitchFamily="34" charset="0"/>
                        </a:rPr>
                        <a:t>Tead</a:t>
                      </a:r>
                      <a:r>
                        <a:rPr lang="en-US" sz="1600" kern="1200" dirty="0">
                          <a:solidFill>
                            <a:schemeClr val="tx1"/>
                          </a:solidFill>
                          <a:effectLst/>
                          <a:latin typeface="Arial" panose="020B0604020202020204" pitchFamily="34" charset="0"/>
                          <a:ea typeface="+mn-ea"/>
                          <a:cs typeface="Arial" panose="020B0604020202020204" pitchFamily="34" charset="0"/>
                        </a:rPr>
                        <a:t>, 1952), while protecting superior students from the ‘stampede’ of weaker ones (Hopkins, 1935)</a:t>
                      </a:r>
                    </a:p>
                  </a:txBody>
                  <a:tcPr marL="63500" marR="63500" marT="63500" marB="63500"/>
                </a:tc>
                <a:extLst>
                  <a:ext uri="{0D108BD9-81ED-4DB2-BD59-A6C34878D82A}">
                    <a16:rowId xmlns:a16="http://schemas.microsoft.com/office/drawing/2014/main" val="2578463677"/>
                  </a:ext>
                </a:extLst>
              </a:tr>
            </a:tbl>
          </a:graphicData>
        </a:graphic>
      </p:graphicFrame>
    </p:spTree>
    <p:extLst>
      <p:ext uri="{BB962C8B-B14F-4D97-AF65-F5344CB8AC3E}">
        <p14:creationId xmlns:p14="http://schemas.microsoft.com/office/powerpoint/2010/main" val="22370709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pic>
        <p:nvPicPr>
          <p:cNvPr id="8" name="Picture 7" descr="Diagram&#10;&#10;Description automatically generated">
            <a:extLst>
              <a:ext uri="{FF2B5EF4-FFF2-40B4-BE49-F238E27FC236}">
                <a16:creationId xmlns:a16="http://schemas.microsoft.com/office/drawing/2014/main" id="{370C6D68-5E72-DB0F-A26D-4288AF57AEBE}"/>
              </a:ext>
            </a:extLst>
          </p:cNvPr>
          <p:cNvPicPr>
            <a:picLocks noChangeAspect="1"/>
          </p:cNvPicPr>
          <p:nvPr/>
        </p:nvPicPr>
        <p:blipFill>
          <a:blip r:embed="rId3"/>
          <a:stretch>
            <a:fillRect/>
          </a:stretch>
        </p:blipFill>
        <p:spPr>
          <a:xfrm>
            <a:off x="156770" y="2369034"/>
            <a:ext cx="3991775" cy="2137787"/>
          </a:xfrm>
          <a:prstGeom prst="rect">
            <a:avLst/>
          </a:prstGeom>
        </p:spPr>
      </p:pic>
      <p:sp>
        <p:nvSpPr>
          <p:cNvPr id="545" name="Google Shape;545;g201b87c1e1a_0_21"/>
          <p:cNvSpPr txBox="1"/>
          <p:nvPr/>
        </p:nvSpPr>
        <p:spPr>
          <a:xfrm>
            <a:off x="5305475" y="1151275"/>
            <a:ext cx="6886500" cy="5682038"/>
          </a:xfrm>
          <a:prstGeom prst="rect">
            <a:avLst/>
          </a:prstGeom>
          <a:noFill/>
          <a:ln>
            <a:noFill/>
          </a:ln>
        </p:spPr>
        <p:txBody>
          <a:bodyPr spcFirstLastPara="1" wrap="square" lIns="91425" tIns="91425" rIns="91425" bIns="91425" anchor="t" anchorCtr="0">
            <a:spAutoFit/>
          </a:bodyPr>
          <a:lstStyle/>
          <a:p>
            <a:pPr marL="457200" lvl="0" indent="-393700" algn="l" rtl="0">
              <a:lnSpc>
                <a:spcPct val="115000"/>
              </a:lnSpc>
              <a:spcBef>
                <a:spcPts val="2000"/>
              </a:spcBef>
              <a:spcAft>
                <a:spcPts val="0"/>
              </a:spcAft>
              <a:buClr>
                <a:schemeClr val="tx1"/>
              </a:buClr>
              <a:buSzPts val="2600"/>
              <a:buChar char="●"/>
            </a:pPr>
            <a:r>
              <a:rPr lang="en-US" sz="2600" b="1" dirty="0">
                <a:latin typeface="Arial" panose="020B0604020202020204" pitchFamily="34" charset="0"/>
                <a:cs typeface="Arial" panose="020B0604020202020204" pitchFamily="34" charset="0"/>
              </a:rPr>
              <a:t>Conceptual or Content Knowledge:</a:t>
            </a:r>
            <a:endParaRPr sz="2600" b="1" dirty="0">
              <a:latin typeface="Arial" panose="020B0604020202020204" pitchFamily="34" charset="0"/>
              <a:cs typeface="Arial" panose="020B0604020202020204" pitchFamily="34" charset="0"/>
            </a:endParaRPr>
          </a:p>
          <a:p>
            <a:pPr marL="914400" lvl="1" indent="-368300" algn="l" rtl="0">
              <a:lnSpc>
                <a:spcPct val="115000"/>
              </a:lnSpc>
              <a:spcBef>
                <a:spcPts val="0"/>
              </a:spcBef>
              <a:spcAft>
                <a:spcPts val="0"/>
              </a:spcAft>
              <a:buClr>
                <a:schemeClr val="tx1"/>
              </a:buClr>
              <a:buSzPts val="2200"/>
              <a:buChar char="○"/>
            </a:pPr>
            <a:r>
              <a:rPr lang="en-US" sz="2200" dirty="0">
                <a:latin typeface="Arial" panose="020B0604020202020204" pitchFamily="34" charset="0"/>
                <a:cs typeface="Arial" panose="020B0604020202020204" pitchFamily="34" charset="0"/>
              </a:rPr>
              <a:t>Knowledge about the science topic </a:t>
            </a:r>
            <a:endParaRPr sz="2200" dirty="0">
              <a:latin typeface="Arial" panose="020B0604020202020204" pitchFamily="34" charset="0"/>
              <a:cs typeface="Arial" panose="020B0604020202020204" pitchFamily="34" charset="0"/>
            </a:endParaRPr>
          </a:p>
          <a:p>
            <a:pPr marL="914400" lvl="1" indent="-355600" algn="l" rtl="0">
              <a:lnSpc>
                <a:spcPct val="115000"/>
              </a:lnSpc>
              <a:spcBef>
                <a:spcPts val="0"/>
              </a:spcBef>
              <a:spcAft>
                <a:spcPts val="0"/>
              </a:spcAft>
              <a:buClr>
                <a:schemeClr val="tx1"/>
              </a:buClr>
              <a:buSzPts val="2000"/>
              <a:buChar char="○"/>
            </a:pPr>
            <a:r>
              <a:rPr lang="en-US" sz="2200" dirty="0">
                <a:latin typeface="Arial" panose="020B0604020202020204" pitchFamily="34" charset="0"/>
                <a:cs typeface="Arial" panose="020B0604020202020204" pitchFamily="34" charset="0"/>
              </a:rPr>
              <a:t>Standard focus of chemistry education research </a:t>
            </a:r>
            <a:r>
              <a:rPr lang="en-US" sz="1600" dirty="0">
                <a:latin typeface="Arial" panose="020B0604020202020204" pitchFamily="34" charset="0"/>
                <a:cs typeface="Arial" panose="020B0604020202020204" pitchFamily="34" charset="0"/>
              </a:rPr>
              <a:t>(e.g., </a:t>
            </a:r>
            <a:r>
              <a:rPr lang="en-US" sz="1600" dirty="0" err="1">
                <a:latin typeface="Arial" panose="020B0604020202020204" pitchFamily="34" charset="0"/>
                <a:cs typeface="Arial" panose="020B0604020202020204" pitchFamily="34" charset="0"/>
              </a:rPr>
              <a:t>Holme</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Luxford</a:t>
            </a:r>
            <a:r>
              <a:rPr lang="en-US" sz="1600" dirty="0">
                <a:latin typeface="Arial" panose="020B0604020202020204" pitchFamily="34" charset="0"/>
                <a:cs typeface="Arial" panose="020B0604020202020204" pitchFamily="34" charset="0"/>
              </a:rPr>
              <a:t> &amp; </a:t>
            </a:r>
            <a:r>
              <a:rPr lang="en-US" sz="1600" dirty="0" err="1">
                <a:latin typeface="Arial" panose="020B0604020202020204" pitchFamily="34" charset="0"/>
                <a:cs typeface="Arial" panose="020B0604020202020204" pitchFamily="34" charset="0"/>
              </a:rPr>
              <a:t>Brandriet</a:t>
            </a:r>
            <a:r>
              <a:rPr lang="en-US" sz="1600" dirty="0">
                <a:latin typeface="Arial" panose="020B0604020202020204" pitchFamily="34" charset="0"/>
                <a:cs typeface="Arial" panose="020B0604020202020204" pitchFamily="34" charset="0"/>
              </a:rPr>
              <a:t>, 2015; </a:t>
            </a:r>
            <a:r>
              <a:rPr lang="en-US" sz="1600" dirty="0" err="1">
                <a:latin typeface="Arial" panose="020B0604020202020204" pitchFamily="34" charset="0"/>
                <a:cs typeface="Arial" panose="020B0604020202020204" pitchFamily="34" charset="0"/>
              </a:rPr>
              <a:t>Pazicni</a:t>
            </a:r>
            <a:r>
              <a:rPr lang="en-US" sz="1600" dirty="0">
                <a:latin typeface="Arial" panose="020B0604020202020204" pitchFamily="34" charset="0"/>
                <a:cs typeface="Arial" panose="020B0604020202020204" pitchFamily="34" charset="0"/>
              </a:rPr>
              <a:t> et al., 2021)</a:t>
            </a:r>
            <a:endParaRPr sz="700" dirty="0">
              <a:latin typeface="Arial" panose="020B0604020202020204" pitchFamily="34" charset="0"/>
              <a:cs typeface="Arial" panose="020B0604020202020204" pitchFamily="34" charset="0"/>
            </a:endParaRPr>
          </a:p>
          <a:p>
            <a:pPr marL="457200" lvl="0" indent="-393700" algn="l" rtl="0">
              <a:lnSpc>
                <a:spcPct val="115000"/>
              </a:lnSpc>
              <a:spcBef>
                <a:spcPts val="800"/>
              </a:spcBef>
              <a:spcAft>
                <a:spcPts val="0"/>
              </a:spcAft>
              <a:buClr>
                <a:schemeClr val="tx1"/>
              </a:buClr>
              <a:buSzPts val="2600"/>
              <a:buChar char="●"/>
            </a:pPr>
            <a:r>
              <a:rPr lang="en-US" sz="2600" b="1" dirty="0">
                <a:latin typeface="Arial" panose="020B0604020202020204" pitchFamily="34" charset="0"/>
                <a:cs typeface="Arial" panose="020B0604020202020204" pitchFamily="34" charset="0"/>
              </a:rPr>
              <a:t>Meta-Knowledge about Explanation Construction:</a:t>
            </a:r>
            <a:endParaRPr sz="2600" b="1" dirty="0">
              <a:latin typeface="Arial" panose="020B0604020202020204" pitchFamily="34" charset="0"/>
              <a:cs typeface="Arial" panose="020B0604020202020204" pitchFamily="34" charset="0"/>
            </a:endParaRPr>
          </a:p>
          <a:p>
            <a:pPr marL="914400" lvl="1" indent="-368300" algn="l" rtl="0">
              <a:lnSpc>
                <a:spcPct val="115000"/>
              </a:lnSpc>
              <a:spcBef>
                <a:spcPts val="0"/>
              </a:spcBef>
              <a:spcAft>
                <a:spcPts val="0"/>
              </a:spcAft>
              <a:buClr>
                <a:srgbClr val="595959"/>
              </a:buClr>
              <a:buSzPts val="2200"/>
              <a:buChar char="○"/>
            </a:pPr>
            <a:r>
              <a:rPr lang="en-US" sz="2200" dirty="0">
                <a:latin typeface="Arial" panose="020B0604020202020204" pitchFamily="34" charset="0"/>
                <a:cs typeface="Arial" panose="020B0604020202020204" pitchFamily="34" charset="0"/>
              </a:rPr>
              <a:t>Tacit knowledge about appropriate ways to construct knowledge and appropriate types of knowledge to use</a:t>
            </a:r>
            <a:endParaRPr sz="2200" dirty="0">
              <a:latin typeface="Arial" panose="020B0604020202020204" pitchFamily="34" charset="0"/>
              <a:cs typeface="Arial" panose="020B0604020202020204" pitchFamily="34" charset="0"/>
            </a:endParaRPr>
          </a:p>
          <a:p>
            <a:pPr marL="914400" lvl="1" indent="-317500" algn="l" rtl="0">
              <a:lnSpc>
                <a:spcPct val="115000"/>
              </a:lnSpc>
              <a:spcBef>
                <a:spcPts val="0"/>
              </a:spcBef>
              <a:spcAft>
                <a:spcPts val="0"/>
              </a:spcAft>
              <a:buClr>
                <a:srgbClr val="595959"/>
              </a:buClr>
              <a:buSzPts val="1400"/>
              <a:buChar char="○"/>
            </a:pPr>
            <a:r>
              <a:rPr lang="en-US" sz="2200" dirty="0">
                <a:latin typeface="Arial" panose="020B0604020202020204" pitchFamily="34" charset="0"/>
                <a:cs typeface="Arial" panose="020B0604020202020204" pitchFamily="34" charset="0"/>
              </a:rPr>
              <a:t>Referred to as “personal </a:t>
            </a:r>
            <a:r>
              <a:rPr lang="en-US" sz="2200" b="1" dirty="0">
                <a:latin typeface="Arial" panose="020B0604020202020204" pitchFamily="34" charset="0"/>
                <a:cs typeface="Arial" panose="020B0604020202020204" pitchFamily="34" charset="0"/>
              </a:rPr>
              <a:t>epistemologies”</a:t>
            </a:r>
            <a:r>
              <a:rPr lang="en-US" sz="2200" dirty="0">
                <a:latin typeface="Arial" panose="020B0604020202020204" pitchFamily="34" charset="0"/>
                <a:cs typeface="Arial" panose="020B0604020202020204" pitchFamily="34" charset="0"/>
              </a:rPr>
              <a:t> within education research </a:t>
            </a:r>
            <a:r>
              <a:rPr lang="en-US" sz="1600" dirty="0">
                <a:latin typeface="Arial" panose="020B0604020202020204" pitchFamily="34" charset="0"/>
                <a:cs typeface="Arial" panose="020B0604020202020204" pitchFamily="34" charset="0"/>
              </a:rPr>
              <a:t>(e.g., Collins &amp; Ferguson, 1993; Hammer, 1994; Hofer &amp; </a:t>
            </a:r>
            <a:r>
              <a:rPr lang="en-US" sz="1600" dirty="0" err="1">
                <a:latin typeface="Arial" panose="020B0604020202020204" pitchFamily="34" charset="0"/>
                <a:cs typeface="Arial" panose="020B0604020202020204" pitchFamily="34" charset="0"/>
              </a:rPr>
              <a:t>Pintrich</a:t>
            </a:r>
            <a:r>
              <a:rPr lang="en-US" sz="1600" dirty="0">
                <a:latin typeface="Arial" panose="020B0604020202020204" pitchFamily="34" charset="0"/>
                <a:cs typeface="Arial" panose="020B0604020202020204" pitchFamily="34" charset="0"/>
              </a:rPr>
              <a:t>, 2002; Sandoval, 2005)</a:t>
            </a:r>
            <a:endParaRPr sz="1600" dirty="0">
              <a:latin typeface="Arial" panose="020B0604020202020204" pitchFamily="34" charset="0"/>
              <a:cs typeface="Arial" panose="020B0604020202020204" pitchFamily="34" charset="0"/>
            </a:endParaRPr>
          </a:p>
        </p:txBody>
      </p:sp>
      <p:sp>
        <p:nvSpPr>
          <p:cNvPr id="546" name="Google Shape;546;g201b87c1e1a_0_21"/>
          <p:cNvSpPr/>
          <p:nvPr/>
        </p:nvSpPr>
        <p:spPr>
          <a:xfrm>
            <a:off x="505000" y="2574875"/>
            <a:ext cx="3705000" cy="1215600"/>
          </a:xfrm>
          <a:prstGeom prst="ellipse">
            <a:avLst/>
          </a:prstGeom>
          <a:noFill/>
          <a:ln w="38100" cap="flat" cmpd="sng">
            <a:solidFill>
              <a:srgbClr val="AB15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47" name="Google Shape;547;g201b87c1e1a_0_21"/>
          <p:cNvCxnSpPr>
            <a:stCxn id="546" idx="7"/>
          </p:cNvCxnSpPr>
          <p:nvPr/>
        </p:nvCxnSpPr>
        <p:spPr>
          <a:xfrm rot="10800000" flipH="1">
            <a:off x="3667415" y="1920395"/>
            <a:ext cx="1700400" cy="832500"/>
          </a:xfrm>
          <a:prstGeom prst="straightConnector1">
            <a:avLst/>
          </a:prstGeom>
          <a:noFill/>
          <a:ln w="38100" cap="flat" cmpd="sng">
            <a:solidFill>
              <a:srgbClr val="AB1500"/>
            </a:solidFill>
            <a:prstDash val="solid"/>
            <a:round/>
            <a:headEnd type="none" w="med" len="med"/>
            <a:tailEnd type="triangle" w="med" len="med"/>
          </a:ln>
        </p:spPr>
      </p:cxnSp>
      <p:sp>
        <p:nvSpPr>
          <p:cNvPr id="548" name="Google Shape;548;g201b87c1e1a_0_21"/>
          <p:cNvSpPr/>
          <p:nvPr/>
        </p:nvSpPr>
        <p:spPr>
          <a:xfrm>
            <a:off x="286775" y="3675375"/>
            <a:ext cx="3705000" cy="974100"/>
          </a:xfrm>
          <a:prstGeom prst="ellipse">
            <a:avLst/>
          </a:prstGeom>
          <a:noFill/>
          <a:ln w="38100" cap="flat" cmpd="sng">
            <a:solidFill>
              <a:srgbClr val="AB15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49" name="Google Shape;549;g201b87c1e1a_0_21"/>
          <p:cNvCxnSpPr>
            <a:stCxn id="548" idx="5"/>
          </p:cNvCxnSpPr>
          <p:nvPr/>
        </p:nvCxnSpPr>
        <p:spPr>
          <a:xfrm>
            <a:off x="3449190" y="4506821"/>
            <a:ext cx="1950000" cy="499500"/>
          </a:xfrm>
          <a:prstGeom prst="straightConnector1">
            <a:avLst/>
          </a:prstGeom>
          <a:noFill/>
          <a:ln w="38100" cap="flat" cmpd="sng">
            <a:solidFill>
              <a:srgbClr val="AB1500"/>
            </a:solidFill>
            <a:prstDash val="solid"/>
            <a:round/>
            <a:headEnd type="none" w="med" len="med"/>
            <a:tailEnd type="triangle" w="med" len="med"/>
          </a:ln>
        </p:spPr>
      </p:cxnSp>
      <p:sp>
        <p:nvSpPr>
          <p:cNvPr id="550" name="Google Shape;550;g201b87c1e1a_0_21"/>
          <p:cNvSpPr txBox="1">
            <a:spLocks noGrp="1"/>
          </p:cNvSpPr>
          <p:nvPr>
            <p:ph type="title" idx="4294967295"/>
          </p:nvPr>
        </p:nvSpPr>
        <p:spPr>
          <a:xfrm>
            <a:off x="-109959" y="0"/>
            <a:ext cx="124119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E0E0E"/>
              </a:buClr>
              <a:buSzPts val="3600"/>
              <a:buFont typeface="Arial"/>
              <a:buNone/>
            </a:pPr>
            <a:r>
              <a:rPr lang="en-US" sz="3600" dirty="0">
                <a:solidFill>
                  <a:srgbClr val="0E0E0E"/>
                </a:solidFill>
              </a:rPr>
              <a:t>Different kinds of knowledge I have to work with </a:t>
            </a:r>
            <a:endParaRPr sz="3600" b="1" dirty="0">
              <a:solidFill>
                <a:srgbClr val="0E0E0E"/>
              </a:solidFill>
            </a:endParaRPr>
          </a:p>
        </p:txBody>
      </p:sp>
      <p:sp>
        <p:nvSpPr>
          <p:cNvPr id="2" name="TextBox 1">
            <a:extLst>
              <a:ext uri="{FF2B5EF4-FFF2-40B4-BE49-F238E27FC236}">
                <a16:creationId xmlns:a16="http://schemas.microsoft.com/office/drawing/2014/main" id="{3925D6D3-30B3-D30A-E8BB-BBCF65E21CCA}"/>
              </a:ext>
            </a:extLst>
          </p:cNvPr>
          <p:cNvSpPr txBox="1"/>
          <p:nvPr/>
        </p:nvSpPr>
        <p:spPr>
          <a:xfrm>
            <a:off x="0" y="5161301"/>
            <a:ext cx="5976729" cy="1977464"/>
          </a:xfrm>
          <a:prstGeom prst="rect">
            <a:avLst/>
          </a:prstGeom>
          <a:noFill/>
        </p:spPr>
        <p:txBody>
          <a:bodyPr wrap="square">
            <a:spAutoFit/>
          </a:bodyPr>
          <a:lstStyle/>
          <a:p>
            <a:pPr marL="0" marR="0">
              <a:spcAft>
                <a:spcPts val="600"/>
              </a:spcAft>
            </a:pPr>
            <a:r>
              <a:rPr lang="en-US" sz="1050" dirty="0">
                <a:effectLst/>
                <a:highlight>
                  <a:srgbClr val="FFFFFF"/>
                </a:highlight>
                <a:latin typeface="Arial" panose="020B0604020202020204" pitchFamily="34" charset="0"/>
                <a:ea typeface="Arial" panose="020B0604020202020204" pitchFamily="34" charset="0"/>
                <a:cs typeface="Arial" panose="020B0604020202020204" pitchFamily="34" charset="0"/>
              </a:rPr>
              <a:t>Collins, A., &amp; Ferguson, W. (1993). Epistemic forms and epistemic games: Structures and strategies to guide inquiry. </a:t>
            </a:r>
            <a:r>
              <a:rPr lang="en-US" sz="1050" i="1" dirty="0">
                <a:effectLst/>
                <a:highlight>
                  <a:srgbClr val="FFFFFF"/>
                </a:highlight>
                <a:latin typeface="Arial" panose="020B0604020202020204" pitchFamily="34" charset="0"/>
                <a:ea typeface="Arial" panose="020B0604020202020204" pitchFamily="34" charset="0"/>
                <a:cs typeface="Arial" panose="020B0604020202020204" pitchFamily="34" charset="0"/>
              </a:rPr>
              <a:t>Educational psychologist</a:t>
            </a:r>
            <a:r>
              <a:rPr lang="en-US" sz="1050" dirty="0">
                <a:effectLst/>
                <a:highlight>
                  <a:srgbClr val="FFFFFF"/>
                </a:highlight>
                <a:latin typeface="Arial" panose="020B0604020202020204" pitchFamily="34" charset="0"/>
                <a:ea typeface="Arial" panose="020B0604020202020204" pitchFamily="34" charset="0"/>
                <a:cs typeface="Arial" panose="020B0604020202020204" pitchFamily="34" charset="0"/>
              </a:rPr>
              <a:t>, </a:t>
            </a:r>
            <a:r>
              <a:rPr lang="en-US" sz="1050" i="1" dirty="0">
                <a:effectLst/>
                <a:highlight>
                  <a:srgbClr val="FFFFFF"/>
                </a:highlight>
                <a:latin typeface="Arial" panose="020B0604020202020204" pitchFamily="34" charset="0"/>
                <a:ea typeface="Arial" panose="020B0604020202020204" pitchFamily="34" charset="0"/>
                <a:cs typeface="Arial" panose="020B0604020202020204" pitchFamily="34" charset="0"/>
              </a:rPr>
              <a:t>28</a:t>
            </a:r>
            <a:r>
              <a:rPr lang="en-US" sz="1050" dirty="0">
                <a:effectLst/>
                <a:highlight>
                  <a:srgbClr val="FFFFFF"/>
                </a:highlight>
                <a:latin typeface="Arial" panose="020B0604020202020204" pitchFamily="34" charset="0"/>
                <a:ea typeface="Arial" panose="020B0604020202020204" pitchFamily="34" charset="0"/>
                <a:cs typeface="Arial" panose="020B0604020202020204" pitchFamily="34" charset="0"/>
              </a:rPr>
              <a:t>(1), 25-42.</a:t>
            </a:r>
          </a:p>
          <a:p>
            <a:pPr marL="0" marR="0">
              <a:spcAft>
                <a:spcPts val="600"/>
              </a:spcAft>
            </a:pPr>
            <a:r>
              <a:rPr lang="en-US" sz="1050" dirty="0">
                <a:highlight>
                  <a:srgbClr val="FFFFFF"/>
                </a:highlight>
                <a:latin typeface="Arial" panose="020B0604020202020204" pitchFamily="34" charset="0"/>
                <a:ea typeface="Calibri" panose="020F0502020204030204" pitchFamily="34" charset="0"/>
                <a:cs typeface="Arial" panose="020B0604020202020204" pitchFamily="34" charset="0"/>
              </a:rPr>
              <a:t>Hammer, D. (1994). Epistemological beliefs in introductory physics. </a:t>
            </a:r>
            <a:r>
              <a:rPr lang="en-US" sz="1050" i="1" dirty="0">
                <a:highlight>
                  <a:srgbClr val="FFFFFF"/>
                </a:highlight>
                <a:latin typeface="Arial" panose="020B0604020202020204" pitchFamily="34" charset="0"/>
                <a:ea typeface="Calibri" panose="020F0502020204030204" pitchFamily="34" charset="0"/>
                <a:cs typeface="Arial" panose="020B0604020202020204" pitchFamily="34" charset="0"/>
              </a:rPr>
              <a:t>Cognition and Instruction. 12</a:t>
            </a:r>
            <a:r>
              <a:rPr lang="en-US" sz="1050" dirty="0">
                <a:highlight>
                  <a:srgbClr val="FFFFFF"/>
                </a:highlight>
                <a:latin typeface="Arial" panose="020B0604020202020204" pitchFamily="34" charset="0"/>
                <a:ea typeface="Calibri" panose="020F0502020204030204" pitchFamily="34" charset="0"/>
                <a:cs typeface="Arial" panose="020B0604020202020204" pitchFamily="34" charset="0"/>
              </a:rPr>
              <a:t>(2), 151-183.</a:t>
            </a:r>
          </a:p>
          <a:p>
            <a:pPr marL="0" marR="0">
              <a:spcAft>
                <a:spcPts val="600"/>
              </a:spcAft>
            </a:pPr>
            <a:r>
              <a:rPr lang="en-US" sz="1050" b="0" i="0" u="none" strike="noStrike" dirty="0">
                <a:effectLst/>
                <a:latin typeface="Arial" panose="020B0604020202020204" pitchFamily="34" charset="0"/>
              </a:rPr>
              <a:t>Hofer, B. K., &amp; </a:t>
            </a:r>
            <a:r>
              <a:rPr lang="en-US" sz="1050" b="0" i="0" u="none" strike="noStrike" dirty="0" err="1">
                <a:effectLst/>
                <a:latin typeface="Arial" panose="020B0604020202020204" pitchFamily="34" charset="0"/>
              </a:rPr>
              <a:t>Pintrich</a:t>
            </a:r>
            <a:r>
              <a:rPr lang="en-US" sz="1050" b="0" i="0" u="none" strike="noStrike" dirty="0">
                <a:effectLst/>
                <a:latin typeface="Arial" panose="020B0604020202020204" pitchFamily="34" charset="0"/>
              </a:rPr>
              <a:t>, P. R. (Eds.). (2002). </a:t>
            </a:r>
            <a:r>
              <a:rPr lang="en-US" sz="1050" b="0" i="1" u="none" strike="noStrike" dirty="0">
                <a:effectLst/>
                <a:latin typeface="Arial" panose="020B0604020202020204" pitchFamily="34" charset="0"/>
              </a:rPr>
              <a:t>Personal epistemology: The psychology of beliefs about knowledge and knowing. </a:t>
            </a:r>
            <a:r>
              <a:rPr lang="en-US" sz="1050" b="0" i="0" u="none" strike="noStrike" dirty="0">
                <a:effectLst/>
                <a:latin typeface="Arial" panose="020B0604020202020204" pitchFamily="34" charset="0"/>
              </a:rPr>
              <a:t>Lawrence Erlbaum Associates Publishers.</a:t>
            </a:r>
          </a:p>
          <a:p>
            <a:pPr marL="0" marR="0">
              <a:spcAft>
                <a:spcPts val="600"/>
              </a:spcAft>
            </a:pPr>
            <a:r>
              <a:rPr lang="en-US" sz="1050" dirty="0">
                <a:effectLst/>
                <a:latin typeface="Arial" panose="020B0604020202020204" pitchFamily="34" charset="0"/>
                <a:ea typeface="Calibri" panose="020F0502020204030204" pitchFamily="34" charset="0"/>
              </a:rPr>
              <a:t>Sandoval, W. A. (2005). Understanding students’ practical epistemologies and their influence on learning through inquiry. </a:t>
            </a:r>
            <a:r>
              <a:rPr lang="en-US" sz="1050" i="1" dirty="0">
                <a:effectLst/>
                <a:latin typeface="Arial" panose="020B0604020202020204" pitchFamily="34" charset="0"/>
                <a:ea typeface="Calibri" panose="020F0502020204030204" pitchFamily="34" charset="0"/>
              </a:rPr>
              <a:t>Science Education</a:t>
            </a:r>
            <a:r>
              <a:rPr lang="en-US" sz="1050" dirty="0">
                <a:effectLst/>
                <a:latin typeface="Arial" panose="020B0604020202020204" pitchFamily="34" charset="0"/>
                <a:ea typeface="Calibri" panose="020F0502020204030204" pitchFamily="34" charset="0"/>
              </a:rPr>
              <a:t>, </a:t>
            </a:r>
            <a:r>
              <a:rPr lang="en-US" sz="1050" i="1" dirty="0">
                <a:effectLst/>
                <a:latin typeface="Arial" panose="020B0604020202020204" pitchFamily="34" charset="0"/>
                <a:ea typeface="Calibri" panose="020F0502020204030204" pitchFamily="34" charset="0"/>
              </a:rPr>
              <a:t>89</a:t>
            </a:r>
            <a:r>
              <a:rPr lang="en-US" sz="1050" dirty="0">
                <a:effectLst/>
                <a:latin typeface="Arial" panose="020B0604020202020204" pitchFamily="34" charset="0"/>
                <a:ea typeface="Calibri" panose="020F0502020204030204" pitchFamily="34" charset="0"/>
              </a:rPr>
              <a:t>(4), 634–656. </a:t>
            </a:r>
            <a:endParaRPr lang="en-US" sz="1050" dirty="0">
              <a:highlight>
                <a:srgbClr val="FFFFFF"/>
              </a:highlight>
              <a:latin typeface="Arial" panose="020B0604020202020204" pitchFamily="34" charset="0"/>
              <a:ea typeface="Calibri" panose="020F0502020204030204" pitchFamily="34" charset="0"/>
              <a:cs typeface="Arial" panose="020B0604020202020204" pitchFamily="34" charset="0"/>
            </a:endParaRPr>
          </a:p>
          <a:p>
            <a:pPr marL="0" marR="0"/>
            <a:endParaRPr lang="en-US" sz="1050" dirty="0">
              <a:effectLst/>
              <a:latin typeface="Arial" panose="020B0604020202020204" pitchFamily="34" charset="0"/>
              <a:ea typeface="Calibri" panose="020F0502020204030204" pitchFamily="34" charset="0"/>
              <a:cs typeface="Arial" panose="020B0604020202020204" pitchFamily="34" charset="0"/>
            </a:endParaRPr>
          </a:p>
          <a:p>
            <a:endParaRPr lang="en-US" sz="800" dirty="0">
              <a:latin typeface="Arial" panose="020B0604020202020204" pitchFamily="34" charset="0"/>
              <a:cs typeface="Arial" panose="020B0604020202020204" pitchFamily="34" charset="0"/>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1031">
          <a:extLst>
            <a:ext uri="{FF2B5EF4-FFF2-40B4-BE49-F238E27FC236}">
              <a16:creationId xmlns:a16="http://schemas.microsoft.com/office/drawing/2014/main" id="{C0759A27-0743-C1E3-281A-29EC35216557}"/>
            </a:ext>
          </a:extLst>
        </p:cNvPr>
        <p:cNvGrpSpPr/>
        <p:nvPr/>
      </p:nvGrpSpPr>
      <p:grpSpPr>
        <a:xfrm>
          <a:off x="0" y="0"/>
          <a:ext cx="0" cy="0"/>
          <a:chOff x="0" y="0"/>
          <a:chExt cx="0" cy="0"/>
        </a:xfrm>
      </p:grpSpPr>
      <p:sp>
        <p:nvSpPr>
          <p:cNvPr id="1032" name="Google Shape;1032;p98">
            <a:extLst>
              <a:ext uri="{FF2B5EF4-FFF2-40B4-BE49-F238E27FC236}">
                <a16:creationId xmlns:a16="http://schemas.microsoft.com/office/drawing/2014/main" id="{623D9C2F-3D15-A924-57B9-94D48DEF06D4}"/>
              </a:ext>
            </a:extLst>
          </p:cNvPr>
          <p:cNvSpPr txBox="1">
            <a:spLocks noGrp="1"/>
          </p:cNvSpPr>
          <p:nvPr>
            <p:ph type="title"/>
          </p:nvPr>
        </p:nvSpPr>
        <p:spPr>
          <a:xfrm>
            <a:off x="-109984" y="-27050"/>
            <a:ext cx="12411967"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E0E0E"/>
              </a:buClr>
              <a:buSzPts val="4000"/>
              <a:buFont typeface="Arial"/>
              <a:buNone/>
            </a:pPr>
            <a:r>
              <a:rPr lang="en-US" b="1" dirty="0">
                <a:solidFill>
                  <a:srgbClr val="0E0E0E"/>
                </a:solidFill>
              </a:rPr>
              <a:t>Future Citizens need Applied Relevance</a:t>
            </a:r>
            <a:endParaRPr dirty="0"/>
          </a:p>
        </p:txBody>
      </p:sp>
      <p:sp>
        <p:nvSpPr>
          <p:cNvPr id="2" name="Oval 1">
            <a:extLst>
              <a:ext uri="{FF2B5EF4-FFF2-40B4-BE49-F238E27FC236}">
                <a16:creationId xmlns:a16="http://schemas.microsoft.com/office/drawing/2014/main" id="{74F865B9-7BC6-4F4C-A7B4-7FF72BD6F84C}"/>
              </a:ext>
            </a:extLst>
          </p:cNvPr>
          <p:cNvSpPr/>
          <p:nvPr/>
        </p:nvSpPr>
        <p:spPr>
          <a:xfrm>
            <a:off x="5086807" y="4155992"/>
            <a:ext cx="2018386" cy="2020795"/>
          </a:xfrm>
          <a:prstGeom prst="ellipse">
            <a:avLst/>
          </a:prstGeom>
          <a:solidFill>
            <a:schemeClr val="bg1">
              <a:lumMod val="85000"/>
            </a:schemeClr>
          </a:solidFill>
          <a:ln w="47625">
            <a:prstDash val="solid"/>
          </a:ln>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a:t>Applied, Relevant Chemistry</a:t>
            </a:r>
            <a:endParaRPr lang="en-US" sz="2400" b="1" dirty="0"/>
          </a:p>
        </p:txBody>
      </p:sp>
      <p:sp>
        <p:nvSpPr>
          <p:cNvPr id="4" name="Rectangle 3">
            <a:extLst>
              <a:ext uri="{FF2B5EF4-FFF2-40B4-BE49-F238E27FC236}">
                <a16:creationId xmlns:a16="http://schemas.microsoft.com/office/drawing/2014/main" id="{9B881C8C-CD28-0926-5CB2-6237A152A331}"/>
              </a:ext>
            </a:extLst>
          </p:cNvPr>
          <p:cNvSpPr/>
          <p:nvPr/>
        </p:nvSpPr>
        <p:spPr>
          <a:xfrm>
            <a:off x="1372945" y="4123909"/>
            <a:ext cx="2234993" cy="2084963"/>
          </a:xfrm>
          <a:prstGeom prst="rect">
            <a:avLst/>
          </a:prstGeom>
          <a:solidFill>
            <a:srgbClr val="FCE5CD"/>
          </a:solidFill>
          <a:ln w="476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t>Future Citizens</a:t>
            </a:r>
          </a:p>
        </p:txBody>
      </p:sp>
      <p:cxnSp>
        <p:nvCxnSpPr>
          <p:cNvPr id="5" name="Straight Connector 4">
            <a:extLst>
              <a:ext uri="{FF2B5EF4-FFF2-40B4-BE49-F238E27FC236}">
                <a16:creationId xmlns:a16="http://schemas.microsoft.com/office/drawing/2014/main" id="{A85274A5-0D13-2B6B-60AD-B185A48B0761}"/>
              </a:ext>
            </a:extLst>
          </p:cNvPr>
          <p:cNvCxnSpPr>
            <a:stCxn id="4" idx="3"/>
            <a:endCxn id="2" idx="2"/>
          </p:cNvCxnSpPr>
          <p:nvPr/>
        </p:nvCxnSpPr>
        <p:spPr>
          <a:xfrm flipV="1">
            <a:off x="3607938" y="5166390"/>
            <a:ext cx="1478869" cy="1"/>
          </a:xfrm>
          <a:prstGeom prst="line">
            <a:avLst/>
          </a:prstGeom>
          <a:ln w="47625"/>
        </p:spPr>
        <p:style>
          <a:lnRef idx="1">
            <a:schemeClr val="dk1"/>
          </a:lnRef>
          <a:fillRef idx="0">
            <a:schemeClr val="dk1"/>
          </a:fillRef>
          <a:effectRef idx="0">
            <a:schemeClr val="dk1"/>
          </a:effectRef>
          <a:fontRef idx="minor">
            <a:schemeClr val="tx1"/>
          </a:fontRef>
        </p:style>
      </p:cxnSp>
      <p:cxnSp>
        <p:nvCxnSpPr>
          <p:cNvPr id="7" name="Straight Arrow Connector 6">
            <a:extLst>
              <a:ext uri="{FF2B5EF4-FFF2-40B4-BE49-F238E27FC236}">
                <a16:creationId xmlns:a16="http://schemas.microsoft.com/office/drawing/2014/main" id="{256E7BFA-4F0D-32D3-479A-7137E9430082}"/>
              </a:ext>
            </a:extLst>
          </p:cNvPr>
          <p:cNvCxnSpPr>
            <a:stCxn id="2" idx="6"/>
          </p:cNvCxnSpPr>
          <p:nvPr/>
        </p:nvCxnSpPr>
        <p:spPr>
          <a:xfrm flipV="1">
            <a:off x="7105193" y="5166389"/>
            <a:ext cx="1623385" cy="1"/>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4B8B2EB4-B333-D696-4ED2-23C1756F8638}"/>
              </a:ext>
            </a:extLst>
          </p:cNvPr>
          <p:cNvSpPr/>
          <p:nvPr/>
        </p:nvSpPr>
        <p:spPr>
          <a:xfrm>
            <a:off x="8879738" y="4155992"/>
            <a:ext cx="2234993" cy="2084963"/>
          </a:xfrm>
          <a:prstGeom prst="rect">
            <a:avLst/>
          </a:prstGeom>
          <a:solidFill>
            <a:schemeClr val="accent4">
              <a:lumMod val="20000"/>
              <a:lumOff val="80000"/>
            </a:schemeClr>
          </a:solidFill>
          <a:ln w="476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t>Citizens with a baseline of reason that appreciate science</a:t>
            </a:r>
          </a:p>
        </p:txBody>
      </p:sp>
      <p:graphicFrame>
        <p:nvGraphicFramePr>
          <p:cNvPr id="9" name="Table 8">
            <a:extLst>
              <a:ext uri="{FF2B5EF4-FFF2-40B4-BE49-F238E27FC236}">
                <a16:creationId xmlns:a16="http://schemas.microsoft.com/office/drawing/2014/main" id="{97C15CC6-3B1F-89C0-413B-455D98581553}"/>
              </a:ext>
            </a:extLst>
          </p:cNvPr>
          <p:cNvGraphicFramePr>
            <a:graphicFrameLocks noGrp="1"/>
          </p:cNvGraphicFramePr>
          <p:nvPr>
            <p:extLst>
              <p:ext uri="{D42A27DB-BD31-4B8C-83A1-F6EECF244321}">
                <p14:modId xmlns:p14="http://schemas.microsoft.com/office/powerpoint/2010/main" val="883662799"/>
              </p:ext>
            </p:extLst>
          </p:nvPr>
        </p:nvGraphicFramePr>
        <p:xfrm>
          <a:off x="568036" y="970192"/>
          <a:ext cx="11055926" cy="3043662"/>
        </p:xfrm>
        <a:graphic>
          <a:graphicData uri="http://schemas.openxmlformats.org/drawingml/2006/table">
            <a:tbl>
              <a:tblPr firstRow="1" firstCol="1" bandRow="1">
                <a:tableStyleId>{5940675A-B579-460E-94D1-54222C63F5DA}</a:tableStyleId>
              </a:tblPr>
              <a:tblGrid>
                <a:gridCol w="11055926">
                  <a:extLst>
                    <a:ext uri="{9D8B030D-6E8A-4147-A177-3AD203B41FA5}">
                      <a16:colId xmlns:a16="http://schemas.microsoft.com/office/drawing/2014/main" val="222995413"/>
                    </a:ext>
                  </a:extLst>
                </a:gridCol>
              </a:tblGrid>
              <a:tr h="395914">
                <a:tc>
                  <a:txBody>
                    <a:bodyPr/>
                    <a:lstStyle/>
                    <a:p>
                      <a:pPr marL="0" marR="0" algn="ctr">
                        <a:lnSpc>
                          <a:spcPct val="100000"/>
                        </a:lnSpc>
                      </a:pPr>
                      <a:r>
                        <a:rPr lang="en-US" sz="1600" b="1" kern="100" dirty="0">
                          <a:effectLst/>
                          <a:latin typeface="Arial" panose="020B0604020202020204" pitchFamily="34" charset="0"/>
                          <a:cs typeface="Arial" panose="020B0604020202020204" pitchFamily="34" charset="0"/>
                        </a:rPr>
                        <a:t>1920s–60s (Pre-Broadening Participation)</a:t>
                      </a:r>
                      <a:endParaRPr lang="en-US" sz="2400" b="1" kern="100" dirty="0">
                        <a:effectLst/>
                        <a:latin typeface="Arial" panose="020B0604020202020204" pitchFamily="34" charset="0"/>
                        <a:ea typeface="Aptos" panose="020B0004020202020204" pitchFamily="34" charset="0"/>
                        <a:cs typeface="Arial" panose="020B0604020202020204" pitchFamily="34" charset="0"/>
                      </a:endParaRPr>
                    </a:p>
                  </a:txBody>
                  <a:tcPr marL="63500" marR="63500" marT="63500" marB="63500" anchor="ctr">
                    <a:solidFill>
                      <a:schemeClr val="bg1">
                        <a:lumMod val="75000"/>
                      </a:schemeClr>
                    </a:solidFill>
                  </a:tcPr>
                </a:tc>
                <a:extLst>
                  <a:ext uri="{0D108BD9-81ED-4DB2-BD59-A6C34878D82A}">
                    <a16:rowId xmlns:a16="http://schemas.microsoft.com/office/drawing/2014/main" val="3832874894"/>
                  </a:ext>
                </a:extLst>
              </a:tr>
              <a:tr h="625737">
                <a:tc>
                  <a:txBody>
                    <a:bodyPr/>
                    <a:lstStyle/>
                    <a:p>
                      <a:pPr marL="0" marR="0">
                        <a:lnSpc>
                          <a:spcPct val="100000"/>
                        </a:lnSpc>
                      </a:pPr>
                      <a:r>
                        <a:rPr lang="en-US" sz="1600" b="0" i="1"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Contextual relevance of applied chemistry needed to secure a baseline of reason in nonspecialist citizens and ensure their appreciation of science as a cultural achievement  </a:t>
                      </a:r>
                      <a:endParaRPr lang="en-US" sz="1600" b="0" i="1"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solidFill>
                      <a:srgbClr val="FCE6CE"/>
                    </a:solidFill>
                  </a:tcPr>
                </a:tc>
                <a:extLst>
                  <a:ext uri="{0D108BD9-81ED-4DB2-BD59-A6C34878D82A}">
                    <a16:rowId xmlns:a16="http://schemas.microsoft.com/office/drawing/2014/main" val="4139191114"/>
                  </a:ext>
                </a:extLst>
              </a:tr>
              <a:tr h="2022011">
                <a:tc>
                  <a:txBody>
                    <a:bodyPr/>
                    <a:lstStyle/>
                    <a:p>
                      <a:pPr>
                        <a:spcAft>
                          <a:spcPts val="600"/>
                        </a:spcAft>
                      </a:pPr>
                      <a:r>
                        <a:rPr lang="en-US" sz="1600" kern="1200" dirty="0">
                          <a:solidFill>
                            <a:schemeClr val="tx1"/>
                          </a:solidFill>
                          <a:effectLst/>
                          <a:latin typeface="Arial" panose="020B0604020202020204" pitchFamily="34" charset="0"/>
                          <a:ea typeface="+mn-ea"/>
                          <a:cs typeface="Arial" panose="020B0604020202020204" pitchFamily="34" charset="0"/>
                        </a:rPr>
                        <a:t>Design of cultural or non-majors courses to help nonscientists live rationally and morally in a scientific age (</a:t>
                      </a:r>
                      <a:r>
                        <a:rPr lang="en-US" sz="1600" kern="1200" dirty="0" err="1">
                          <a:solidFill>
                            <a:schemeClr val="tx1"/>
                          </a:solidFill>
                          <a:effectLst/>
                          <a:latin typeface="Arial" panose="020B0604020202020204" pitchFamily="34" charset="0"/>
                          <a:ea typeface="+mn-ea"/>
                          <a:cs typeface="Arial" panose="020B0604020202020204" pitchFamily="34" charset="0"/>
                        </a:rPr>
                        <a:t>Sampey</a:t>
                      </a:r>
                      <a:r>
                        <a:rPr lang="en-US" sz="1600" kern="1200" dirty="0">
                          <a:solidFill>
                            <a:schemeClr val="tx1"/>
                          </a:solidFill>
                          <a:effectLst/>
                          <a:latin typeface="Arial" panose="020B0604020202020204" pitchFamily="34" charset="0"/>
                          <a:ea typeface="+mn-ea"/>
                          <a:cs typeface="Arial" panose="020B0604020202020204" pitchFamily="34" charset="0"/>
                        </a:rPr>
                        <a:t>, 1928; </a:t>
                      </a:r>
                      <a:r>
                        <a:rPr lang="en-US" sz="1600" kern="1200" dirty="0" err="1">
                          <a:solidFill>
                            <a:schemeClr val="tx1"/>
                          </a:solidFill>
                          <a:effectLst/>
                          <a:latin typeface="Arial" panose="020B0604020202020204" pitchFamily="34" charset="0"/>
                          <a:ea typeface="+mn-ea"/>
                          <a:cs typeface="Arial" panose="020B0604020202020204" pitchFamily="34" charset="0"/>
                        </a:rPr>
                        <a:t>Tead</a:t>
                      </a:r>
                      <a:r>
                        <a:rPr lang="en-US" sz="1600" kern="1200" dirty="0">
                          <a:solidFill>
                            <a:schemeClr val="tx1"/>
                          </a:solidFill>
                          <a:effectLst/>
                          <a:latin typeface="Arial" panose="020B0604020202020204" pitchFamily="34" charset="0"/>
                          <a:ea typeface="+mn-ea"/>
                          <a:cs typeface="Arial" panose="020B0604020202020204" pitchFamily="34" charset="0"/>
                        </a:rPr>
                        <a:t>, 1952), while protecting superior students from the ‘stampede’ of weaker ones (Hopkins, 1935)</a:t>
                      </a:r>
                    </a:p>
                    <a:p>
                      <a:pPr>
                        <a:spcAft>
                          <a:spcPts val="600"/>
                        </a:spcAft>
                      </a:pPr>
                      <a:r>
                        <a:rPr lang="en-US" sz="1600" kern="1200" dirty="0">
                          <a:solidFill>
                            <a:schemeClr val="tx1"/>
                          </a:solidFill>
                          <a:effectLst/>
                          <a:latin typeface="Arial" panose="020B0604020202020204" pitchFamily="34" charset="0"/>
                          <a:ea typeface="+mn-ea"/>
                          <a:cs typeface="Arial" panose="020B0604020202020204" pitchFamily="34" charset="0"/>
                        </a:rPr>
                        <a:t>E.g., </a:t>
                      </a:r>
                      <a:r>
                        <a:rPr lang="en-US" sz="1600" b="1" kern="1200" dirty="0">
                          <a:solidFill>
                            <a:schemeClr val="tx1"/>
                          </a:solidFill>
                          <a:effectLst/>
                          <a:latin typeface="Arial" panose="020B0604020202020204" pitchFamily="34" charset="0"/>
                          <a:ea typeface="+mn-ea"/>
                          <a:cs typeface="Arial" panose="020B0604020202020204" pitchFamily="34" charset="0"/>
                        </a:rPr>
                        <a:t>recapitulation theory</a:t>
                      </a:r>
                      <a:r>
                        <a:rPr lang="en-US" sz="1600" kern="1200" dirty="0">
                          <a:solidFill>
                            <a:schemeClr val="tx1"/>
                          </a:solidFill>
                          <a:effectLst/>
                          <a:latin typeface="Arial" panose="020B0604020202020204" pitchFamily="34" charset="0"/>
                          <a:ea typeface="+mn-ea"/>
                          <a:cs typeface="Arial" panose="020B0604020202020204" pitchFamily="34" charset="0"/>
                        </a:rPr>
                        <a:t> that adapted chemistry instruction can raise the mental development of each pupil by repeating civilizational stages of racial evolution: from ‘savagery’ to medieval alchemy to great minds of modern chemists (Davis, 1932; </a:t>
                      </a:r>
                      <a:r>
                        <a:rPr lang="en-US" sz="1600" kern="1200" dirty="0" err="1">
                          <a:solidFill>
                            <a:schemeClr val="tx1"/>
                          </a:solidFill>
                          <a:effectLst/>
                          <a:latin typeface="Arial" panose="020B0604020202020204" pitchFamily="34" charset="0"/>
                          <a:ea typeface="+mn-ea"/>
                          <a:cs typeface="Arial" panose="020B0604020202020204" pitchFamily="34" charset="0"/>
                        </a:rPr>
                        <a:t>Reinmuth</a:t>
                      </a:r>
                      <a:r>
                        <a:rPr lang="en-US" sz="1600" kern="1200" dirty="0">
                          <a:solidFill>
                            <a:schemeClr val="tx1"/>
                          </a:solidFill>
                          <a:effectLst/>
                          <a:latin typeface="Arial" panose="020B0604020202020204" pitchFamily="34" charset="0"/>
                          <a:ea typeface="+mn-ea"/>
                          <a:cs typeface="Arial" panose="020B0604020202020204" pitchFamily="34" charset="0"/>
                        </a:rPr>
                        <a:t>, 1928)</a:t>
                      </a:r>
                    </a:p>
                  </a:txBody>
                  <a:tcPr marL="63500" marR="63500" marT="63500" marB="63500"/>
                </a:tc>
                <a:extLst>
                  <a:ext uri="{0D108BD9-81ED-4DB2-BD59-A6C34878D82A}">
                    <a16:rowId xmlns:a16="http://schemas.microsoft.com/office/drawing/2014/main" val="2578463677"/>
                  </a:ext>
                </a:extLst>
              </a:tr>
            </a:tbl>
          </a:graphicData>
        </a:graphic>
      </p:graphicFrame>
    </p:spTree>
    <p:extLst>
      <p:ext uri="{BB962C8B-B14F-4D97-AF65-F5344CB8AC3E}">
        <p14:creationId xmlns:p14="http://schemas.microsoft.com/office/powerpoint/2010/main" val="414666979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1031">
          <a:extLst>
            <a:ext uri="{FF2B5EF4-FFF2-40B4-BE49-F238E27FC236}">
              <a16:creationId xmlns:a16="http://schemas.microsoft.com/office/drawing/2014/main" id="{82571B2E-84DE-4C07-0179-807B68987B22}"/>
            </a:ext>
          </a:extLst>
        </p:cNvPr>
        <p:cNvGrpSpPr/>
        <p:nvPr/>
      </p:nvGrpSpPr>
      <p:grpSpPr>
        <a:xfrm>
          <a:off x="0" y="0"/>
          <a:ext cx="0" cy="0"/>
          <a:chOff x="0" y="0"/>
          <a:chExt cx="0" cy="0"/>
        </a:xfrm>
      </p:grpSpPr>
      <p:sp>
        <p:nvSpPr>
          <p:cNvPr id="1032" name="Google Shape;1032;p98">
            <a:extLst>
              <a:ext uri="{FF2B5EF4-FFF2-40B4-BE49-F238E27FC236}">
                <a16:creationId xmlns:a16="http://schemas.microsoft.com/office/drawing/2014/main" id="{3F56C6B9-6111-08E0-6783-61DAA7313D58}"/>
              </a:ext>
            </a:extLst>
          </p:cNvPr>
          <p:cNvSpPr txBox="1">
            <a:spLocks noGrp="1"/>
          </p:cNvSpPr>
          <p:nvPr>
            <p:ph type="title"/>
          </p:nvPr>
        </p:nvSpPr>
        <p:spPr>
          <a:xfrm>
            <a:off x="-109984" y="-27050"/>
            <a:ext cx="12411967"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E0E0E"/>
              </a:buClr>
              <a:buSzPts val="4000"/>
              <a:buFont typeface="Arial"/>
              <a:buNone/>
            </a:pPr>
            <a:r>
              <a:rPr lang="en-US" b="1" dirty="0">
                <a:solidFill>
                  <a:srgbClr val="0E0E0E"/>
                </a:solidFill>
              </a:rPr>
              <a:t>Future Citizens need Applied Relevance</a:t>
            </a:r>
            <a:endParaRPr dirty="0"/>
          </a:p>
        </p:txBody>
      </p:sp>
      <p:sp>
        <p:nvSpPr>
          <p:cNvPr id="2" name="Oval 1">
            <a:extLst>
              <a:ext uri="{FF2B5EF4-FFF2-40B4-BE49-F238E27FC236}">
                <a16:creationId xmlns:a16="http://schemas.microsoft.com/office/drawing/2014/main" id="{754DCE3A-ACDA-41A6-E7AE-359DD3FB4ABA}"/>
              </a:ext>
            </a:extLst>
          </p:cNvPr>
          <p:cNvSpPr/>
          <p:nvPr/>
        </p:nvSpPr>
        <p:spPr>
          <a:xfrm>
            <a:off x="5086807" y="4155992"/>
            <a:ext cx="2018386" cy="2020795"/>
          </a:xfrm>
          <a:prstGeom prst="ellipse">
            <a:avLst/>
          </a:prstGeom>
          <a:solidFill>
            <a:schemeClr val="bg1">
              <a:lumMod val="85000"/>
            </a:schemeClr>
          </a:solidFill>
          <a:ln w="47625">
            <a:prstDash val="solid"/>
          </a:ln>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a:t>Applied, Relevant Chemistry</a:t>
            </a:r>
            <a:endParaRPr lang="en-US" sz="2400" b="1" dirty="0"/>
          </a:p>
        </p:txBody>
      </p:sp>
      <p:sp>
        <p:nvSpPr>
          <p:cNvPr id="4" name="Rectangle 3">
            <a:extLst>
              <a:ext uri="{FF2B5EF4-FFF2-40B4-BE49-F238E27FC236}">
                <a16:creationId xmlns:a16="http://schemas.microsoft.com/office/drawing/2014/main" id="{45EB6943-00B9-7FE9-D9F7-6C685F2AECDB}"/>
              </a:ext>
            </a:extLst>
          </p:cNvPr>
          <p:cNvSpPr/>
          <p:nvPr/>
        </p:nvSpPr>
        <p:spPr>
          <a:xfrm>
            <a:off x="1372945" y="4123909"/>
            <a:ext cx="2234993" cy="2084963"/>
          </a:xfrm>
          <a:prstGeom prst="rect">
            <a:avLst/>
          </a:prstGeom>
          <a:solidFill>
            <a:srgbClr val="FCE5CD"/>
          </a:solidFill>
          <a:ln w="476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t>Future Citizens</a:t>
            </a:r>
          </a:p>
        </p:txBody>
      </p:sp>
      <p:cxnSp>
        <p:nvCxnSpPr>
          <p:cNvPr id="5" name="Straight Connector 4">
            <a:extLst>
              <a:ext uri="{FF2B5EF4-FFF2-40B4-BE49-F238E27FC236}">
                <a16:creationId xmlns:a16="http://schemas.microsoft.com/office/drawing/2014/main" id="{A604BB17-A3AD-C24F-45BC-F25CB501930A}"/>
              </a:ext>
            </a:extLst>
          </p:cNvPr>
          <p:cNvCxnSpPr>
            <a:stCxn id="4" idx="3"/>
            <a:endCxn id="2" idx="2"/>
          </p:cNvCxnSpPr>
          <p:nvPr/>
        </p:nvCxnSpPr>
        <p:spPr>
          <a:xfrm flipV="1">
            <a:off x="3607938" y="5166390"/>
            <a:ext cx="1478869" cy="1"/>
          </a:xfrm>
          <a:prstGeom prst="line">
            <a:avLst/>
          </a:prstGeom>
          <a:ln w="47625"/>
        </p:spPr>
        <p:style>
          <a:lnRef idx="1">
            <a:schemeClr val="dk1"/>
          </a:lnRef>
          <a:fillRef idx="0">
            <a:schemeClr val="dk1"/>
          </a:fillRef>
          <a:effectRef idx="0">
            <a:schemeClr val="dk1"/>
          </a:effectRef>
          <a:fontRef idx="minor">
            <a:schemeClr val="tx1"/>
          </a:fontRef>
        </p:style>
      </p:cxnSp>
      <p:cxnSp>
        <p:nvCxnSpPr>
          <p:cNvPr id="7" name="Straight Arrow Connector 6">
            <a:extLst>
              <a:ext uri="{FF2B5EF4-FFF2-40B4-BE49-F238E27FC236}">
                <a16:creationId xmlns:a16="http://schemas.microsoft.com/office/drawing/2014/main" id="{E8683E85-FC18-70D6-5D85-CB261FD328DF}"/>
              </a:ext>
            </a:extLst>
          </p:cNvPr>
          <p:cNvCxnSpPr>
            <a:stCxn id="2" idx="6"/>
          </p:cNvCxnSpPr>
          <p:nvPr/>
        </p:nvCxnSpPr>
        <p:spPr>
          <a:xfrm flipV="1">
            <a:off x="7105193" y="5166389"/>
            <a:ext cx="1623385" cy="1"/>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19626AA0-C83F-9739-14AC-5B418C19DE36}"/>
              </a:ext>
            </a:extLst>
          </p:cNvPr>
          <p:cNvSpPr/>
          <p:nvPr/>
        </p:nvSpPr>
        <p:spPr>
          <a:xfrm>
            <a:off x="8879738" y="4155992"/>
            <a:ext cx="2234993" cy="2084963"/>
          </a:xfrm>
          <a:prstGeom prst="rect">
            <a:avLst/>
          </a:prstGeom>
          <a:solidFill>
            <a:schemeClr val="accent4">
              <a:lumMod val="20000"/>
              <a:lumOff val="80000"/>
            </a:schemeClr>
          </a:solidFill>
          <a:ln w="476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t>Citizens with a baseline of reason that appreciate science</a:t>
            </a:r>
          </a:p>
        </p:txBody>
      </p:sp>
      <p:graphicFrame>
        <p:nvGraphicFramePr>
          <p:cNvPr id="9" name="Table 8">
            <a:extLst>
              <a:ext uri="{FF2B5EF4-FFF2-40B4-BE49-F238E27FC236}">
                <a16:creationId xmlns:a16="http://schemas.microsoft.com/office/drawing/2014/main" id="{DB02D251-651E-A5F3-907E-6036F6FDD028}"/>
              </a:ext>
            </a:extLst>
          </p:cNvPr>
          <p:cNvGraphicFramePr>
            <a:graphicFrameLocks noGrp="1"/>
          </p:cNvGraphicFramePr>
          <p:nvPr/>
        </p:nvGraphicFramePr>
        <p:xfrm>
          <a:off x="568036" y="970192"/>
          <a:ext cx="11055926" cy="3043662"/>
        </p:xfrm>
        <a:graphic>
          <a:graphicData uri="http://schemas.openxmlformats.org/drawingml/2006/table">
            <a:tbl>
              <a:tblPr firstRow="1" firstCol="1" bandRow="1">
                <a:tableStyleId>{5940675A-B579-460E-94D1-54222C63F5DA}</a:tableStyleId>
              </a:tblPr>
              <a:tblGrid>
                <a:gridCol w="11055926">
                  <a:extLst>
                    <a:ext uri="{9D8B030D-6E8A-4147-A177-3AD203B41FA5}">
                      <a16:colId xmlns:a16="http://schemas.microsoft.com/office/drawing/2014/main" val="222995413"/>
                    </a:ext>
                  </a:extLst>
                </a:gridCol>
              </a:tblGrid>
              <a:tr h="395914">
                <a:tc>
                  <a:txBody>
                    <a:bodyPr/>
                    <a:lstStyle/>
                    <a:p>
                      <a:pPr marL="0" marR="0" algn="ctr">
                        <a:lnSpc>
                          <a:spcPct val="100000"/>
                        </a:lnSpc>
                      </a:pPr>
                      <a:r>
                        <a:rPr lang="en-US" sz="1600" b="1" kern="100" dirty="0">
                          <a:effectLst/>
                          <a:latin typeface="Arial" panose="020B0604020202020204" pitchFamily="34" charset="0"/>
                          <a:cs typeface="Arial" panose="020B0604020202020204" pitchFamily="34" charset="0"/>
                        </a:rPr>
                        <a:t>1920s–60s (Pre-Broadening Participation)</a:t>
                      </a:r>
                      <a:endParaRPr lang="en-US" sz="2400" b="1" kern="100" dirty="0">
                        <a:effectLst/>
                        <a:latin typeface="Arial" panose="020B0604020202020204" pitchFamily="34" charset="0"/>
                        <a:ea typeface="Aptos" panose="020B0004020202020204" pitchFamily="34" charset="0"/>
                        <a:cs typeface="Arial" panose="020B0604020202020204" pitchFamily="34" charset="0"/>
                      </a:endParaRPr>
                    </a:p>
                  </a:txBody>
                  <a:tcPr marL="63500" marR="63500" marT="63500" marB="63500" anchor="ctr">
                    <a:solidFill>
                      <a:schemeClr val="bg1">
                        <a:lumMod val="75000"/>
                      </a:schemeClr>
                    </a:solidFill>
                  </a:tcPr>
                </a:tc>
                <a:extLst>
                  <a:ext uri="{0D108BD9-81ED-4DB2-BD59-A6C34878D82A}">
                    <a16:rowId xmlns:a16="http://schemas.microsoft.com/office/drawing/2014/main" val="3832874894"/>
                  </a:ext>
                </a:extLst>
              </a:tr>
              <a:tr h="625737">
                <a:tc>
                  <a:txBody>
                    <a:bodyPr/>
                    <a:lstStyle/>
                    <a:p>
                      <a:pPr marL="0" marR="0">
                        <a:lnSpc>
                          <a:spcPct val="100000"/>
                        </a:lnSpc>
                      </a:pPr>
                      <a:r>
                        <a:rPr lang="en-US" sz="1600" b="0" i="1"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Contextual relevance of applied chemistry needed to secure a baseline of reason in nonspecialist citizens and ensure their appreciation of science as a cultural achievement  </a:t>
                      </a:r>
                      <a:endParaRPr lang="en-US" sz="1600" b="0" i="1"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solidFill>
                      <a:srgbClr val="FCE6CE"/>
                    </a:solidFill>
                  </a:tcPr>
                </a:tc>
                <a:extLst>
                  <a:ext uri="{0D108BD9-81ED-4DB2-BD59-A6C34878D82A}">
                    <a16:rowId xmlns:a16="http://schemas.microsoft.com/office/drawing/2014/main" val="4139191114"/>
                  </a:ext>
                </a:extLst>
              </a:tr>
              <a:tr h="2022011">
                <a:tc>
                  <a:txBody>
                    <a:bodyPr/>
                    <a:lstStyle/>
                    <a:p>
                      <a:pPr>
                        <a:spcAft>
                          <a:spcPts val="600"/>
                        </a:spcAft>
                      </a:pPr>
                      <a:r>
                        <a:rPr lang="en-US" sz="1600" kern="1200" dirty="0">
                          <a:solidFill>
                            <a:schemeClr val="tx1"/>
                          </a:solidFill>
                          <a:effectLst/>
                          <a:latin typeface="Arial" panose="020B0604020202020204" pitchFamily="34" charset="0"/>
                          <a:ea typeface="+mn-ea"/>
                          <a:cs typeface="Arial" panose="020B0604020202020204" pitchFamily="34" charset="0"/>
                        </a:rPr>
                        <a:t>Design of cultural or non-majors courses to help nonscientists live rationally and morally in a scientific age (</a:t>
                      </a:r>
                      <a:r>
                        <a:rPr lang="en-US" sz="1600" kern="1200" dirty="0" err="1">
                          <a:solidFill>
                            <a:schemeClr val="tx1"/>
                          </a:solidFill>
                          <a:effectLst/>
                          <a:latin typeface="Arial" panose="020B0604020202020204" pitchFamily="34" charset="0"/>
                          <a:ea typeface="+mn-ea"/>
                          <a:cs typeface="Arial" panose="020B0604020202020204" pitchFamily="34" charset="0"/>
                        </a:rPr>
                        <a:t>Sampey</a:t>
                      </a:r>
                      <a:r>
                        <a:rPr lang="en-US" sz="1600" kern="1200" dirty="0">
                          <a:solidFill>
                            <a:schemeClr val="tx1"/>
                          </a:solidFill>
                          <a:effectLst/>
                          <a:latin typeface="Arial" panose="020B0604020202020204" pitchFamily="34" charset="0"/>
                          <a:ea typeface="+mn-ea"/>
                          <a:cs typeface="Arial" panose="020B0604020202020204" pitchFamily="34" charset="0"/>
                        </a:rPr>
                        <a:t>, 1928; </a:t>
                      </a:r>
                      <a:r>
                        <a:rPr lang="en-US" sz="1600" kern="1200" dirty="0" err="1">
                          <a:solidFill>
                            <a:schemeClr val="tx1"/>
                          </a:solidFill>
                          <a:effectLst/>
                          <a:latin typeface="Arial" panose="020B0604020202020204" pitchFamily="34" charset="0"/>
                          <a:ea typeface="+mn-ea"/>
                          <a:cs typeface="Arial" panose="020B0604020202020204" pitchFamily="34" charset="0"/>
                        </a:rPr>
                        <a:t>Tead</a:t>
                      </a:r>
                      <a:r>
                        <a:rPr lang="en-US" sz="1600" kern="1200" dirty="0">
                          <a:solidFill>
                            <a:schemeClr val="tx1"/>
                          </a:solidFill>
                          <a:effectLst/>
                          <a:latin typeface="Arial" panose="020B0604020202020204" pitchFamily="34" charset="0"/>
                          <a:ea typeface="+mn-ea"/>
                          <a:cs typeface="Arial" panose="020B0604020202020204" pitchFamily="34" charset="0"/>
                        </a:rPr>
                        <a:t>, 1952), while protecting superior students from the ‘stampede’ of weaker ones (Hopkins, 1935)</a:t>
                      </a:r>
                    </a:p>
                    <a:p>
                      <a:pPr>
                        <a:spcAft>
                          <a:spcPts val="600"/>
                        </a:spcAft>
                      </a:pPr>
                      <a:r>
                        <a:rPr lang="en-US" sz="1600" kern="1200" dirty="0">
                          <a:solidFill>
                            <a:schemeClr val="tx1"/>
                          </a:solidFill>
                          <a:effectLst/>
                          <a:latin typeface="Arial" panose="020B0604020202020204" pitchFamily="34" charset="0"/>
                          <a:ea typeface="+mn-ea"/>
                          <a:cs typeface="Arial" panose="020B0604020202020204" pitchFamily="34" charset="0"/>
                        </a:rPr>
                        <a:t>E.g., </a:t>
                      </a:r>
                      <a:r>
                        <a:rPr lang="en-US" sz="1600" b="1" kern="1200" dirty="0">
                          <a:solidFill>
                            <a:schemeClr val="tx1"/>
                          </a:solidFill>
                          <a:effectLst/>
                          <a:latin typeface="Arial" panose="020B0604020202020204" pitchFamily="34" charset="0"/>
                          <a:ea typeface="+mn-ea"/>
                          <a:cs typeface="Arial" panose="020B0604020202020204" pitchFamily="34" charset="0"/>
                        </a:rPr>
                        <a:t>recapitulation theory</a:t>
                      </a:r>
                      <a:r>
                        <a:rPr lang="en-US" sz="1600" kern="1200" dirty="0">
                          <a:solidFill>
                            <a:schemeClr val="tx1"/>
                          </a:solidFill>
                          <a:effectLst/>
                          <a:latin typeface="Arial" panose="020B0604020202020204" pitchFamily="34" charset="0"/>
                          <a:ea typeface="+mn-ea"/>
                          <a:cs typeface="Arial" panose="020B0604020202020204" pitchFamily="34" charset="0"/>
                        </a:rPr>
                        <a:t> that adapted chemistry instruction can raise the mental development of each pupil by repeating civilizational stages of racial evolution: from ‘savagery’ to medieval alchemy to great minds of modern chemists (Davis, 1932; </a:t>
                      </a:r>
                      <a:r>
                        <a:rPr lang="en-US" sz="1600" kern="1200" dirty="0" err="1">
                          <a:solidFill>
                            <a:schemeClr val="tx1"/>
                          </a:solidFill>
                          <a:effectLst/>
                          <a:latin typeface="Arial" panose="020B0604020202020204" pitchFamily="34" charset="0"/>
                          <a:ea typeface="+mn-ea"/>
                          <a:cs typeface="Arial" panose="020B0604020202020204" pitchFamily="34" charset="0"/>
                        </a:rPr>
                        <a:t>Reinmuth</a:t>
                      </a:r>
                      <a:r>
                        <a:rPr lang="en-US" sz="1600" kern="1200" dirty="0">
                          <a:solidFill>
                            <a:schemeClr val="tx1"/>
                          </a:solidFill>
                          <a:effectLst/>
                          <a:latin typeface="Arial" panose="020B0604020202020204" pitchFamily="34" charset="0"/>
                          <a:ea typeface="+mn-ea"/>
                          <a:cs typeface="Arial" panose="020B0604020202020204" pitchFamily="34" charset="0"/>
                        </a:rPr>
                        <a:t>, 1928)</a:t>
                      </a:r>
                    </a:p>
                    <a:p>
                      <a:r>
                        <a:rPr lang="en-US" sz="1600" kern="1200" dirty="0">
                          <a:solidFill>
                            <a:schemeClr val="tx1"/>
                          </a:solidFill>
                          <a:effectLst/>
                          <a:latin typeface="Arial" panose="020B0604020202020204" pitchFamily="34" charset="0"/>
                          <a:ea typeface="+mn-ea"/>
                          <a:cs typeface="Arial" panose="020B0604020202020204" pitchFamily="34" charset="0"/>
                        </a:rPr>
                        <a:t>E.g., </a:t>
                      </a:r>
                      <a:r>
                        <a:rPr lang="en-US" sz="1600" b="1" kern="1200" dirty="0">
                          <a:solidFill>
                            <a:schemeClr val="tx1"/>
                          </a:solidFill>
                          <a:effectLst/>
                          <a:latin typeface="Arial" panose="020B0604020202020204" pitchFamily="34" charset="0"/>
                          <a:ea typeface="+mn-ea"/>
                          <a:cs typeface="Arial" panose="020B0604020202020204" pitchFamily="34" charset="0"/>
                        </a:rPr>
                        <a:t>vocational adjustment theory</a:t>
                      </a:r>
                      <a:r>
                        <a:rPr lang="en-US" sz="1600" kern="1200" dirty="0">
                          <a:solidFill>
                            <a:schemeClr val="tx1"/>
                          </a:solidFill>
                          <a:effectLst/>
                          <a:latin typeface="Arial" panose="020B0604020202020204" pitchFamily="34" charset="0"/>
                          <a:ea typeface="+mn-ea"/>
                          <a:cs typeface="Arial" panose="020B0604020202020204" pitchFamily="34" charset="0"/>
                        </a:rPr>
                        <a:t> that chemistry applications can be adapted to free the minds of the masses, making more efficient, enthusiastic laborers (e.g., janitor, laundry-worker) (Schwartz, 1927)</a:t>
                      </a:r>
                      <a:r>
                        <a:rPr lang="en-US" sz="1600" dirty="0">
                          <a:effectLst/>
                          <a:latin typeface="Arial" panose="020B0604020202020204" pitchFamily="34" charset="0"/>
                          <a:cs typeface="Arial" panose="020B0604020202020204" pitchFamily="34" charset="0"/>
                        </a:rPr>
                        <a:t> </a:t>
                      </a:r>
                      <a:endParaRPr lang="en-US" sz="1600" kern="100" dirty="0">
                        <a:effectLst/>
                        <a:latin typeface="Arial" panose="020B0604020202020204" pitchFamily="34" charset="0"/>
                        <a:ea typeface="Aptos" panose="020B0004020202020204" pitchFamily="34" charset="0"/>
                        <a:cs typeface="Arial" panose="020B0604020202020204" pitchFamily="34" charset="0"/>
                      </a:endParaRPr>
                    </a:p>
                  </a:txBody>
                  <a:tcPr marL="63500" marR="63500" marT="63500" marB="63500"/>
                </a:tc>
                <a:extLst>
                  <a:ext uri="{0D108BD9-81ED-4DB2-BD59-A6C34878D82A}">
                    <a16:rowId xmlns:a16="http://schemas.microsoft.com/office/drawing/2014/main" val="2578463677"/>
                  </a:ext>
                </a:extLst>
              </a:tr>
            </a:tbl>
          </a:graphicData>
        </a:graphic>
      </p:graphicFrame>
    </p:spTree>
    <p:extLst>
      <p:ext uri="{BB962C8B-B14F-4D97-AF65-F5344CB8AC3E}">
        <p14:creationId xmlns:p14="http://schemas.microsoft.com/office/powerpoint/2010/main" val="144497447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1031">
          <a:extLst>
            <a:ext uri="{FF2B5EF4-FFF2-40B4-BE49-F238E27FC236}">
              <a16:creationId xmlns:a16="http://schemas.microsoft.com/office/drawing/2014/main" id="{D56BD749-398E-2D5D-3E9D-27FDA5A59AEE}"/>
            </a:ext>
          </a:extLst>
        </p:cNvPr>
        <p:cNvGrpSpPr/>
        <p:nvPr/>
      </p:nvGrpSpPr>
      <p:grpSpPr>
        <a:xfrm>
          <a:off x="0" y="0"/>
          <a:ext cx="0" cy="0"/>
          <a:chOff x="0" y="0"/>
          <a:chExt cx="0" cy="0"/>
        </a:xfrm>
      </p:grpSpPr>
      <p:sp>
        <p:nvSpPr>
          <p:cNvPr id="1032" name="Google Shape;1032;p98">
            <a:extLst>
              <a:ext uri="{FF2B5EF4-FFF2-40B4-BE49-F238E27FC236}">
                <a16:creationId xmlns:a16="http://schemas.microsoft.com/office/drawing/2014/main" id="{79DB5949-D61F-1E18-2BA1-3D85A1C9D3EE}"/>
              </a:ext>
            </a:extLst>
          </p:cNvPr>
          <p:cNvSpPr txBox="1">
            <a:spLocks noGrp="1"/>
          </p:cNvSpPr>
          <p:nvPr>
            <p:ph type="title"/>
          </p:nvPr>
        </p:nvSpPr>
        <p:spPr>
          <a:xfrm>
            <a:off x="-109984" y="-27050"/>
            <a:ext cx="12411967"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E0E0E"/>
              </a:buClr>
              <a:buSzPts val="4000"/>
              <a:buFont typeface="Arial"/>
              <a:buNone/>
            </a:pPr>
            <a:r>
              <a:rPr lang="en-US" b="1" dirty="0">
                <a:solidFill>
                  <a:srgbClr val="0E0E0E"/>
                </a:solidFill>
              </a:rPr>
              <a:t>Future Citizens need Applied Relevance</a:t>
            </a:r>
            <a:endParaRPr dirty="0"/>
          </a:p>
        </p:txBody>
      </p:sp>
      <p:sp>
        <p:nvSpPr>
          <p:cNvPr id="2" name="Oval 1">
            <a:extLst>
              <a:ext uri="{FF2B5EF4-FFF2-40B4-BE49-F238E27FC236}">
                <a16:creationId xmlns:a16="http://schemas.microsoft.com/office/drawing/2014/main" id="{86048088-EAC4-9528-0222-14F81DB3B69B}"/>
              </a:ext>
            </a:extLst>
          </p:cNvPr>
          <p:cNvSpPr/>
          <p:nvPr/>
        </p:nvSpPr>
        <p:spPr>
          <a:xfrm>
            <a:off x="5086807" y="4155992"/>
            <a:ext cx="2018386" cy="2020795"/>
          </a:xfrm>
          <a:prstGeom prst="ellipse">
            <a:avLst/>
          </a:prstGeom>
          <a:solidFill>
            <a:schemeClr val="bg1">
              <a:lumMod val="85000"/>
            </a:schemeClr>
          </a:solidFill>
          <a:ln w="47625">
            <a:prstDash val="solid"/>
          </a:ln>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a:t>Applied, Relevant Chemistry</a:t>
            </a:r>
            <a:endParaRPr lang="en-US" sz="2400" b="1" dirty="0"/>
          </a:p>
        </p:txBody>
      </p:sp>
      <p:sp>
        <p:nvSpPr>
          <p:cNvPr id="4" name="Rectangle 3">
            <a:extLst>
              <a:ext uri="{FF2B5EF4-FFF2-40B4-BE49-F238E27FC236}">
                <a16:creationId xmlns:a16="http://schemas.microsoft.com/office/drawing/2014/main" id="{701C021B-875F-33EE-5234-A00B5E203E7D}"/>
              </a:ext>
            </a:extLst>
          </p:cNvPr>
          <p:cNvSpPr/>
          <p:nvPr/>
        </p:nvSpPr>
        <p:spPr>
          <a:xfrm>
            <a:off x="1372945" y="4123909"/>
            <a:ext cx="2234993" cy="2084963"/>
          </a:xfrm>
          <a:prstGeom prst="rect">
            <a:avLst/>
          </a:prstGeom>
          <a:solidFill>
            <a:srgbClr val="FCE5CD"/>
          </a:solidFill>
          <a:ln w="476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t>Future Citizens</a:t>
            </a:r>
          </a:p>
        </p:txBody>
      </p:sp>
      <p:cxnSp>
        <p:nvCxnSpPr>
          <p:cNvPr id="5" name="Straight Connector 4">
            <a:extLst>
              <a:ext uri="{FF2B5EF4-FFF2-40B4-BE49-F238E27FC236}">
                <a16:creationId xmlns:a16="http://schemas.microsoft.com/office/drawing/2014/main" id="{67B701F9-7F3B-8913-9CF8-484D184301E7}"/>
              </a:ext>
            </a:extLst>
          </p:cNvPr>
          <p:cNvCxnSpPr>
            <a:stCxn id="4" idx="3"/>
            <a:endCxn id="2" idx="2"/>
          </p:cNvCxnSpPr>
          <p:nvPr/>
        </p:nvCxnSpPr>
        <p:spPr>
          <a:xfrm flipV="1">
            <a:off x="3607938" y="5166390"/>
            <a:ext cx="1478869" cy="1"/>
          </a:xfrm>
          <a:prstGeom prst="line">
            <a:avLst/>
          </a:prstGeom>
          <a:ln w="47625"/>
        </p:spPr>
        <p:style>
          <a:lnRef idx="1">
            <a:schemeClr val="dk1"/>
          </a:lnRef>
          <a:fillRef idx="0">
            <a:schemeClr val="dk1"/>
          </a:fillRef>
          <a:effectRef idx="0">
            <a:schemeClr val="dk1"/>
          </a:effectRef>
          <a:fontRef idx="minor">
            <a:schemeClr val="tx1"/>
          </a:fontRef>
        </p:style>
      </p:cxnSp>
      <p:cxnSp>
        <p:nvCxnSpPr>
          <p:cNvPr id="7" name="Straight Arrow Connector 6">
            <a:extLst>
              <a:ext uri="{FF2B5EF4-FFF2-40B4-BE49-F238E27FC236}">
                <a16:creationId xmlns:a16="http://schemas.microsoft.com/office/drawing/2014/main" id="{4A4EE0CB-6948-FF52-8761-9B29430745EB}"/>
              </a:ext>
            </a:extLst>
          </p:cNvPr>
          <p:cNvCxnSpPr>
            <a:stCxn id="2" idx="6"/>
          </p:cNvCxnSpPr>
          <p:nvPr/>
        </p:nvCxnSpPr>
        <p:spPr>
          <a:xfrm flipV="1">
            <a:off x="7105193" y="5166389"/>
            <a:ext cx="1623385" cy="1"/>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8A8C5D45-FF09-6F06-17AC-9E2EDE0FBA7A}"/>
              </a:ext>
            </a:extLst>
          </p:cNvPr>
          <p:cNvSpPr/>
          <p:nvPr/>
        </p:nvSpPr>
        <p:spPr>
          <a:xfrm>
            <a:off x="8879738" y="4155992"/>
            <a:ext cx="2234993" cy="2084963"/>
          </a:xfrm>
          <a:prstGeom prst="rect">
            <a:avLst/>
          </a:prstGeom>
          <a:solidFill>
            <a:schemeClr val="accent4">
              <a:lumMod val="20000"/>
              <a:lumOff val="80000"/>
            </a:schemeClr>
          </a:solidFill>
          <a:ln w="476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t>Citizens with a baseline of reason that appreciate science</a:t>
            </a:r>
          </a:p>
        </p:txBody>
      </p:sp>
      <p:graphicFrame>
        <p:nvGraphicFramePr>
          <p:cNvPr id="9" name="Table 8">
            <a:extLst>
              <a:ext uri="{FF2B5EF4-FFF2-40B4-BE49-F238E27FC236}">
                <a16:creationId xmlns:a16="http://schemas.microsoft.com/office/drawing/2014/main" id="{B84FAE3A-F0B2-DC96-4D61-517800DEB0DC}"/>
              </a:ext>
            </a:extLst>
          </p:cNvPr>
          <p:cNvGraphicFramePr>
            <a:graphicFrameLocks noGrp="1"/>
          </p:cNvGraphicFramePr>
          <p:nvPr>
            <p:extLst>
              <p:ext uri="{D42A27DB-BD31-4B8C-83A1-F6EECF244321}">
                <p14:modId xmlns:p14="http://schemas.microsoft.com/office/powerpoint/2010/main" val="1364722209"/>
              </p:ext>
            </p:extLst>
          </p:nvPr>
        </p:nvGraphicFramePr>
        <p:xfrm>
          <a:off x="568036" y="970193"/>
          <a:ext cx="11055926" cy="3025424"/>
        </p:xfrm>
        <a:graphic>
          <a:graphicData uri="http://schemas.openxmlformats.org/drawingml/2006/table">
            <a:tbl>
              <a:tblPr firstRow="1" firstCol="1" bandRow="1">
                <a:tableStyleId>{5940675A-B579-460E-94D1-54222C63F5DA}</a:tableStyleId>
              </a:tblPr>
              <a:tblGrid>
                <a:gridCol w="11055926">
                  <a:extLst>
                    <a:ext uri="{9D8B030D-6E8A-4147-A177-3AD203B41FA5}">
                      <a16:colId xmlns:a16="http://schemas.microsoft.com/office/drawing/2014/main" val="222995413"/>
                    </a:ext>
                  </a:extLst>
                </a:gridCol>
              </a:tblGrid>
              <a:tr h="376568">
                <a:tc>
                  <a:txBody>
                    <a:bodyPr/>
                    <a:lstStyle/>
                    <a:p>
                      <a:pPr marL="0" marR="0" algn="ctr">
                        <a:lnSpc>
                          <a:spcPct val="100000"/>
                        </a:lnSpc>
                      </a:pPr>
                      <a:r>
                        <a:rPr lang="en-US" sz="1600" b="1" kern="100" dirty="0">
                          <a:effectLst/>
                          <a:latin typeface="Arial" panose="020B0604020202020204" pitchFamily="34" charset="0"/>
                          <a:cs typeface="Arial" panose="020B0604020202020204" pitchFamily="34" charset="0"/>
                        </a:rPr>
                        <a:t>1970s – 2020s (Broadening Participation)</a:t>
                      </a:r>
                      <a:endParaRPr lang="en-US" sz="2400" b="1" kern="100" dirty="0">
                        <a:effectLst/>
                        <a:latin typeface="Arial" panose="020B0604020202020204" pitchFamily="34" charset="0"/>
                        <a:ea typeface="Aptos" panose="020B0004020202020204" pitchFamily="34" charset="0"/>
                        <a:cs typeface="Arial" panose="020B0604020202020204" pitchFamily="34" charset="0"/>
                      </a:endParaRPr>
                    </a:p>
                  </a:txBody>
                  <a:tcPr marL="63500" marR="63500" marT="63500" marB="63500" anchor="ctr">
                    <a:solidFill>
                      <a:schemeClr val="bg1">
                        <a:lumMod val="75000"/>
                      </a:schemeClr>
                    </a:solidFill>
                  </a:tcPr>
                </a:tc>
                <a:extLst>
                  <a:ext uri="{0D108BD9-81ED-4DB2-BD59-A6C34878D82A}">
                    <a16:rowId xmlns:a16="http://schemas.microsoft.com/office/drawing/2014/main" val="3832874894"/>
                  </a:ext>
                </a:extLst>
              </a:tr>
              <a:tr h="595161">
                <a:tc>
                  <a:txBody>
                    <a:bodyPr/>
                    <a:lstStyle/>
                    <a:p>
                      <a:pPr marL="0" marR="0">
                        <a:lnSpc>
                          <a:spcPct val="100000"/>
                        </a:lnSpc>
                      </a:pPr>
                      <a:r>
                        <a:rPr lang="en-US" sz="1600" b="0" i="1"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Contextual relevance of applied chemistry needed to secure a baseline of reason in nonspecialist citizens and ensure their appreciation of science as a cultural achievement  </a:t>
                      </a:r>
                      <a:endParaRPr lang="en-US" sz="1600" b="0" i="1"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solidFill>
                      <a:srgbClr val="FCE6CE"/>
                    </a:solidFill>
                  </a:tcPr>
                </a:tc>
                <a:extLst>
                  <a:ext uri="{0D108BD9-81ED-4DB2-BD59-A6C34878D82A}">
                    <a16:rowId xmlns:a16="http://schemas.microsoft.com/office/drawing/2014/main" val="4139191114"/>
                  </a:ext>
                </a:extLst>
              </a:tr>
              <a:tr h="2034176">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800" dirty="0">
                          <a:latin typeface="Arial" panose="020B0604020202020204" pitchFamily="34" charset="0"/>
                          <a:ea typeface="Red Hat Display"/>
                          <a:cs typeface="Arial" panose="020B0604020202020204" pitchFamily="34" charset="0"/>
                          <a:sym typeface="Red Hat Display"/>
                        </a:rPr>
                        <a:t>“The reason for being concerned about teaching science to our increasing crop of scientifically illiterate students is of course partly based on the threats to science that may be posed by this body of </a:t>
                      </a:r>
                      <a:r>
                        <a:rPr lang="en-US" sz="1800" b="1" dirty="0">
                          <a:latin typeface="Arial" panose="020B0604020202020204" pitchFamily="34" charset="0"/>
                          <a:ea typeface="Red Hat Display"/>
                          <a:cs typeface="Arial" panose="020B0604020202020204" pitchFamily="34" charset="0"/>
                          <a:sym typeface="Red Hat Display"/>
                        </a:rPr>
                        <a:t>ill-educated citizens with votes, especially under the influence of demagogs; of obscene clowns with their minstrels and camp-following drug-pushers; or of well-meaning scientists who are themselves illiterate</a:t>
                      </a:r>
                      <a:r>
                        <a:rPr lang="en-US" sz="1800" dirty="0">
                          <a:latin typeface="Arial" panose="020B0604020202020204" pitchFamily="34" charset="0"/>
                          <a:ea typeface="Red Hat Display"/>
                          <a:cs typeface="Arial" panose="020B0604020202020204" pitchFamily="34" charset="0"/>
                          <a:sym typeface="Red Hat Display"/>
                        </a:rPr>
                        <a:t>, and easily misled by </a:t>
                      </a:r>
                      <a:r>
                        <a:rPr lang="en-US" sz="1800" b="1" dirty="0">
                          <a:latin typeface="Arial" panose="020B0604020202020204" pitchFamily="34" charset="0"/>
                          <a:ea typeface="Red Hat Display"/>
                          <a:cs typeface="Arial" panose="020B0604020202020204" pitchFamily="34" charset="0"/>
                          <a:sym typeface="Red Hat Display"/>
                        </a:rPr>
                        <a:t>logical reasoning from cultural premises that are dubious</a:t>
                      </a:r>
                      <a:r>
                        <a:rPr lang="en-US" sz="1800" dirty="0">
                          <a:latin typeface="Arial" panose="020B0604020202020204" pitchFamily="34" charset="0"/>
                          <a:ea typeface="Red Hat Display"/>
                          <a:cs typeface="Arial" panose="020B0604020202020204" pitchFamily="34" charset="0"/>
                          <a:sym typeface="Red Hat Display"/>
                        </a:rPr>
                        <a:t>…” </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800" dirty="0">
                          <a:latin typeface="Arial" panose="020B0604020202020204" pitchFamily="34" charset="0"/>
                          <a:ea typeface="Red Hat Display"/>
                          <a:cs typeface="Arial" panose="020B0604020202020204" pitchFamily="34" charset="0"/>
                          <a:sym typeface="Red Hat Display"/>
                        </a:rPr>
                        <a:t>(Cassidy, 1971)</a:t>
                      </a:r>
                      <a:endParaRPr lang="en-US" sz="1800" dirty="0">
                        <a:latin typeface="Arial" panose="020B0604020202020204" pitchFamily="34" charset="0"/>
                        <a:cs typeface="Arial" panose="020B0604020202020204" pitchFamily="34" charset="0"/>
                      </a:endParaRPr>
                    </a:p>
                  </a:txBody>
                  <a:tcPr marL="63500" marR="63500" marT="63500" marB="63500"/>
                </a:tc>
                <a:extLst>
                  <a:ext uri="{0D108BD9-81ED-4DB2-BD59-A6C34878D82A}">
                    <a16:rowId xmlns:a16="http://schemas.microsoft.com/office/drawing/2014/main" val="2578463677"/>
                  </a:ext>
                </a:extLst>
              </a:tr>
            </a:tbl>
          </a:graphicData>
        </a:graphic>
      </p:graphicFrame>
      <p:sp>
        <p:nvSpPr>
          <p:cNvPr id="3" name="Google Shape;196;p5">
            <a:extLst>
              <a:ext uri="{FF2B5EF4-FFF2-40B4-BE49-F238E27FC236}">
                <a16:creationId xmlns:a16="http://schemas.microsoft.com/office/drawing/2014/main" id="{1DE72223-D995-9A63-C7EC-F5343D0CF2DC}"/>
              </a:ext>
            </a:extLst>
          </p:cNvPr>
          <p:cNvSpPr txBox="1"/>
          <p:nvPr/>
        </p:nvSpPr>
        <p:spPr>
          <a:xfrm>
            <a:off x="2788347" y="3741742"/>
            <a:ext cx="8835615" cy="25387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050" dirty="0">
                <a:solidFill>
                  <a:schemeClr val="dk1"/>
                </a:solidFill>
                <a:latin typeface="Arial"/>
                <a:ea typeface="Arial"/>
                <a:cs typeface="Arial"/>
                <a:sym typeface="Arial"/>
              </a:rPr>
              <a:t>Cassidy, H.G. (1971). Let us dream… </a:t>
            </a:r>
            <a:r>
              <a:rPr lang="en-US" sz="1050" i="1" dirty="0">
                <a:solidFill>
                  <a:schemeClr val="dk1"/>
                </a:solidFill>
                <a:latin typeface="Arial"/>
                <a:ea typeface="Arial"/>
                <a:cs typeface="Arial"/>
                <a:sym typeface="Arial"/>
              </a:rPr>
              <a:t>Journal of Chemical Education, 48</a:t>
            </a:r>
            <a:r>
              <a:rPr lang="en-US" sz="1050" dirty="0">
                <a:solidFill>
                  <a:schemeClr val="dk1"/>
                </a:solidFill>
                <a:latin typeface="Arial"/>
                <a:ea typeface="Arial"/>
                <a:cs typeface="Arial"/>
                <a:sym typeface="Arial"/>
              </a:rPr>
              <a:t>(12), 801-804. </a:t>
            </a:r>
            <a:endParaRPr lang="en-US" sz="1050" i="1"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4406620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1031">
          <a:extLst>
            <a:ext uri="{FF2B5EF4-FFF2-40B4-BE49-F238E27FC236}">
              <a16:creationId xmlns:a16="http://schemas.microsoft.com/office/drawing/2014/main" id="{69DF1764-0833-8668-1DE4-89C3049ABC6E}"/>
            </a:ext>
          </a:extLst>
        </p:cNvPr>
        <p:cNvGrpSpPr/>
        <p:nvPr/>
      </p:nvGrpSpPr>
      <p:grpSpPr>
        <a:xfrm>
          <a:off x="0" y="0"/>
          <a:ext cx="0" cy="0"/>
          <a:chOff x="0" y="0"/>
          <a:chExt cx="0" cy="0"/>
        </a:xfrm>
      </p:grpSpPr>
      <p:sp>
        <p:nvSpPr>
          <p:cNvPr id="1032" name="Google Shape;1032;p98">
            <a:extLst>
              <a:ext uri="{FF2B5EF4-FFF2-40B4-BE49-F238E27FC236}">
                <a16:creationId xmlns:a16="http://schemas.microsoft.com/office/drawing/2014/main" id="{79241998-DE08-F4EC-E789-7904795AE7C4}"/>
              </a:ext>
            </a:extLst>
          </p:cNvPr>
          <p:cNvSpPr txBox="1">
            <a:spLocks noGrp="1"/>
          </p:cNvSpPr>
          <p:nvPr>
            <p:ph type="title"/>
          </p:nvPr>
        </p:nvSpPr>
        <p:spPr>
          <a:xfrm>
            <a:off x="-109984" y="-27050"/>
            <a:ext cx="12411967"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E0E0E"/>
              </a:buClr>
              <a:buSzPts val="4000"/>
              <a:buFont typeface="Arial"/>
              <a:buNone/>
            </a:pPr>
            <a:r>
              <a:rPr lang="en-US" b="1" dirty="0">
                <a:solidFill>
                  <a:srgbClr val="0E0E0E"/>
                </a:solidFill>
              </a:rPr>
              <a:t>Future Citizens need Applied Relevance</a:t>
            </a:r>
            <a:endParaRPr dirty="0"/>
          </a:p>
        </p:txBody>
      </p:sp>
      <p:sp>
        <p:nvSpPr>
          <p:cNvPr id="2" name="Oval 1">
            <a:extLst>
              <a:ext uri="{FF2B5EF4-FFF2-40B4-BE49-F238E27FC236}">
                <a16:creationId xmlns:a16="http://schemas.microsoft.com/office/drawing/2014/main" id="{C53CEBF9-5C8E-88CA-B9D4-969132A56EE8}"/>
              </a:ext>
            </a:extLst>
          </p:cNvPr>
          <p:cNvSpPr/>
          <p:nvPr/>
        </p:nvSpPr>
        <p:spPr>
          <a:xfrm>
            <a:off x="5086807" y="4155992"/>
            <a:ext cx="2018386" cy="2020795"/>
          </a:xfrm>
          <a:prstGeom prst="ellipse">
            <a:avLst/>
          </a:prstGeom>
          <a:solidFill>
            <a:schemeClr val="bg1">
              <a:lumMod val="85000"/>
            </a:schemeClr>
          </a:solidFill>
          <a:ln w="47625">
            <a:prstDash val="solid"/>
          </a:ln>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a:t>Applied, Relevant Chemistry</a:t>
            </a:r>
            <a:endParaRPr lang="en-US" sz="2400" b="1" dirty="0"/>
          </a:p>
        </p:txBody>
      </p:sp>
      <p:sp>
        <p:nvSpPr>
          <p:cNvPr id="4" name="Rectangle 3">
            <a:extLst>
              <a:ext uri="{FF2B5EF4-FFF2-40B4-BE49-F238E27FC236}">
                <a16:creationId xmlns:a16="http://schemas.microsoft.com/office/drawing/2014/main" id="{5A0293AD-D22F-F75A-D115-D781586E4E6B}"/>
              </a:ext>
            </a:extLst>
          </p:cNvPr>
          <p:cNvSpPr/>
          <p:nvPr/>
        </p:nvSpPr>
        <p:spPr>
          <a:xfrm>
            <a:off x="1372945" y="4123909"/>
            <a:ext cx="2234993" cy="2084963"/>
          </a:xfrm>
          <a:prstGeom prst="rect">
            <a:avLst/>
          </a:prstGeom>
          <a:solidFill>
            <a:srgbClr val="FCE5CD"/>
          </a:solidFill>
          <a:ln w="476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t>Future Citizens</a:t>
            </a:r>
          </a:p>
        </p:txBody>
      </p:sp>
      <p:cxnSp>
        <p:nvCxnSpPr>
          <p:cNvPr id="5" name="Straight Connector 4">
            <a:extLst>
              <a:ext uri="{FF2B5EF4-FFF2-40B4-BE49-F238E27FC236}">
                <a16:creationId xmlns:a16="http://schemas.microsoft.com/office/drawing/2014/main" id="{AC002171-4A84-250A-278F-23B5981A591E}"/>
              </a:ext>
            </a:extLst>
          </p:cNvPr>
          <p:cNvCxnSpPr>
            <a:stCxn id="4" idx="3"/>
            <a:endCxn id="2" idx="2"/>
          </p:cNvCxnSpPr>
          <p:nvPr/>
        </p:nvCxnSpPr>
        <p:spPr>
          <a:xfrm flipV="1">
            <a:off x="3607938" y="5166390"/>
            <a:ext cx="1478869" cy="1"/>
          </a:xfrm>
          <a:prstGeom prst="line">
            <a:avLst/>
          </a:prstGeom>
          <a:ln w="47625"/>
        </p:spPr>
        <p:style>
          <a:lnRef idx="1">
            <a:schemeClr val="dk1"/>
          </a:lnRef>
          <a:fillRef idx="0">
            <a:schemeClr val="dk1"/>
          </a:fillRef>
          <a:effectRef idx="0">
            <a:schemeClr val="dk1"/>
          </a:effectRef>
          <a:fontRef idx="minor">
            <a:schemeClr val="tx1"/>
          </a:fontRef>
        </p:style>
      </p:cxnSp>
      <p:cxnSp>
        <p:nvCxnSpPr>
          <p:cNvPr id="7" name="Straight Arrow Connector 6">
            <a:extLst>
              <a:ext uri="{FF2B5EF4-FFF2-40B4-BE49-F238E27FC236}">
                <a16:creationId xmlns:a16="http://schemas.microsoft.com/office/drawing/2014/main" id="{6923658B-DD41-7B0C-7F00-C5F4AE3DDC61}"/>
              </a:ext>
            </a:extLst>
          </p:cNvPr>
          <p:cNvCxnSpPr>
            <a:stCxn id="2" idx="6"/>
          </p:cNvCxnSpPr>
          <p:nvPr/>
        </p:nvCxnSpPr>
        <p:spPr>
          <a:xfrm flipV="1">
            <a:off x="7105193" y="5166389"/>
            <a:ext cx="1623385" cy="1"/>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D32EBC0F-63B0-74E1-B43D-4E63833EFC63}"/>
              </a:ext>
            </a:extLst>
          </p:cNvPr>
          <p:cNvSpPr/>
          <p:nvPr/>
        </p:nvSpPr>
        <p:spPr>
          <a:xfrm>
            <a:off x="8879738" y="4155992"/>
            <a:ext cx="2234993" cy="2084963"/>
          </a:xfrm>
          <a:prstGeom prst="rect">
            <a:avLst/>
          </a:prstGeom>
          <a:solidFill>
            <a:schemeClr val="accent4">
              <a:lumMod val="20000"/>
              <a:lumOff val="80000"/>
            </a:schemeClr>
          </a:solidFill>
          <a:ln w="476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t>Citizens with a baseline of reason that appreciate science</a:t>
            </a:r>
          </a:p>
        </p:txBody>
      </p:sp>
      <p:graphicFrame>
        <p:nvGraphicFramePr>
          <p:cNvPr id="9" name="Table 8">
            <a:extLst>
              <a:ext uri="{FF2B5EF4-FFF2-40B4-BE49-F238E27FC236}">
                <a16:creationId xmlns:a16="http://schemas.microsoft.com/office/drawing/2014/main" id="{883225B5-48F8-7B80-8C13-B01F73E9348A}"/>
              </a:ext>
            </a:extLst>
          </p:cNvPr>
          <p:cNvGraphicFramePr>
            <a:graphicFrameLocks noGrp="1"/>
          </p:cNvGraphicFramePr>
          <p:nvPr>
            <p:extLst>
              <p:ext uri="{D42A27DB-BD31-4B8C-83A1-F6EECF244321}">
                <p14:modId xmlns:p14="http://schemas.microsoft.com/office/powerpoint/2010/main" val="3435642082"/>
              </p:ext>
            </p:extLst>
          </p:nvPr>
        </p:nvGraphicFramePr>
        <p:xfrm>
          <a:off x="568036" y="970192"/>
          <a:ext cx="11055926" cy="3043662"/>
        </p:xfrm>
        <a:graphic>
          <a:graphicData uri="http://schemas.openxmlformats.org/drawingml/2006/table">
            <a:tbl>
              <a:tblPr firstRow="1" firstCol="1" bandRow="1">
                <a:tableStyleId>{5940675A-B579-460E-94D1-54222C63F5DA}</a:tableStyleId>
              </a:tblPr>
              <a:tblGrid>
                <a:gridCol w="11055926">
                  <a:extLst>
                    <a:ext uri="{9D8B030D-6E8A-4147-A177-3AD203B41FA5}">
                      <a16:colId xmlns:a16="http://schemas.microsoft.com/office/drawing/2014/main" val="222995413"/>
                    </a:ext>
                  </a:extLst>
                </a:gridCol>
              </a:tblGrid>
              <a:tr h="395914">
                <a:tc>
                  <a:txBody>
                    <a:bodyPr/>
                    <a:lstStyle/>
                    <a:p>
                      <a:pPr marL="0" marR="0" algn="ctr">
                        <a:lnSpc>
                          <a:spcPct val="100000"/>
                        </a:lnSpc>
                      </a:pPr>
                      <a:r>
                        <a:rPr lang="en-US" sz="1600" b="1" kern="100" dirty="0">
                          <a:effectLst/>
                          <a:latin typeface="Arial" panose="020B0604020202020204" pitchFamily="34" charset="0"/>
                          <a:cs typeface="Arial" panose="020B0604020202020204" pitchFamily="34" charset="0"/>
                        </a:rPr>
                        <a:t>1970s – 2020s (Broadening Participation)</a:t>
                      </a:r>
                      <a:endParaRPr lang="en-US" sz="2400" b="1" kern="100" dirty="0">
                        <a:effectLst/>
                        <a:latin typeface="Arial" panose="020B0604020202020204" pitchFamily="34" charset="0"/>
                        <a:ea typeface="Aptos" panose="020B0004020202020204" pitchFamily="34" charset="0"/>
                        <a:cs typeface="Arial" panose="020B0604020202020204" pitchFamily="34" charset="0"/>
                      </a:endParaRPr>
                    </a:p>
                  </a:txBody>
                  <a:tcPr marL="63500" marR="63500" marT="63500" marB="63500" anchor="ctr">
                    <a:solidFill>
                      <a:schemeClr val="bg1">
                        <a:lumMod val="75000"/>
                      </a:schemeClr>
                    </a:solidFill>
                  </a:tcPr>
                </a:tc>
                <a:extLst>
                  <a:ext uri="{0D108BD9-81ED-4DB2-BD59-A6C34878D82A}">
                    <a16:rowId xmlns:a16="http://schemas.microsoft.com/office/drawing/2014/main" val="3832874894"/>
                  </a:ext>
                </a:extLst>
              </a:tr>
              <a:tr h="625737">
                <a:tc>
                  <a:txBody>
                    <a:bodyPr/>
                    <a:lstStyle/>
                    <a:p>
                      <a:pPr marL="0" marR="0">
                        <a:lnSpc>
                          <a:spcPct val="100000"/>
                        </a:lnSpc>
                      </a:pPr>
                      <a:r>
                        <a:rPr lang="en-US" sz="1600" b="0" i="1"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Contextual relevance of applied chemistry needed to secure a baseline of reason in nonspecialist citizens and ensure their appreciation of science as a cultural achievement  </a:t>
                      </a:r>
                      <a:endParaRPr lang="en-US" sz="1600" b="0" i="1"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solidFill>
                      <a:srgbClr val="FCE6CE"/>
                    </a:solidFill>
                  </a:tcPr>
                </a:tc>
                <a:extLst>
                  <a:ext uri="{0D108BD9-81ED-4DB2-BD59-A6C34878D82A}">
                    <a16:rowId xmlns:a16="http://schemas.microsoft.com/office/drawing/2014/main" val="4139191114"/>
                  </a:ext>
                </a:extLst>
              </a:tr>
              <a:tr h="2022011">
                <a:tc>
                  <a:txBody>
                    <a:bodyPr/>
                    <a:lstStyle/>
                    <a:p>
                      <a:pPr>
                        <a:spcAft>
                          <a:spcPts val="600"/>
                        </a:spcAft>
                      </a:pPr>
                      <a:r>
                        <a:rPr lang="en-US" sz="1400" kern="1200" dirty="0">
                          <a:solidFill>
                            <a:schemeClr val="tx1"/>
                          </a:solidFill>
                          <a:effectLst/>
                          <a:latin typeface="Arial" panose="020B0604020202020204" pitchFamily="34" charset="0"/>
                          <a:ea typeface="+mn-ea"/>
                          <a:cs typeface="Arial" panose="020B0604020202020204" pitchFamily="34" charset="0"/>
                        </a:rPr>
                        <a:t>Continual design of separate non-majors courses to help nonscientists appreciate values of chemistry for individual and national development (Hostettler, 1979) and attain basic science literacy via more expansive contextualization, while protecting majors courses to focus on content to advance frontiers (El Sayed, 1987)</a:t>
                      </a:r>
                    </a:p>
                  </a:txBody>
                  <a:tcPr marL="63500" marR="63500" marT="63500" marB="63500"/>
                </a:tc>
                <a:extLst>
                  <a:ext uri="{0D108BD9-81ED-4DB2-BD59-A6C34878D82A}">
                    <a16:rowId xmlns:a16="http://schemas.microsoft.com/office/drawing/2014/main" val="2578463677"/>
                  </a:ext>
                </a:extLst>
              </a:tr>
            </a:tbl>
          </a:graphicData>
        </a:graphic>
      </p:graphicFrame>
    </p:spTree>
    <p:extLst>
      <p:ext uri="{BB962C8B-B14F-4D97-AF65-F5344CB8AC3E}">
        <p14:creationId xmlns:p14="http://schemas.microsoft.com/office/powerpoint/2010/main" val="54741095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1031">
          <a:extLst>
            <a:ext uri="{FF2B5EF4-FFF2-40B4-BE49-F238E27FC236}">
              <a16:creationId xmlns:a16="http://schemas.microsoft.com/office/drawing/2014/main" id="{72CB77AB-1E01-188E-EA65-529AC0D0C449}"/>
            </a:ext>
          </a:extLst>
        </p:cNvPr>
        <p:cNvGrpSpPr/>
        <p:nvPr/>
      </p:nvGrpSpPr>
      <p:grpSpPr>
        <a:xfrm>
          <a:off x="0" y="0"/>
          <a:ext cx="0" cy="0"/>
          <a:chOff x="0" y="0"/>
          <a:chExt cx="0" cy="0"/>
        </a:xfrm>
      </p:grpSpPr>
      <p:sp>
        <p:nvSpPr>
          <p:cNvPr id="1032" name="Google Shape;1032;p98">
            <a:extLst>
              <a:ext uri="{FF2B5EF4-FFF2-40B4-BE49-F238E27FC236}">
                <a16:creationId xmlns:a16="http://schemas.microsoft.com/office/drawing/2014/main" id="{1AC278B2-9C09-8DD4-ED6C-B170BC699270}"/>
              </a:ext>
            </a:extLst>
          </p:cNvPr>
          <p:cNvSpPr txBox="1">
            <a:spLocks noGrp="1"/>
          </p:cNvSpPr>
          <p:nvPr>
            <p:ph type="title"/>
          </p:nvPr>
        </p:nvSpPr>
        <p:spPr>
          <a:xfrm>
            <a:off x="-109984" y="-27050"/>
            <a:ext cx="12411967"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E0E0E"/>
              </a:buClr>
              <a:buSzPts val="4000"/>
              <a:buFont typeface="Arial"/>
              <a:buNone/>
            </a:pPr>
            <a:r>
              <a:rPr lang="en-US" b="1" dirty="0">
                <a:solidFill>
                  <a:srgbClr val="0E0E0E"/>
                </a:solidFill>
              </a:rPr>
              <a:t>Future Citizens need Applied Relevance</a:t>
            </a:r>
            <a:endParaRPr dirty="0"/>
          </a:p>
        </p:txBody>
      </p:sp>
      <p:sp>
        <p:nvSpPr>
          <p:cNvPr id="2" name="Oval 1">
            <a:extLst>
              <a:ext uri="{FF2B5EF4-FFF2-40B4-BE49-F238E27FC236}">
                <a16:creationId xmlns:a16="http://schemas.microsoft.com/office/drawing/2014/main" id="{C3D176BC-A38A-BED1-33F2-C69C26AD38DE}"/>
              </a:ext>
            </a:extLst>
          </p:cNvPr>
          <p:cNvSpPr/>
          <p:nvPr/>
        </p:nvSpPr>
        <p:spPr>
          <a:xfrm>
            <a:off x="5086807" y="4155992"/>
            <a:ext cx="2018386" cy="2020795"/>
          </a:xfrm>
          <a:prstGeom prst="ellipse">
            <a:avLst/>
          </a:prstGeom>
          <a:solidFill>
            <a:schemeClr val="bg1">
              <a:lumMod val="85000"/>
            </a:schemeClr>
          </a:solidFill>
          <a:ln w="47625">
            <a:prstDash val="solid"/>
          </a:ln>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a:t>Applied, Relevant Chemistry</a:t>
            </a:r>
            <a:endParaRPr lang="en-US" sz="2400" b="1" dirty="0"/>
          </a:p>
        </p:txBody>
      </p:sp>
      <p:sp>
        <p:nvSpPr>
          <p:cNvPr id="4" name="Rectangle 3">
            <a:extLst>
              <a:ext uri="{FF2B5EF4-FFF2-40B4-BE49-F238E27FC236}">
                <a16:creationId xmlns:a16="http://schemas.microsoft.com/office/drawing/2014/main" id="{37D85D5F-7B1B-AF10-CBDE-D7AD276475D0}"/>
              </a:ext>
            </a:extLst>
          </p:cNvPr>
          <p:cNvSpPr/>
          <p:nvPr/>
        </p:nvSpPr>
        <p:spPr>
          <a:xfrm>
            <a:off x="1372945" y="4123909"/>
            <a:ext cx="2234993" cy="2084963"/>
          </a:xfrm>
          <a:prstGeom prst="rect">
            <a:avLst/>
          </a:prstGeom>
          <a:solidFill>
            <a:srgbClr val="FCE5CD"/>
          </a:solidFill>
          <a:ln w="476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t>Future Citizens</a:t>
            </a:r>
          </a:p>
        </p:txBody>
      </p:sp>
      <p:cxnSp>
        <p:nvCxnSpPr>
          <p:cNvPr id="5" name="Straight Connector 4">
            <a:extLst>
              <a:ext uri="{FF2B5EF4-FFF2-40B4-BE49-F238E27FC236}">
                <a16:creationId xmlns:a16="http://schemas.microsoft.com/office/drawing/2014/main" id="{D4A608F1-7E65-7B89-1D39-EA70B474AD4B}"/>
              </a:ext>
            </a:extLst>
          </p:cNvPr>
          <p:cNvCxnSpPr>
            <a:stCxn id="4" idx="3"/>
            <a:endCxn id="2" idx="2"/>
          </p:cNvCxnSpPr>
          <p:nvPr/>
        </p:nvCxnSpPr>
        <p:spPr>
          <a:xfrm flipV="1">
            <a:off x="3607938" y="5166390"/>
            <a:ext cx="1478869" cy="1"/>
          </a:xfrm>
          <a:prstGeom prst="line">
            <a:avLst/>
          </a:prstGeom>
          <a:ln w="47625"/>
        </p:spPr>
        <p:style>
          <a:lnRef idx="1">
            <a:schemeClr val="dk1"/>
          </a:lnRef>
          <a:fillRef idx="0">
            <a:schemeClr val="dk1"/>
          </a:fillRef>
          <a:effectRef idx="0">
            <a:schemeClr val="dk1"/>
          </a:effectRef>
          <a:fontRef idx="minor">
            <a:schemeClr val="tx1"/>
          </a:fontRef>
        </p:style>
      </p:cxnSp>
      <p:cxnSp>
        <p:nvCxnSpPr>
          <p:cNvPr id="7" name="Straight Arrow Connector 6">
            <a:extLst>
              <a:ext uri="{FF2B5EF4-FFF2-40B4-BE49-F238E27FC236}">
                <a16:creationId xmlns:a16="http://schemas.microsoft.com/office/drawing/2014/main" id="{40EEA0B4-FCBF-91BB-49D9-E47BCC4AA986}"/>
              </a:ext>
            </a:extLst>
          </p:cNvPr>
          <p:cNvCxnSpPr>
            <a:stCxn id="2" idx="6"/>
          </p:cNvCxnSpPr>
          <p:nvPr/>
        </p:nvCxnSpPr>
        <p:spPr>
          <a:xfrm flipV="1">
            <a:off x="7105193" y="5166389"/>
            <a:ext cx="1623385" cy="1"/>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D0B22239-3451-4C5D-C92F-BF43366D796A}"/>
              </a:ext>
            </a:extLst>
          </p:cNvPr>
          <p:cNvSpPr/>
          <p:nvPr/>
        </p:nvSpPr>
        <p:spPr>
          <a:xfrm>
            <a:off x="8879738" y="4155992"/>
            <a:ext cx="2234993" cy="2084963"/>
          </a:xfrm>
          <a:prstGeom prst="rect">
            <a:avLst/>
          </a:prstGeom>
          <a:solidFill>
            <a:schemeClr val="accent4">
              <a:lumMod val="20000"/>
              <a:lumOff val="80000"/>
            </a:schemeClr>
          </a:solidFill>
          <a:ln w="476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t>Citizens with a baseline of reason that appreciate science</a:t>
            </a:r>
          </a:p>
        </p:txBody>
      </p:sp>
      <p:graphicFrame>
        <p:nvGraphicFramePr>
          <p:cNvPr id="9" name="Table 8">
            <a:extLst>
              <a:ext uri="{FF2B5EF4-FFF2-40B4-BE49-F238E27FC236}">
                <a16:creationId xmlns:a16="http://schemas.microsoft.com/office/drawing/2014/main" id="{14A31D4C-47E4-C7C4-91CD-371AE208E60D}"/>
              </a:ext>
            </a:extLst>
          </p:cNvPr>
          <p:cNvGraphicFramePr>
            <a:graphicFrameLocks noGrp="1"/>
          </p:cNvGraphicFramePr>
          <p:nvPr>
            <p:extLst>
              <p:ext uri="{D42A27DB-BD31-4B8C-83A1-F6EECF244321}">
                <p14:modId xmlns:p14="http://schemas.microsoft.com/office/powerpoint/2010/main" val="4155875083"/>
              </p:ext>
            </p:extLst>
          </p:nvPr>
        </p:nvGraphicFramePr>
        <p:xfrm>
          <a:off x="568036" y="970192"/>
          <a:ext cx="11055926" cy="3043662"/>
        </p:xfrm>
        <a:graphic>
          <a:graphicData uri="http://schemas.openxmlformats.org/drawingml/2006/table">
            <a:tbl>
              <a:tblPr firstRow="1" firstCol="1" bandRow="1">
                <a:tableStyleId>{5940675A-B579-460E-94D1-54222C63F5DA}</a:tableStyleId>
              </a:tblPr>
              <a:tblGrid>
                <a:gridCol w="11055926">
                  <a:extLst>
                    <a:ext uri="{9D8B030D-6E8A-4147-A177-3AD203B41FA5}">
                      <a16:colId xmlns:a16="http://schemas.microsoft.com/office/drawing/2014/main" val="222995413"/>
                    </a:ext>
                  </a:extLst>
                </a:gridCol>
              </a:tblGrid>
              <a:tr h="395914">
                <a:tc>
                  <a:txBody>
                    <a:bodyPr/>
                    <a:lstStyle/>
                    <a:p>
                      <a:pPr marL="0" marR="0" algn="ctr">
                        <a:lnSpc>
                          <a:spcPct val="100000"/>
                        </a:lnSpc>
                      </a:pPr>
                      <a:r>
                        <a:rPr lang="en-US" sz="1600" b="1" kern="100" dirty="0">
                          <a:effectLst/>
                          <a:latin typeface="Arial" panose="020B0604020202020204" pitchFamily="34" charset="0"/>
                          <a:cs typeface="Arial" panose="020B0604020202020204" pitchFamily="34" charset="0"/>
                        </a:rPr>
                        <a:t>1970s – 2020s (Broadening Participation)</a:t>
                      </a:r>
                      <a:endParaRPr lang="en-US" sz="2400" b="1" kern="100" dirty="0">
                        <a:effectLst/>
                        <a:latin typeface="Arial" panose="020B0604020202020204" pitchFamily="34" charset="0"/>
                        <a:ea typeface="Aptos" panose="020B0004020202020204" pitchFamily="34" charset="0"/>
                        <a:cs typeface="Arial" panose="020B0604020202020204" pitchFamily="34" charset="0"/>
                      </a:endParaRPr>
                    </a:p>
                  </a:txBody>
                  <a:tcPr marL="63500" marR="63500" marT="63500" marB="63500" anchor="ctr">
                    <a:solidFill>
                      <a:schemeClr val="bg1">
                        <a:lumMod val="75000"/>
                      </a:schemeClr>
                    </a:solidFill>
                  </a:tcPr>
                </a:tc>
                <a:extLst>
                  <a:ext uri="{0D108BD9-81ED-4DB2-BD59-A6C34878D82A}">
                    <a16:rowId xmlns:a16="http://schemas.microsoft.com/office/drawing/2014/main" val="3832874894"/>
                  </a:ext>
                </a:extLst>
              </a:tr>
              <a:tr h="625737">
                <a:tc>
                  <a:txBody>
                    <a:bodyPr/>
                    <a:lstStyle/>
                    <a:p>
                      <a:pPr marL="0" marR="0">
                        <a:lnSpc>
                          <a:spcPct val="100000"/>
                        </a:lnSpc>
                      </a:pPr>
                      <a:r>
                        <a:rPr lang="en-US" sz="1600" b="0" i="1"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Contextual relevance of applied chemistry needed to secure a baseline of reason in nonspecialist citizens and ensure their appreciation of science as a cultural achievement  </a:t>
                      </a:r>
                      <a:endParaRPr lang="en-US" sz="1600" b="0" i="1"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solidFill>
                      <a:srgbClr val="FCE6CE"/>
                    </a:solidFill>
                  </a:tcPr>
                </a:tc>
                <a:extLst>
                  <a:ext uri="{0D108BD9-81ED-4DB2-BD59-A6C34878D82A}">
                    <a16:rowId xmlns:a16="http://schemas.microsoft.com/office/drawing/2014/main" val="4139191114"/>
                  </a:ext>
                </a:extLst>
              </a:tr>
              <a:tr h="2022011">
                <a:tc>
                  <a:txBody>
                    <a:bodyPr/>
                    <a:lstStyle/>
                    <a:p>
                      <a:pPr>
                        <a:spcAft>
                          <a:spcPts val="600"/>
                        </a:spcAft>
                      </a:pPr>
                      <a:r>
                        <a:rPr lang="en-US" sz="1400" kern="1200" dirty="0">
                          <a:solidFill>
                            <a:schemeClr val="tx1"/>
                          </a:solidFill>
                          <a:effectLst/>
                          <a:latin typeface="Arial" panose="020B0604020202020204" pitchFamily="34" charset="0"/>
                          <a:ea typeface="+mn-ea"/>
                          <a:cs typeface="Arial" panose="020B0604020202020204" pitchFamily="34" charset="0"/>
                        </a:rPr>
                        <a:t>Continual design of separate non-majors courses to help nonscientists appreciate values of chemistry for individual and national development (Hostettler, 1979) and attain basic science literacy via more expansive contextualization, while protecting majors courses to focus on content to advance frontiers (El Sayed, 1987)</a:t>
                      </a:r>
                    </a:p>
                    <a:p>
                      <a:pPr>
                        <a:spcAft>
                          <a:spcPts val="600"/>
                        </a:spcAft>
                      </a:pPr>
                      <a:r>
                        <a:rPr lang="en-US" sz="1400" kern="1200" dirty="0">
                          <a:solidFill>
                            <a:schemeClr val="tx1"/>
                          </a:solidFill>
                          <a:effectLst/>
                          <a:latin typeface="Arial" panose="020B0604020202020204" pitchFamily="34" charset="0"/>
                          <a:ea typeface="+mn-ea"/>
                          <a:cs typeface="Arial" panose="020B0604020202020204" pitchFamily="34" charset="0"/>
                        </a:rPr>
                        <a:t>E.g., </a:t>
                      </a:r>
                      <a:r>
                        <a:rPr lang="en-US" sz="1400" b="1" kern="1200" dirty="0">
                          <a:solidFill>
                            <a:schemeClr val="tx1"/>
                          </a:solidFill>
                          <a:effectLst/>
                          <a:latin typeface="Arial" panose="020B0604020202020204" pitchFamily="34" charset="0"/>
                          <a:ea typeface="+mn-ea"/>
                          <a:cs typeface="Arial" panose="020B0604020202020204" pitchFamily="34" charset="0"/>
                        </a:rPr>
                        <a:t>sociological theories </a:t>
                      </a:r>
                      <a:r>
                        <a:rPr lang="en-US" sz="1400" kern="1200" dirty="0">
                          <a:solidFill>
                            <a:schemeClr val="tx1"/>
                          </a:solidFill>
                          <a:effectLst/>
                          <a:latin typeface="Arial" panose="020B0604020202020204" pitchFamily="34" charset="0"/>
                          <a:ea typeface="+mn-ea"/>
                          <a:cs typeface="Arial" panose="020B0604020202020204" pitchFamily="34" charset="0"/>
                        </a:rPr>
                        <a:t>ascribe student unrest to permissive attitudes and seek to instill personal discipline in ‘scientific illiterates’ by raising their appreciation for scientists as world cultural leaders (Cassidy, 1971)</a:t>
                      </a:r>
                    </a:p>
                  </a:txBody>
                  <a:tcPr marL="63500" marR="63500" marT="63500" marB="63500"/>
                </a:tc>
                <a:extLst>
                  <a:ext uri="{0D108BD9-81ED-4DB2-BD59-A6C34878D82A}">
                    <a16:rowId xmlns:a16="http://schemas.microsoft.com/office/drawing/2014/main" val="2578463677"/>
                  </a:ext>
                </a:extLst>
              </a:tr>
            </a:tbl>
          </a:graphicData>
        </a:graphic>
      </p:graphicFrame>
    </p:spTree>
    <p:extLst>
      <p:ext uri="{BB962C8B-B14F-4D97-AF65-F5344CB8AC3E}">
        <p14:creationId xmlns:p14="http://schemas.microsoft.com/office/powerpoint/2010/main" val="216865621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1031">
          <a:extLst>
            <a:ext uri="{FF2B5EF4-FFF2-40B4-BE49-F238E27FC236}">
              <a16:creationId xmlns:a16="http://schemas.microsoft.com/office/drawing/2014/main" id="{BA1AA1BD-2876-1E1A-D18D-D7C94BAB42D0}"/>
            </a:ext>
          </a:extLst>
        </p:cNvPr>
        <p:cNvGrpSpPr/>
        <p:nvPr/>
      </p:nvGrpSpPr>
      <p:grpSpPr>
        <a:xfrm>
          <a:off x="0" y="0"/>
          <a:ext cx="0" cy="0"/>
          <a:chOff x="0" y="0"/>
          <a:chExt cx="0" cy="0"/>
        </a:xfrm>
      </p:grpSpPr>
      <p:sp>
        <p:nvSpPr>
          <p:cNvPr id="1032" name="Google Shape;1032;p98">
            <a:extLst>
              <a:ext uri="{FF2B5EF4-FFF2-40B4-BE49-F238E27FC236}">
                <a16:creationId xmlns:a16="http://schemas.microsoft.com/office/drawing/2014/main" id="{8292B3BE-3F78-8964-7A25-8DE49909C126}"/>
              </a:ext>
            </a:extLst>
          </p:cNvPr>
          <p:cNvSpPr txBox="1">
            <a:spLocks noGrp="1"/>
          </p:cNvSpPr>
          <p:nvPr>
            <p:ph type="title"/>
          </p:nvPr>
        </p:nvSpPr>
        <p:spPr>
          <a:xfrm>
            <a:off x="-109984" y="-27050"/>
            <a:ext cx="12411967"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E0E0E"/>
              </a:buClr>
              <a:buSzPts val="4000"/>
              <a:buFont typeface="Arial"/>
              <a:buNone/>
            </a:pPr>
            <a:r>
              <a:rPr lang="en-US" b="1" dirty="0">
                <a:solidFill>
                  <a:srgbClr val="0E0E0E"/>
                </a:solidFill>
              </a:rPr>
              <a:t>Future Citizens need Applied Relevance</a:t>
            </a:r>
            <a:endParaRPr dirty="0"/>
          </a:p>
        </p:txBody>
      </p:sp>
      <p:sp>
        <p:nvSpPr>
          <p:cNvPr id="2" name="Oval 1">
            <a:extLst>
              <a:ext uri="{FF2B5EF4-FFF2-40B4-BE49-F238E27FC236}">
                <a16:creationId xmlns:a16="http://schemas.microsoft.com/office/drawing/2014/main" id="{CB964257-241B-8B2F-945E-CEF671427948}"/>
              </a:ext>
            </a:extLst>
          </p:cNvPr>
          <p:cNvSpPr/>
          <p:nvPr/>
        </p:nvSpPr>
        <p:spPr>
          <a:xfrm>
            <a:off x="5086807" y="4155992"/>
            <a:ext cx="2018386" cy="2020795"/>
          </a:xfrm>
          <a:prstGeom prst="ellipse">
            <a:avLst/>
          </a:prstGeom>
          <a:solidFill>
            <a:schemeClr val="bg1">
              <a:lumMod val="85000"/>
            </a:schemeClr>
          </a:solidFill>
          <a:ln w="47625">
            <a:prstDash val="solid"/>
          </a:ln>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a:t>Applied, Relevant Chemistry</a:t>
            </a:r>
            <a:endParaRPr lang="en-US" sz="2400" b="1" dirty="0"/>
          </a:p>
        </p:txBody>
      </p:sp>
      <p:sp>
        <p:nvSpPr>
          <p:cNvPr id="4" name="Rectangle 3">
            <a:extLst>
              <a:ext uri="{FF2B5EF4-FFF2-40B4-BE49-F238E27FC236}">
                <a16:creationId xmlns:a16="http://schemas.microsoft.com/office/drawing/2014/main" id="{5E76B4DC-0B37-ABA5-F010-CFC8B81EE43A}"/>
              </a:ext>
            </a:extLst>
          </p:cNvPr>
          <p:cNvSpPr/>
          <p:nvPr/>
        </p:nvSpPr>
        <p:spPr>
          <a:xfrm>
            <a:off x="1372945" y="4123909"/>
            <a:ext cx="2234993" cy="2084963"/>
          </a:xfrm>
          <a:prstGeom prst="rect">
            <a:avLst/>
          </a:prstGeom>
          <a:solidFill>
            <a:srgbClr val="FCE5CD"/>
          </a:solidFill>
          <a:ln w="476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t>Future Citizens</a:t>
            </a:r>
          </a:p>
        </p:txBody>
      </p:sp>
      <p:cxnSp>
        <p:nvCxnSpPr>
          <p:cNvPr id="5" name="Straight Connector 4">
            <a:extLst>
              <a:ext uri="{FF2B5EF4-FFF2-40B4-BE49-F238E27FC236}">
                <a16:creationId xmlns:a16="http://schemas.microsoft.com/office/drawing/2014/main" id="{04FD37A0-106E-BAA2-86A0-B994476C2B49}"/>
              </a:ext>
            </a:extLst>
          </p:cNvPr>
          <p:cNvCxnSpPr>
            <a:stCxn id="4" idx="3"/>
            <a:endCxn id="2" idx="2"/>
          </p:cNvCxnSpPr>
          <p:nvPr/>
        </p:nvCxnSpPr>
        <p:spPr>
          <a:xfrm flipV="1">
            <a:off x="3607938" y="5166390"/>
            <a:ext cx="1478869" cy="1"/>
          </a:xfrm>
          <a:prstGeom prst="line">
            <a:avLst/>
          </a:prstGeom>
          <a:ln w="47625"/>
        </p:spPr>
        <p:style>
          <a:lnRef idx="1">
            <a:schemeClr val="dk1"/>
          </a:lnRef>
          <a:fillRef idx="0">
            <a:schemeClr val="dk1"/>
          </a:fillRef>
          <a:effectRef idx="0">
            <a:schemeClr val="dk1"/>
          </a:effectRef>
          <a:fontRef idx="minor">
            <a:schemeClr val="tx1"/>
          </a:fontRef>
        </p:style>
      </p:cxnSp>
      <p:cxnSp>
        <p:nvCxnSpPr>
          <p:cNvPr id="7" name="Straight Arrow Connector 6">
            <a:extLst>
              <a:ext uri="{FF2B5EF4-FFF2-40B4-BE49-F238E27FC236}">
                <a16:creationId xmlns:a16="http://schemas.microsoft.com/office/drawing/2014/main" id="{12C693BF-6708-893D-6FB7-2BB895837AAF}"/>
              </a:ext>
            </a:extLst>
          </p:cNvPr>
          <p:cNvCxnSpPr>
            <a:stCxn id="2" idx="6"/>
          </p:cNvCxnSpPr>
          <p:nvPr/>
        </p:nvCxnSpPr>
        <p:spPr>
          <a:xfrm flipV="1">
            <a:off x="7105193" y="5166389"/>
            <a:ext cx="1623385" cy="1"/>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48C1D879-ECAA-E8AB-727B-C319B7876665}"/>
              </a:ext>
            </a:extLst>
          </p:cNvPr>
          <p:cNvSpPr/>
          <p:nvPr/>
        </p:nvSpPr>
        <p:spPr>
          <a:xfrm>
            <a:off x="8879738" y="4155992"/>
            <a:ext cx="2234993" cy="2084963"/>
          </a:xfrm>
          <a:prstGeom prst="rect">
            <a:avLst/>
          </a:prstGeom>
          <a:solidFill>
            <a:schemeClr val="accent4">
              <a:lumMod val="20000"/>
              <a:lumOff val="80000"/>
            </a:schemeClr>
          </a:solidFill>
          <a:ln w="476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t>Citizens with a baseline of reason that appreciate science</a:t>
            </a:r>
          </a:p>
        </p:txBody>
      </p:sp>
      <p:graphicFrame>
        <p:nvGraphicFramePr>
          <p:cNvPr id="9" name="Table 8">
            <a:extLst>
              <a:ext uri="{FF2B5EF4-FFF2-40B4-BE49-F238E27FC236}">
                <a16:creationId xmlns:a16="http://schemas.microsoft.com/office/drawing/2014/main" id="{D47F0C03-40E8-E021-CF0D-B5F6B9D4D400}"/>
              </a:ext>
            </a:extLst>
          </p:cNvPr>
          <p:cNvGraphicFramePr>
            <a:graphicFrameLocks noGrp="1"/>
          </p:cNvGraphicFramePr>
          <p:nvPr/>
        </p:nvGraphicFramePr>
        <p:xfrm>
          <a:off x="568036" y="970192"/>
          <a:ext cx="11055926" cy="3043662"/>
        </p:xfrm>
        <a:graphic>
          <a:graphicData uri="http://schemas.openxmlformats.org/drawingml/2006/table">
            <a:tbl>
              <a:tblPr firstRow="1" firstCol="1" bandRow="1">
                <a:tableStyleId>{5940675A-B579-460E-94D1-54222C63F5DA}</a:tableStyleId>
              </a:tblPr>
              <a:tblGrid>
                <a:gridCol w="11055926">
                  <a:extLst>
                    <a:ext uri="{9D8B030D-6E8A-4147-A177-3AD203B41FA5}">
                      <a16:colId xmlns:a16="http://schemas.microsoft.com/office/drawing/2014/main" val="222995413"/>
                    </a:ext>
                  </a:extLst>
                </a:gridCol>
              </a:tblGrid>
              <a:tr h="395914">
                <a:tc>
                  <a:txBody>
                    <a:bodyPr/>
                    <a:lstStyle/>
                    <a:p>
                      <a:pPr marL="0" marR="0" algn="ctr">
                        <a:lnSpc>
                          <a:spcPct val="100000"/>
                        </a:lnSpc>
                      </a:pPr>
                      <a:r>
                        <a:rPr lang="en-US" sz="1600" b="1" kern="100" dirty="0">
                          <a:effectLst/>
                          <a:latin typeface="Arial" panose="020B0604020202020204" pitchFamily="34" charset="0"/>
                          <a:cs typeface="Arial" panose="020B0604020202020204" pitchFamily="34" charset="0"/>
                        </a:rPr>
                        <a:t>1970s – 2020s (Broadening Participation)</a:t>
                      </a:r>
                      <a:endParaRPr lang="en-US" sz="2400" b="1" kern="100" dirty="0">
                        <a:effectLst/>
                        <a:latin typeface="Arial" panose="020B0604020202020204" pitchFamily="34" charset="0"/>
                        <a:ea typeface="Aptos" panose="020B0004020202020204" pitchFamily="34" charset="0"/>
                        <a:cs typeface="Arial" panose="020B0604020202020204" pitchFamily="34" charset="0"/>
                      </a:endParaRPr>
                    </a:p>
                  </a:txBody>
                  <a:tcPr marL="63500" marR="63500" marT="63500" marB="63500" anchor="ctr">
                    <a:solidFill>
                      <a:schemeClr val="bg1">
                        <a:lumMod val="75000"/>
                      </a:schemeClr>
                    </a:solidFill>
                  </a:tcPr>
                </a:tc>
                <a:extLst>
                  <a:ext uri="{0D108BD9-81ED-4DB2-BD59-A6C34878D82A}">
                    <a16:rowId xmlns:a16="http://schemas.microsoft.com/office/drawing/2014/main" val="3832874894"/>
                  </a:ext>
                </a:extLst>
              </a:tr>
              <a:tr h="625737">
                <a:tc>
                  <a:txBody>
                    <a:bodyPr/>
                    <a:lstStyle/>
                    <a:p>
                      <a:pPr marL="0" marR="0">
                        <a:lnSpc>
                          <a:spcPct val="100000"/>
                        </a:lnSpc>
                      </a:pPr>
                      <a:r>
                        <a:rPr lang="en-US" sz="1600" b="0" i="1"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Contextual relevance of applied chemistry needed to secure a baseline of reason in nonspecialist citizens and ensure their appreciation of science as a cultural achievement  </a:t>
                      </a:r>
                      <a:endParaRPr lang="en-US" sz="1600" b="0" i="1"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solidFill>
                      <a:srgbClr val="FCE6CE"/>
                    </a:solidFill>
                  </a:tcPr>
                </a:tc>
                <a:extLst>
                  <a:ext uri="{0D108BD9-81ED-4DB2-BD59-A6C34878D82A}">
                    <a16:rowId xmlns:a16="http://schemas.microsoft.com/office/drawing/2014/main" val="4139191114"/>
                  </a:ext>
                </a:extLst>
              </a:tr>
              <a:tr h="2022011">
                <a:tc>
                  <a:txBody>
                    <a:bodyPr/>
                    <a:lstStyle/>
                    <a:p>
                      <a:pPr>
                        <a:spcAft>
                          <a:spcPts val="600"/>
                        </a:spcAft>
                      </a:pPr>
                      <a:r>
                        <a:rPr lang="en-US" sz="1400" kern="1200" dirty="0">
                          <a:solidFill>
                            <a:schemeClr val="tx1"/>
                          </a:solidFill>
                          <a:effectLst/>
                          <a:latin typeface="Arial" panose="020B0604020202020204" pitchFamily="34" charset="0"/>
                          <a:ea typeface="+mn-ea"/>
                          <a:cs typeface="Arial" panose="020B0604020202020204" pitchFamily="34" charset="0"/>
                        </a:rPr>
                        <a:t>Continual design of separate non-majors courses to help nonscientists appreciate values of chemistry for individual and national development (Hostettler, 1979) and attain basic science literacy via more expansive contextualization, while protecting majors courses to focus on content to advance frontiers (El Sayed, 1987)</a:t>
                      </a:r>
                    </a:p>
                    <a:p>
                      <a:pPr>
                        <a:spcAft>
                          <a:spcPts val="600"/>
                        </a:spcAft>
                      </a:pPr>
                      <a:r>
                        <a:rPr lang="en-US" sz="1400" kern="1200" dirty="0">
                          <a:solidFill>
                            <a:schemeClr val="tx1"/>
                          </a:solidFill>
                          <a:effectLst/>
                          <a:latin typeface="Arial" panose="020B0604020202020204" pitchFamily="34" charset="0"/>
                          <a:ea typeface="+mn-ea"/>
                          <a:cs typeface="Arial" panose="020B0604020202020204" pitchFamily="34" charset="0"/>
                        </a:rPr>
                        <a:t>E.g., </a:t>
                      </a:r>
                      <a:r>
                        <a:rPr lang="en-US" sz="1400" b="1" kern="1200" dirty="0">
                          <a:solidFill>
                            <a:schemeClr val="tx1"/>
                          </a:solidFill>
                          <a:effectLst/>
                          <a:latin typeface="Arial" panose="020B0604020202020204" pitchFamily="34" charset="0"/>
                          <a:ea typeface="+mn-ea"/>
                          <a:cs typeface="Arial" panose="020B0604020202020204" pitchFamily="34" charset="0"/>
                        </a:rPr>
                        <a:t>sociological theories </a:t>
                      </a:r>
                      <a:r>
                        <a:rPr lang="en-US" sz="1400" kern="1200" dirty="0">
                          <a:solidFill>
                            <a:schemeClr val="tx1"/>
                          </a:solidFill>
                          <a:effectLst/>
                          <a:latin typeface="Arial" panose="020B0604020202020204" pitchFamily="34" charset="0"/>
                          <a:ea typeface="+mn-ea"/>
                          <a:cs typeface="Arial" panose="020B0604020202020204" pitchFamily="34" charset="0"/>
                        </a:rPr>
                        <a:t>ascribe student unrest to permissive attitudes and seek to instill personal discipline in ‘scientific illiterates’ by raising their appreciation for scientists as world cultural leaders (Cassidy, 1971)</a:t>
                      </a:r>
                    </a:p>
                    <a:p>
                      <a:r>
                        <a:rPr lang="en-US" sz="1400" kern="1200" dirty="0">
                          <a:solidFill>
                            <a:schemeClr val="tx1"/>
                          </a:solidFill>
                          <a:effectLst/>
                          <a:latin typeface="Arial" panose="020B0604020202020204" pitchFamily="34" charset="0"/>
                          <a:ea typeface="+mn-ea"/>
                          <a:cs typeface="Arial" panose="020B0604020202020204" pitchFamily="34" charset="0"/>
                        </a:rPr>
                        <a:t>E.g., </a:t>
                      </a:r>
                      <a:r>
                        <a:rPr lang="en-US" sz="1400" b="1" kern="1200" dirty="0">
                          <a:solidFill>
                            <a:schemeClr val="tx1"/>
                          </a:solidFill>
                          <a:effectLst/>
                          <a:latin typeface="Arial" panose="020B0604020202020204" pitchFamily="34" charset="0"/>
                          <a:ea typeface="+mn-ea"/>
                          <a:cs typeface="Arial" panose="020B0604020202020204" pitchFamily="34" charset="0"/>
                        </a:rPr>
                        <a:t>identity development theories</a:t>
                      </a:r>
                      <a:r>
                        <a:rPr lang="en-US" sz="1400" kern="1200" dirty="0">
                          <a:solidFill>
                            <a:schemeClr val="tx1"/>
                          </a:solidFill>
                          <a:effectLst/>
                          <a:latin typeface="Arial" panose="020B0604020202020204" pitchFamily="34" charset="0"/>
                          <a:ea typeface="+mn-ea"/>
                          <a:cs typeface="Arial" panose="020B0604020202020204" pitchFamily="34" charset="0"/>
                        </a:rPr>
                        <a:t> suggest diversifying content in chemistry for non-majors courses as an ideal mode to broaden understanding of science among lay people, especially of marginalized identities, and ideally as a first step to diversifying the content majors courses as well (</a:t>
                      </a:r>
                      <a:r>
                        <a:rPr lang="en-US" sz="1400" kern="1200" dirty="0" err="1">
                          <a:solidFill>
                            <a:schemeClr val="tx1"/>
                          </a:solidFill>
                          <a:effectLst/>
                          <a:latin typeface="Arial" panose="020B0604020202020204" pitchFamily="34" charset="0"/>
                          <a:ea typeface="+mn-ea"/>
                          <a:cs typeface="Arial" panose="020B0604020202020204" pitchFamily="34" charset="0"/>
                        </a:rPr>
                        <a:t>Livezey</a:t>
                      </a:r>
                      <a:r>
                        <a:rPr lang="en-US" sz="1400" kern="1200" dirty="0">
                          <a:solidFill>
                            <a:schemeClr val="tx1"/>
                          </a:solidFill>
                          <a:effectLst/>
                          <a:latin typeface="Arial" panose="020B0604020202020204" pitchFamily="34" charset="0"/>
                          <a:ea typeface="+mn-ea"/>
                          <a:cs typeface="Arial" panose="020B0604020202020204" pitchFamily="34" charset="0"/>
                        </a:rPr>
                        <a:t>, 2022)</a:t>
                      </a:r>
                      <a:r>
                        <a:rPr lang="en-US" sz="1400" dirty="0">
                          <a:effectLst/>
                          <a:latin typeface="Arial" panose="020B0604020202020204" pitchFamily="34" charset="0"/>
                          <a:cs typeface="Arial" panose="020B0604020202020204" pitchFamily="34" charset="0"/>
                        </a:rPr>
                        <a:t> </a:t>
                      </a:r>
                      <a:endParaRPr lang="en-US" sz="1400" kern="100" dirty="0">
                        <a:effectLst/>
                        <a:latin typeface="Arial" panose="020B0604020202020204" pitchFamily="34" charset="0"/>
                        <a:ea typeface="Aptos" panose="020B0004020202020204" pitchFamily="34" charset="0"/>
                        <a:cs typeface="Arial" panose="020B0604020202020204" pitchFamily="34" charset="0"/>
                      </a:endParaRPr>
                    </a:p>
                  </a:txBody>
                  <a:tcPr marL="63500" marR="63500" marT="63500" marB="63500"/>
                </a:tc>
                <a:extLst>
                  <a:ext uri="{0D108BD9-81ED-4DB2-BD59-A6C34878D82A}">
                    <a16:rowId xmlns:a16="http://schemas.microsoft.com/office/drawing/2014/main" val="2578463677"/>
                  </a:ext>
                </a:extLst>
              </a:tr>
            </a:tbl>
          </a:graphicData>
        </a:graphic>
      </p:graphicFrame>
    </p:spTree>
    <p:extLst>
      <p:ext uri="{BB962C8B-B14F-4D97-AF65-F5344CB8AC3E}">
        <p14:creationId xmlns:p14="http://schemas.microsoft.com/office/powerpoint/2010/main" val="271848347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5AEE10-3537-9732-3E72-B5CFDAE8A6C3}"/>
            </a:ext>
          </a:extLst>
        </p:cNvPr>
        <p:cNvGrpSpPr/>
        <p:nvPr/>
      </p:nvGrpSpPr>
      <p:grpSpPr>
        <a:xfrm>
          <a:off x="0" y="0"/>
          <a:ext cx="0" cy="0"/>
          <a:chOff x="0" y="0"/>
          <a:chExt cx="0" cy="0"/>
        </a:xfrm>
      </p:grpSpPr>
      <p:sp>
        <p:nvSpPr>
          <p:cNvPr id="17" name="Title 1">
            <a:extLst>
              <a:ext uri="{FF2B5EF4-FFF2-40B4-BE49-F238E27FC236}">
                <a16:creationId xmlns:a16="http://schemas.microsoft.com/office/drawing/2014/main" id="{EA751F38-68EB-611F-51C2-E99E5F096EAF}"/>
              </a:ext>
            </a:extLst>
          </p:cNvPr>
          <p:cNvSpPr>
            <a:spLocks noGrp="1"/>
          </p:cNvSpPr>
          <p:nvPr>
            <p:ph type="title"/>
          </p:nvPr>
        </p:nvSpPr>
        <p:spPr>
          <a:xfrm>
            <a:off x="-109984" y="-326852"/>
            <a:ext cx="12411967" cy="1325563"/>
          </a:xfrm>
        </p:spPr>
        <p:txBody>
          <a:bodyPr>
            <a:normAutofit/>
          </a:bodyPr>
          <a:lstStyle/>
          <a:p>
            <a:pPr algn="ctr"/>
            <a:r>
              <a:rPr lang="en-US" sz="4000" b="1" dirty="0">
                <a:solidFill>
                  <a:schemeClr val="tx1"/>
                </a:solidFill>
                <a:latin typeface="Helvetica" pitchFamily="2" charset="0"/>
              </a:rPr>
              <a:t>Unsettling </a:t>
            </a:r>
            <a:r>
              <a:rPr lang="en-US" sz="4000" b="1">
                <a:solidFill>
                  <a:schemeClr val="tx1"/>
                </a:solidFill>
                <a:latin typeface="Helvetica" pitchFamily="2" charset="0"/>
              </a:rPr>
              <a:t>Our Status </a:t>
            </a:r>
            <a:r>
              <a:rPr lang="en-US" sz="4000" b="1" dirty="0">
                <a:solidFill>
                  <a:schemeClr val="tx1"/>
                </a:solidFill>
                <a:latin typeface="Helvetica" pitchFamily="2" charset="0"/>
              </a:rPr>
              <a:t>Quo</a:t>
            </a:r>
            <a:endParaRPr lang="en-US" sz="4000" b="1" dirty="0">
              <a:solidFill>
                <a:srgbClr val="0E0E0E"/>
              </a:solidFill>
              <a:latin typeface="Helvetica" pitchFamily="2" charset="0"/>
            </a:endParaRPr>
          </a:p>
        </p:txBody>
      </p:sp>
      <p:sp>
        <p:nvSpPr>
          <p:cNvPr id="6" name="Text Placeholder 1">
            <a:extLst>
              <a:ext uri="{FF2B5EF4-FFF2-40B4-BE49-F238E27FC236}">
                <a16:creationId xmlns:a16="http://schemas.microsoft.com/office/drawing/2014/main" id="{11ED4653-0192-9104-D8F6-AAA39D5A5248}"/>
              </a:ext>
            </a:extLst>
          </p:cNvPr>
          <p:cNvSpPr txBox="1">
            <a:spLocks/>
          </p:cNvSpPr>
          <p:nvPr/>
        </p:nvSpPr>
        <p:spPr>
          <a:xfrm>
            <a:off x="523874" y="1841385"/>
            <a:ext cx="11144250" cy="380588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58800" indent="-457200">
              <a:lnSpc>
                <a:spcPct val="100000"/>
              </a:lnSpc>
              <a:buClr>
                <a:srgbClr val="000000"/>
              </a:buClr>
              <a:buSzPct val="100000"/>
            </a:pPr>
            <a:r>
              <a:rPr lang="en-US" sz="2800" dirty="0">
                <a:solidFill>
                  <a:srgbClr val="000000"/>
                </a:solidFill>
                <a:highlight>
                  <a:schemeClr val="lt1"/>
                </a:highlight>
                <a:latin typeface="Arial" panose="020B0604020202020204" pitchFamily="34" charset="0"/>
                <a:ea typeface="Red Hat Display"/>
                <a:cs typeface="Arial" panose="020B0604020202020204" pitchFamily="34" charset="0"/>
                <a:sym typeface="Red Hat Display"/>
              </a:rPr>
              <a:t>The two epistemic premises we have surfaced constrain conceivable approaches to reform</a:t>
            </a:r>
          </a:p>
          <a:p>
            <a:pPr marL="558800" indent="-457200">
              <a:lnSpc>
                <a:spcPct val="100000"/>
              </a:lnSpc>
              <a:buClr>
                <a:srgbClr val="000000"/>
              </a:buClr>
              <a:buSzPct val="100000"/>
            </a:pPr>
            <a:r>
              <a:rPr lang="en-US" sz="2800" dirty="0">
                <a:solidFill>
                  <a:srgbClr val="000000"/>
                </a:solidFill>
                <a:highlight>
                  <a:schemeClr val="lt1"/>
                </a:highlight>
                <a:latin typeface="Arial" panose="020B0604020202020204" pitchFamily="34" charset="0"/>
                <a:ea typeface="Red Hat Display"/>
                <a:cs typeface="Arial" panose="020B0604020202020204" pitchFamily="34" charset="0"/>
                <a:sym typeface="Red Hat Display"/>
              </a:rPr>
              <a:t>Rejecting these and related premises could allow us to more expansively imagine just and useful chemistry learning</a:t>
            </a:r>
          </a:p>
          <a:p>
            <a:pPr marL="101600" indent="0">
              <a:lnSpc>
                <a:spcPct val="100000"/>
              </a:lnSpc>
              <a:buClr>
                <a:srgbClr val="000000"/>
              </a:buClr>
              <a:buSzPct val="100000"/>
              <a:buNone/>
            </a:pPr>
            <a:endParaRPr lang="en-US" dirty="0">
              <a:latin typeface="Arial" panose="020B0604020202020204" pitchFamily="34" charset="0"/>
              <a:cs typeface="Arial" panose="020B0604020202020204" pitchFamily="34" charset="0"/>
            </a:endParaRPr>
          </a:p>
          <a:p>
            <a:pPr marL="0" indent="0">
              <a:buNone/>
            </a:pPr>
            <a:endParaRPr lang="en-US" dirty="0">
              <a:solidFill>
                <a:srgbClr val="0E0E0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8775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191">
          <a:extLst>
            <a:ext uri="{FF2B5EF4-FFF2-40B4-BE49-F238E27FC236}">
              <a16:creationId xmlns:a16="http://schemas.microsoft.com/office/drawing/2014/main" id="{CE7BDD47-7696-74D2-A902-4EE7EE278537}"/>
            </a:ext>
          </a:extLst>
        </p:cNvPr>
        <p:cNvGrpSpPr/>
        <p:nvPr/>
      </p:nvGrpSpPr>
      <p:grpSpPr>
        <a:xfrm>
          <a:off x="0" y="0"/>
          <a:ext cx="0" cy="0"/>
          <a:chOff x="0" y="0"/>
          <a:chExt cx="0" cy="0"/>
        </a:xfrm>
      </p:grpSpPr>
      <p:sp>
        <p:nvSpPr>
          <p:cNvPr id="192" name="Google Shape;192;p5">
            <a:extLst>
              <a:ext uri="{FF2B5EF4-FFF2-40B4-BE49-F238E27FC236}">
                <a16:creationId xmlns:a16="http://schemas.microsoft.com/office/drawing/2014/main" id="{9FD30DD7-4369-AA69-5CDE-F4F4C5440C7E}"/>
              </a:ext>
            </a:extLst>
          </p:cNvPr>
          <p:cNvSpPr txBox="1">
            <a:spLocks noGrp="1"/>
          </p:cNvSpPr>
          <p:nvPr>
            <p:ph type="title"/>
          </p:nvPr>
        </p:nvSpPr>
        <p:spPr>
          <a:xfrm>
            <a:off x="0" y="23109"/>
            <a:ext cx="121920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Arial"/>
              <a:buNone/>
            </a:pPr>
            <a:r>
              <a:rPr lang="en-US" dirty="0">
                <a:solidFill>
                  <a:schemeClr val="tx1"/>
                </a:solidFill>
              </a:rPr>
              <a:t>Centering Utility in Daily Life</a:t>
            </a:r>
            <a:endParaRPr dirty="0">
              <a:solidFill>
                <a:schemeClr val="tx1"/>
              </a:solidFill>
            </a:endParaRPr>
          </a:p>
        </p:txBody>
      </p:sp>
      <p:sp>
        <p:nvSpPr>
          <p:cNvPr id="4" name="Oval 3">
            <a:extLst>
              <a:ext uri="{FF2B5EF4-FFF2-40B4-BE49-F238E27FC236}">
                <a16:creationId xmlns:a16="http://schemas.microsoft.com/office/drawing/2014/main" id="{C03F5F26-E37F-AFC8-BC96-6E1F02CD134F}"/>
              </a:ext>
            </a:extLst>
          </p:cNvPr>
          <p:cNvSpPr/>
          <p:nvPr/>
        </p:nvSpPr>
        <p:spPr>
          <a:xfrm>
            <a:off x="2624666" y="1230923"/>
            <a:ext cx="6942667" cy="5238044"/>
          </a:xfrm>
          <a:prstGeom prst="ellipse">
            <a:avLst/>
          </a:prstGeom>
          <a:noFill/>
          <a:ln w="47625">
            <a:prstDash val="solid"/>
          </a:ln>
        </p:spPr>
        <p:style>
          <a:lnRef idx="2">
            <a:schemeClr val="dk1"/>
          </a:lnRef>
          <a:fillRef idx="1">
            <a:schemeClr val="lt1"/>
          </a:fillRef>
          <a:effectRef idx="0">
            <a:schemeClr val="dk1"/>
          </a:effectRef>
          <a:fontRef idx="minor">
            <a:schemeClr val="dk1"/>
          </a:fontRef>
        </p:style>
        <p:txBody>
          <a:bodyPr rtlCol="0" anchor="ctr"/>
          <a:lstStyle/>
          <a:p>
            <a:pPr algn="ctr"/>
            <a:r>
              <a:rPr lang="en-US" sz="4000" b="1" dirty="0">
                <a:latin typeface="Arial" panose="020B0604020202020204" pitchFamily="34" charset="0"/>
                <a:cs typeface="Arial" panose="020B0604020202020204" pitchFamily="34" charset="0"/>
              </a:rPr>
              <a:t>Chemistry</a:t>
            </a:r>
            <a:endParaRPr lang="en-US"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369312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191">
          <a:extLst>
            <a:ext uri="{FF2B5EF4-FFF2-40B4-BE49-F238E27FC236}">
              <a16:creationId xmlns:a16="http://schemas.microsoft.com/office/drawing/2014/main" id="{79E6D597-18A9-2DB4-FE60-CFF1108AF78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0875F07-B5FB-CF38-53C1-A006FE47E610}"/>
              </a:ext>
            </a:extLst>
          </p:cNvPr>
          <p:cNvPicPr>
            <a:picLocks noChangeAspect="1"/>
          </p:cNvPicPr>
          <p:nvPr/>
        </p:nvPicPr>
        <p:blipFill>
          <a:blip r:embed="rId3"/>
          <a:stretch>
            <a:fillRect/>
          </a:stretch>
        </p:blipFill>
        <p:spPr>
          <a:xfrm>
            <a:off x="3843066" y="1842172"/>
            <a:ext cx="3225897" cy="2362189"/>
          </a:xfrm>
          <a:prstGeom prst="rect">
            <a:avLst/>
          </a:prstGeom>
        </p:spPr>
      </p:pic>
      <p:sp>
        <p:nvSpPr>
          <p:cNvPr id="192" name="Google Shape;192;p5">
            <a:extLst>
              <a:ext uri="{FF2B5EF4-FFF2-40B4-BE49-F238E27FC236}">
                <a16:creationId xmlns:a16="http://schemas.microsoft.com/office/drawing/2014/main" id="{9B4F1767-C2E9-FD04-2DCC-014B26AEA78F}"/>
              </a:ext>
            </a:extLst>
          </p:cNvPr>
          <p:cNvSpPr txBox="1">
            <a:spLocks noGrp="1"/>
          </p:cNvSpPr>
          <p:nvPr>
            <p:ph type="title"/>
          </p:nvPr>
        </p:nvSpPr>
        <p:spPr>
          <a:xfrm>
            <a:off x="0" y="23109"/>
            <a:ext cx="121920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Arial"/>
              <a:buNone/>
            </a:pPr>
            <a:r>
              <a:rPr lang="en-US" dirty="0">
                <a:solidFill>
                  <a:schemeClr val="tx1"/>
                </a:solidFill>
              </a:rPr>
              <a:t>Centering Utility in Daily Life</a:t>
            </a:r>
            <a:endParaRPr dirty="0">
              <a:solidFill>
                <a:schemeClr val="tx1"/>
              </a:solidFill>
            </a:endParaRPr>
          </a:p>
        </p:txBody>
      </p:sp>
      <p:grpSp>
        <p:nvGrpSpPr>
          <p:cNvPr id="3" name="Group 2">
            <a:extLst>
              <a:ext uri="{FF2B5EF4-FFF2-40B4-BE49-F238E27FC236}">
                <a16:creationId xmlns:a16="http://schemas.microsoft.com/office/drawing/2014/main" id="{50EF2C32-8189-E33B-6426-C11893535BC2}"/>
              </a:ext>
            </a:extLst>
          </p:cNvPr>
          <p:cNvGrpSpPr/>
          <p:nvPr/>
        </p:nvGrpSpPr>
        <p:grpSpPr>
          <a:xfrm>
            <a:off x="0" y="4317420"/>
            <a:ext cx="8009681" cy="2591968"/>
            <a:chOff x="0" y="4317420"/>
            <a:chExt cx="8009681" cy="2591968"/>
          </a:xfrm>
        </p:grpSpPr>
        <p:pic>
          <p:nvPicPr>
            <p:cNvPr id="5" name="Picture 4">
              <a:extLst>
                <a:ext uri="{FF2B5EF4-FFF2-40B4-BE49-F238E27FC236}">
                  <a16:creationId xmlns:a16="http://schemas.microsoft.com/office/drawing/2014/main" id="{C63C0A7E-DFC7-23F1-0AD8-8EF2A6E91A7F}"/>
                </a:ext>
              </a:extLst>
            </p:cNvPr>
            <p:cNvPicPr>
              <a:picLocks noChangeAspect="1"/>
            </p:cNvPicPr>
            <p:nvPr/>
          </p:nvPicPr>
          <p:blipFill rotWithShape="1">
            <a:blip r:embed="rId4"/>
            <a:srcRect l="8340" r="34778"/>
            <a:stretch/>
          </p:blipFill>
          <p:spPr>
            <a:xfrm>
              <a:off x="4552911" y="4317420"/>
              <a:ext cx="1543088" cy="1809390"/>
            </a:xfrm>
            <a:prstGeom prst="rect">
              <a:avLst/>
            </a:prstGeom>
          </p:spPr>
        </p:pic>
        <p:sp>
          <p:nvSpPr>
            <p:cNvPr id="6" name="TextBox 5">
              <a:extLst>
                <a:ext uri="{FF2B5EF4-FFF2-40B4-BE49-F238E27FC236}">
                  <a16:creationId xmlns:a16="http://schemas.microsoft.com/office/drawing/2014/main" id="{CD1EA9CC-1C27-FBDA-C2B4-261DA73501A7}"/>
                </a:ext>
              </a:extLst>
            </p:cNvPr>
            <p:cNvSpPr txBox="1"/>
            <p:nvPr/>
          </p:nvSpPr>
          <p:spPr>
            <a:xfrm>
              <a:off x="0" y="6493890"/>
              <a:ext cx="8009681" cy="415498"/>
            </a:xfrm>
            <a:prstGeom prst="rect">
              <a:avLst/>
            </a:prstGeom>
            <a:solidFill>
              <a:schemeClr val="bg1"/>
            </a:solidFill>
          </p:spPr>
          <p:txBody>
            <a:bodyPr wrap="square" rtlCol="0">
              <a:spAutoFit/>
            </a:bodyPr>
            <a:lstStyle/>
            <a:p>
              <a:r>
                <a:rPr lang="en-US" sz="1050" dirty="0" err="1">
                  <a:latin typeface="Arial" panose="020B0604020202020204" pitchFamily="34" charset="0"/>
                  <a:cs typeface="Arial" panose="020B0604020202020204" pitchFamily="34" charset="0"/>
                </a:rPr>
                <a:t>Baumgaertner</a:t>
              </a:r>
              <a:r>
                <a:rPr lang="en-US" sz="1050" dirty="0">
                  <a:latin typeface="Arial" panose="020B0604020202020204" pitchFamily="34" charset="0"/>
                  <a:cs typeface="Arial" panose="020B0604020202020204" pitchFamily="34" charset="0"/>
                </a:rPr>
                <a:t>, E. (2023). One Family’s Toxic Train Wreck Ordeal: Illness, Exile and Debt. </a:t>
              </a:r>
              <a:r>
                <a:rPr lang="en-US" sz="1050" i="1" dirty="0">
                  <a:latin typeface="Arial" panose="020B0604020202020204" pitchFamily="34" charset="0"/>
                  <a:cs typeface="Arial" panose="020B0604020202020204" pitchFamily="34" charset="0"/>
                </a:rPr>
                <a:t>The New York Times </a:t>
              </a:r>
              <a:r>
                <a:rPr lang="en-US" sz="1050" dirty="0">
                  <a:latin typeface="Arial" panose="020B0604020202020204" pitchFamily="34" charset="0"/>
                  <a:cs typeface="Arial" panose="020B0604020202020204" pitchFamily="34" charset="0"/>
                </a:rPr>
                <a:t>https://</a:t>
              </a:r>
              <a:r>
                <a:rPr lang="en-US" sz="1050" dirty="0" err="1">
                  <a:latin typeface="Arial" panose="020B0604020202020204" pitchFamily="34" charset="0"/>
                  <a:cs typeface="Arial" panose="020B0604020202020204" pitchFamily="34" charset="0"/>
                </a:rPr>
                <a:t>www.nytimes.com</a:t>
              </a:r>
              <a:r>
                <a:rPr lang="en-US" sz="1050" dirty="0">
                  <a:latin typeface="Arial" panose="020B0604020202020204" pitchFamily="34" charset="0"/>
                  <a:cs typeface="Arial" panose="020B0604020202020204" pitchFamily="34" charset="0"/>
                </a:rPr>
                <a:t>/2023/08/16/health/east-palestine-ohio-train-derailment-crisis.html?searchResultPosition=26</a:t>
              </a:r>
            </a:p>
          </p:txBody>
        </p:sp>
      </p:grpSp>
      <p:pic>
        <p:nvPicPr>
          <p:cNvPr id="7" name="Picture 2">
            <a:extLst>
              <a:ext uri="{FF2B5EF4-FFF2-40B4-BE49-F238E27FC236}">
                <a16:creationId xmlns:a16="http://schemas.microsoft.com/office/drawing/2014/main" id="{D6F2F974-3B9E-D83F-9647-5AE293238E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95744" y="2556486"/>
            <a:ext cx="1644807" cy="2436751"/>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EA5E8BC7-0A11-1F7A-886C-190862285E54}"/>
              </a:ext>
            </a:extLst>
          </p:cNvPr>
          <p:cNvSpPr/>
          <p:nvPr/>
        </p:nvSpPr>
        <p:spPr>
          <a:xfrm>
            <a:off x="2624666" y="1230923"/>
            <a:ext cx="6942667" cy="5238044"/>
          </a:xfrm>
          <a:prstGeom prst="ellipse">
            <a:avLst/>
          </a:prstGeom>
          <a:noFill/>
          <a:ln w="47625">
            <a:prstDash val="dash"/>
          </a:ln>
        </p:spPr>
        <p:style>
          <a:lnRef idx="2">
            <a:schemeClr val="dk1"/>
          </a:lnRef>
          <a:fillRef idx="1">
            <a:schemeClr val="lt1"/>
          </a:fillRef>
          <a:effectRef idx="0">
            <a:schemeClr val="dk1"/>
          </a:effectRef>
          <a:fontRef idx="minor">
            <a:schemeClr val="dk1"/>
          </a:fontRef>
        </p:style>
        <p:txBody>
          <a:bodyPr rtlCol="0" anchor="ctr"/>
          <a:lstStyle/>
          <a:p>
            <a:pPr algn="ctr"/>
            <a:r>
              <a:rPr lang="en-US" sz="4000" b="1" dirty="0">
                <a:latin typeface="Arial" panose="020B0604020202020204" pitchFamily="34" charset="0"/>
                <a:cs typeface="Arial" panose="020B0604020202020204" pitchFamily="34" charset="0"/>
              </a:rPr>
              <a:t>Chemistry</a:t>
            </a:r>
            <a:endParaRPr lang="en-US"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7693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1031">
          <a:extLst>
            <a:ext uri="{FF2B5EF4-FFF2-40B4-BE49-F238E27FC236}">
              <a16:creationId xmlns:a16="http://schemas.microsoft.com/office/drawing/2014/main" id="{E5A3F605-AAF6-8478-6DC5-4E5B47A90C05}"/>
            </a:ext>
          </a:extLst>
        </p:cNvPr>
        <p:cNvGrpSpPr/>
        <p:nvPr/>
      </p:nvGrpSpPr>
      <p:grpSpPr>
        <a:xfrm>
          <a:off x="0" y="0"/>
          <a:ext cx="0" cy="0"/>
          <a:chOff x="0" y="0"/>
          <a:chExt cx="0" cy="0"/>
        </a:xfrm>
      </p:grpSpPr>
      <p:sp>
        <p:nvSpPr>
          <p:cNvPr id="1032" name="Google Shape;1032;p98">
            <a:extLst>
              <a:ext uri="{FF2B5EF4-FFF2-40B4-BE49-F238E27FC236}">
                <a16:creationId xmlns:a16="http://schemas.microsoft.com/office/drawing/2014/main" id="{83311799-422B-676D-3505-4CC2ECDD83B3}"/>
              </a:ext>
            </a:extLst>
          </p:cNvPr>
          <p:cNvSpPr txBox="1">
            <a:spLocks noGrp="1"/>
          </p:cNvSpPr>
          <p:nvPr>
            <p:ph type="title"/>
          </p:nvPr>
        </p:nvSpPr>
        <p:spPr>
          <a:xfrm>
            <a:off x="-109984" y="-27050"/>
            <a:ext cx="12411967"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E0E0E"/>
              </a:buClr>
              <a:buSzPts val="4000"/>
              <a:buFont typeface="Arial"/>
              <a:buNone/>
            </a:pPr>
            <a:r>
              <a:rPr lang="en-US" b="1" dirty="0">
                <a:solidFill>
                  <a:srgbClr val="0E0E0E"/>
                </a:solidFill>
              </a:rPr>
              <a:t>References</a:t>
            </a:r>
            <a:endParaRPr dirty="0"/>
          </a:p>
        </p:txBody>
      </p:sp>
      <p:sp>
        <p:nvSpPr>
          <p:cNvPr id="3" name="TextBox 2">
            <a:extLst>
              <a:ext uri="{FF2B5EF4-FFF2-40B4-BE49-F238E27FC236}">
                <a16:creationId xmlns:a16="http://schemas.microsoft.com/office/drawing/2014/main" id="{161DD84B-A454-BBD0-14FA-B90916D0F829}"/>
              </a:ext>
            </a:extLst>
          </p:cNvPr>
          <p:cNvSpPr txBox="1"/>
          <p:nvPr/>
        </p:nvSpPr>
        <p:spPr>
          <a:xfrm>
            <a:off x="770562" y="1150706"/>
            <a:ext cx="10962526" cy="6340197"/>
          </a:xfrm>
          <a:prstGeom prst="rect">
            <a:avLst/>
          </a:prstGeom>
          <a:noFill/>
        </p:spPr>
        <p:txBody>
          <a:bodyPr wrap="square" rtlCol="0">
            <a:spAutoFit/>
          </a:bodyPr>
          <a:lstStyle/>
          <a:p>
            <a:pPr marL="460375" indent="-450850"/>
            <a:r>
              <a:rPr lang="en-US" sz="14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Cassidy, H. G. (1971). Physical science for the nonscientist and the </a:t>
            </a:r>
            <a:r>
              <a:rPr lang="en-US" sz="14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antiscientist</a:t>
            </a:r>
            <a:r>
              <a:rPr lang="en-US" sz="14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400" i="1"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Journal of Chemical Education, 48</a:t>
            </a:r>
            <a:r>
              <a:rPr lang="en-US" sz="14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 212–215.</a:t>
            </a:r>
            <a:endParaRPr lang="en-US" sz="1400" kern="100" dirty="0">
              <a:solidFill>
                <a:srgbClr val="000000"/>
              </a:solidFill>
              <a:effectLst/>
              <a:latin typeface="Arial" panose="020B0604020202020204" pitchFamily="34" charset="0"/>
              <a:ea typeface="Aptos" panose="020B0004020202020204" pitchFamily="34" charset="0"/>
              <a:cs typeface="Arial" panose="020B0604020202020204" pitchFamily="34" charset="0"/>
            </a:endParaRPr>
          </a:p>
          <a:p>
            <a:pPr marL="460375" indent="-450850"/>
            <a:r>
              <a:rPr lang="en-US" sz="1400" kern="100" dirty="0">
                <a:solidFill>
                  <a:srgbClr val="000000"/>
                </a:solidFill>
                <a:effectLst/>
                <a:latin typeface="Arial" panose="020B0604020202020204" pitchFamily="34" charset="0"/>
                <a:ea typeface="Aptos" panose="020B0004020202020204" pitchFamily="34" charset="0"/>
                <a:cs typeface="Arial" panose="020B0604020202020204" pitchFamily="34" charset="0"/>
              </a:rPr>
              <a:t>Chiappetta, E. L. (1976). A review of Piagetian studies relevant to science instruction at the secondary and college level. </a:t>
            </a:r>
            <a:r>
              <a:rPr lang="en-US" sz="1400" i="1" kern="100" dirty="0">
                <a:solidFill>
                  <a:srgbClr val="000000"/>
                </a:solidFill>
                <a:effectLst/>
                <a:latin typeface="Arial" panose="020B0604020202020204" pitchFamily="34" charset="0"/>
                <a:ea typeface="Aptos" panose="020B0004020202020204" pitchFamily="34" charset="0"/>
                <a:cs typeface="Arial" panose="020B0604020202020204" pitchFamily="34" charset="0"/>
              </a:rPr>
              <a:t>Science Education, 60</a:t>
            </a:r>
            <a:r>
              <a:rPr lang="en-US" sz="1400" kern="100" dirty="0">
                <a:solidFill>
                  <a:srgbClr val="000000"/>
                </a:solidFill>
                <a:effectLst/>
                <a:latin typeface="Arial" panose="020B0604020202020204" pitchFamily="34" charset="0"/>
                <a:ea typeface="Aptos" panose="020B0004020202020204" pitchFamily="34" charset="0"/>
                <a:cs typeface="Arial" panose="020B0604020202020204" pitchFamily="34" charset="0"/>
              </a:rPr>
              <a:t>(2), 253–261.</a:t>
            </a:r>
          </a:p>
          <a:p>
            <a:pPr marL="460375" indent="-450850"/>
            <a:r>
              <a:rPr lang="en-US" sz="1400" kern="100" dirty="0" err="1">
                <a:solidFill>
                  <a:srgbClr val="000000"/>
                </a:solidFill>
                <a:effectLst/>
                <a:latin typeface="Arial" panose="020B0604020202020204" pitchFamily="34" charset="0"/>
                <a:ea typeface="Aptos" panose="020B0004020202020204" pitchFamily="34" charset="0"/>
                <a:cs typeface="Arial" panose="020B0604020202020204" pitchFamily="34" charset="0"/>
              </a:rPr>
              <a:t>Cornog</a:t>
            </a:r>
            <a:r>
              <a:rPr lang="en-US" sz="1400" kern="100" dirty="0">
                <a:solidFill>
                  <a:srgbClr val="000000"/>
                </a:solidFill>
                <a:effectLst/>
                <a:latin typeface="Arial" panose="020B0604020202020204" pitchFamily="34" charset="0"/>
                <a:ea typeface="Aptos" panose="020B0004020202020204" pitchFamily="34" charset="0"/>
                <a:cs typeface="Arial" panose="020B0604020202020204" pitchFamily="34" charset="0"/>
              </a:rPr>
              <a:t>, J., &amp; Stoddard, G.D. (1925). Predicting performance in chemistry. </a:t>
            </a:r>
            <a:r>
              <a:rPr lang="en-US" sz="1400" i="1" kern="100" dirty="0">
                <a:solidFill>
                  <a:srgbClr val="000000"/>
                </a:solidFill>
                <a:latin typeface="Arial" panose="020B0604020202020204" pitchFamily="34" charset="0"/>
                <a:ea typeface="Aptos" panose="020B0004020202020204" pitchFamily="34" charset="0"/>
                <a:cs typeface="Arial" panose="020B0604020202020204" pitchFamily="34" charset="0"/>
              </a:rPr>
              <a:t>Journal of Chemical Education. 2</a:t>
            </a:r>
            <a:r>
              <a:rPr lang="en-US" sz="1400" kern="100" dirty="0">
                <a:solidFill>
                  <a:srgbClr val="000000"/>
                </a:solidFill>
                <a:latin typeface="Arial" panose="020B0604020202020204" pitchFamily="34" charset="0"/>
                <a:ea typeface="Aptos" panose="020B0004020202020204" pitchFamily="34" charset="0"/>
                <a:cs typeface="Arial" panose="020B0604020202020204" pitchFamily="34" charset="0"/>
              </a:rPr>
              <a:t>(8), 701</a:t>
            </a:r>
            <a:r>
              <a:rPr lang="en-US" sz="1400" kern="100" dirty="0">
                <a:solidFill>
                  <a:srgbClr val="000000"/>
                </a:solidFill>
                <a:effectLst/>
                <a:latin typeface="Arial" panose="020B0604020202020204" pitchFamily="34" charset="0"/>
                <a:ea typeface="Aptos" panose="020B0004020202020204" pitchFamily="34" charset="0"/>
                <a:cs typeface="Arial" panose="020B0604020202020204" pitchFamily="34" charset="0"/>
              </a:rPr>
              <a:t>–708.</a:t>
            </a:r>
          </a:p>
          <a:p>
            <a:pPr marL="460375" indent="-450850"/>
            <a:r>
              <a:rPr lang="en-US" sz="1400" kern="100" dirty="0">
                <a:solidFill>
                  <a:srgbClr val="000000"/>
                </a:solidFill>
                <a:effectLst/>
                <a:latin typeface="Arial" panose="020B0604020202020204" pitchFamily="34" charset="0"/>
                <a:ea typeface="Aptos" panose="020B0004020202020204" pitchFamily="34" charset="0"/>
                <a:cs typeface="Arial" panose="020B0604020202020204" pitchFamily="34" charset="0"/>
              </a:rPr>
              <a:t>Davis, W. (1932). Writing popular chemistry. </a:t>
            </a:r>
            <a:r>
              <a:rPr lang="en-US" sz="1400" i="1" kern="100" dirty="0">
                <a:solidFill>
                  <a:srgbClr val="000000"/>
                </a:solidFill>
                <a:effectLst/>
                <a:latin typeface="Arial" panose="020B0604020202020204" pitchFamily="34" charset="0"/>
                <a:ea typeface="Aptos" panose="020B0004020202020204" pitchFamily="34" charset="0"/>
                <a:cs typeface="Arial" panose="020B0604020202020204" pitchFamily="34" charset="0"/>
              </a:rPr>
              <a:t>Journal of Chemical Education</a:t>
            </a:r>
            <a:r>
              <a:rPr lang="en-US" sz="1400" kern="100" dirty="0">
                <a:solidFill>
                  <a:srgbClr val="000000"/>
                </a:solidFill>
                <a:effectLst/>
                <a:latin typeface="Arial" panose="020B0604020202020204" pitchFamily="34" charset="0"/>
                <a:ea typeface="Aptos" panose="020B0004020202020204" pitchFamily="34" charset="0"/>
                <a:cs typeface="Arial" panose="020B0604020202020204" pitchFamily="34" charset="0"/>
              </a:rPr>
              <a:t>, </a:t>
            </a:r>
            <a:r>
              <a:rPr lang="en-US" sz="1400" i="1" kern="100" dirty="0">
                <a:solidFill>
                  <a:srgbClr val="000000"/>
                </a:solidFill>
                <a:effectLst/>
                <a:latin typeface="Arial" panose="020B0604020202020204" pitchFamily="34" charset="0"/>
                <a:ea typeface="Aptos" panose="020B0004020202020204" pitchFamily="34" charset="0"/>
                <a:cs typeface="Arial" panose="020B0604020202020204" pitchFamily="34" charset="0"/>
              </a:rPr>
              <a:t>9</a:t>
            </a:r>
            <a:r>
              <a:rPr lang="en-US" sz="1400" kern="100" dirty="0">
                <a:solidFill>
                  <a:srgbClr val="000000"/>
                </a:solidFill>
                <a:effectLst/>
                <a:latin typeface="Arial" panose="020B0604020202020204" pitchFamily="34" charset="0"/>
                <a:ea typeface="Aptos" panose="020B0004020202020204" pitchFamily="34" charset="0"/>
                <a:cs typeface="Arial" panose="020B0604020202020204" pitchFamily="34" charset="0"/>
              </a:rPr>
              <a:t>(11), 1874–1875.</a:t>
            </a:r>
          </a:p>
          <a:p>
            <a:pPr marL="460375" indent="-450850"/>
            <a:r>
              <a:rPr lang="en-US" sz="1400" kern="100" dirty="0">
                <a:solidFill>
                  <a:srgbClr val="000000"/>
                </a:solidFill>
                <a:effectLst/>
                <a:latin typeface="Arial" panose="020B0604020202020204" pitchFamily="34" charset="0"/>
                <a:ea typeface="Aptos" panose="020B0004020202020204" pitchFamily="34" charset="0"/>
                <a:cs typeface="Arial" panose="020B0604020202020204" pitchFamily="34" charset="0"/>
              </a:rPr>
              <a:t>El Sayed, M. (1987). Opportunities in chemistry: The Pimentel report. </a:t>
            </a:r>
            <a:r>
              <a:rPr lang="en-US" sz="1400" i="1" kern="100" dirty="0">
                <a:solidFill>
                  <a:srgbClr val="000000"/>
                </a:solidFill>
                <a:effectLst/>
                <a:latin typeface="Arial" panose="020B0604020202020204" pitchFamily="34" charset="0"/>
                <a:ea typeface="Aptos" panose="020B0004020202020204" pitchFamily="34" charset="0"/>
                <a:cs typeface="Arial" panose="020B0604020202020204" pitchFamily="34" charset="0"/>
              </a:rPr>
              <a:t>Journal of Chemical Education, 64</a:t>
            </a:r>
            <a:r>
              <a:rPr lang="en-US" sz="1400" kern="100" dirty="0">
                <a:solidFill>
                  <a:srgbClr val="000000"/>
                </a:solidFill>
                <a:effectLst/>
                <a:latin typeface="Arial" panose="020B0604020202020204" pitchFamily="34" charset="0"/>
                <a:ea typeface="Aptos" panose="020B0004020202020204" pitchFamily="34" charset="0"/>
                <a:cs typeface="Arial" panose="020B0604020202020204" pitchFamily="34" charset="0"/>
              </a:rPr>
              <a:t>(2), 98–99.</a:t>
            </a:r>
          </a:p>
          <a:p>
            <a:pPr marL="460375" indent="-450850"/>
            <a:r>
              <a:rPr lang="en-US" sz="1400" kern="100" dirty="0">
                <a:solidFill>
                  <a:srgbClr val="000000"/>
                </a:solidFill>
                <a:effectLst/>
                <a:latin typeface="Arial" panose="020B0604020202020204" pitchFamily="34" charset="0"/>
                <a:ea typeface="Aptos" panose="020B0004020202020204" pitchFamily="34" charset="0"/>
                <a:cs typeface="Arial" panose="020B0604020202020204" pitchFamily="34" charset="0"/>
              </a:rPr>
              <a:t>Fry, H. S. (1925). Questions relative to the correlation of college and high-school chemistry courses. </a:t>
            </a:r>
            <a:r>
              <a:rPr lang="en-US" sz="1400" i="1" kern="100" dirty="0">
                <a:solidFill>
                  <a:srgbClr val="000000"/>
                </a:solidFill>
                <a:effectLst/>
                <a:latin typeface="Arial" panose="020B0604020202020204" pitchFamily="34" charset="0"/>
                <a:ea typeface="Aptos" panose="020B0004020202020204" pitchFamily="34" charset="0"/>
                <a:cs typeface="Arial" panose="020B0604020202020204" pitchFamily="34" charset="0"/>
              </a:rPr>
              <a:t>Journal of Chemical Education</a:t>
            </a:r>
            <a:r>
              <a:rPr lang="en-US" sz="1400" kern="100" dirty="0">
                <a:solidFill>
                  <a:srgbClr val="000000"/>
                </a:solidFill>
                <a:effectLst/>
                <a:latin typeface="Arial" panose="020B0604020202020204" pitchFamily="34" charset="0"/>
                <a:ea typeface="Aptos" panose="020B0004020202020204" pitchFamily="34" charset="0"/>
                <a:cs typeface="Arial" panose="020B0604020202020204" pitchFamily="34" charset="0"/>
              </a:rPr>
              <a:t>, </a:t>
            </a:r>
            <a:r>
              <a:rPr lang="en-US" sz="1400" i="1" kern="100" dirty="0">
                <a:solidFill>
                  <a:srgbClr val="000000"/>
                </a:solidFill>
                <a:effectLst/>
                <a:latin typeface="Arial" panose="020B0604020202020204" pitchFamily="34" charset="0"/>
                <a:ea typeface="Aptos" panose="020B0004020202020204" pitchFamily="34" charset="0"/>
                <a:cs typeface="Arial" panose="020B0604020202020204" pitchFamily="34" charset="0"/>
              </a:rPr>
              <a:t>2</a:t>
            </a:r>
            <a:r>
              <a:rPr lang="en-US" sz="1400" kern="100" dirty="0">
                <a:solidFill>
                  <a:srgbClr val="000000"/>
                </a:solidFill>
                <a:effectLst/>
                <a:latin typeface="Arial" panose="020B0604020202020204" pitchFamily="34" charset="0"/>
                <a:ea typeface="Aptos" panose="020B0004020202020204" pitchFamily="34" charset="0"/>
                <a:cs typeface="Arial" panose="020B0604020202020204" pitchFamily="34" charset="0"/>
              </a:rPr>
              <a:t>(4), 260–269.</a:t>
            </a:r>
          </a:p>
          <a:p>
            <a:pPr marL="460375" indent="-450850"/>
            <a:r>
              <a:rPr lang="en-US" sz="1400" kern="100" dirty="0">
                <a:solidFill>
                  <a:srgbClr val="000000"/>
                </a:solidFill>
                <a:effectLst/>
                <a:latin typeface="Arial" panose="020B0604020202020204" pitchFamily="34" charset="0"/>
                <a:ea typeface="Aptos" panose="020B0004020202020204" pitchFamily="34" charset="0"/>
                <a:cs typeface="Arial" panose="020B0604020202020204" pitchFamily="34" charset="0"/>
              </a:rPr>
              <a:t>Hopkins, B. S. (1935). The cultural value of chemistry in general education. </a:t>
            </a:r>
            <a:r>
              <a:rPr lang="en-US" sz="1400" i="1" kern="100" dirty="0">
                <a:solidFill>
                  <a:srgbClr val="000000"/>
                </a:solidFill>
                <a:effectLst/>
                <a:latin typeface="Arial" panose="020B0604020202020204" pitchFamily="34" charset="0"/>
                <a:ea typeface="Aptos" panose="020B0004020202020204" pitchFamily="34" charset="0"/>
                <a:cs typeface="Arial" panose="020B0604020202020204" pitchFamily="34" charset="0"/>
              </a:rPr>
              <a:t>Journal of Chemical Education</a:t>
            </a:r>
            <a:r>
              <a:rPr lang="en-US" sz="1400" kern="100" dirty="0">
                <a:solidFill>
                  <a:srgbClr val="000000"/>
                </a:solidFill>
                <a:effectLst/>
                <a:latin typeface="Arial" panose="020B0604020202020204" pitchFamily="34" charset="0"/>
                <a:ea typeface="Aptos" panose="020B0004020202020204" pitchFamily="34" charset="0"/>
                <a:cs typeface="Arial" panose="020B0604020202020204" pitchFamily="34" charset="0"/>
              </a:rPr>
              <a:t>, </a:t>
            </a:r>
            <a:r>
              <a:rPr lang="en-US" sz="1400" i="1" kern="100" dirty="0">
                <a:solidFill>
                  <a:srgbClr val="000000"/>
                </a:solidFill>
                <a:effectLst/>
                <a:latin typeface="Arial" panose="020B0604020202020204" pitchFamily="34" charset="0"/>
                <a:ea typeface="Aptos" panose="020B0004020202020204" pitchFamily="34" charset="0"/>
                <a:cs typeface="Arial" panose="020B0604020202020204" pitchFamily="34" charset="0"/>
              </a:rPr>
              <a:t>12</a:t>
            </a:r>
            <a:r>
              <a:rPr lang="en-US" sz="1400" kern="100" dirty="0">
                <a:solidFill>
                  <a:srgbClr val="000000"/>
                </a:solidFill>
                <a:effectLst/>
                <a:latin typeface="Arial" panose="020B0604020202020204" pitchFamily="34" charset="0"/>
                <a:ea typeface="Aptos" panose="020B0004020202020204" pitchFamily="34" charset="0"/>
                <a:cs typeface="Arial" panose="020B0604020202020204" pitchFamily="34" charset="0"/>
              </a:rPr>
              <a:t>(9), 418–422. </a:t>
            </a:r>
          </a:p>
          <a:p>
            <a:pPr marL="460375" indent="-450850"/>
            <a:r>
              <a:rPr lang="en-US" sz="1400" kern="100" dirty="0">
                <a:solidFill>
                  <a:srgbClr val="000000"/>
                </a:solidFill>
                <a:effectLst/>
                <a:latin typeface="Arial" panose="020B0604020202020204" pitchFamily="34" charset="0"/>
                <a:ea typeface="Aptos" panose="020B0004020202020204" pitchFamily="34" charset="0"/>
                <a:cs typeface="Arial" panose="020B0604020202020204" pitchFamily="34" charset="0"/>
              </a:rPr>
              <a:t>Hostettler, J. D. (1979). A decade of chemistry for nonscientists–1968 to 1977. </a:t>
            </a:r>
            <a:r>
              <a:rPr lang="en-US" sz="1400" i="1" kern="100" dirty="0">
                <a:solidFill>
                  <a:srgbClr val="000000"/>
                </a:solidFill>
                <a:effectLst/>
                <a:latin typeface="Arial" panose="020B0604020202020204" pitchFamily="34" charset="0"/>
                <a:ea typeface="Aptos" panose="020B0004020202020204" pitchFamily="34" charset="0"/>
                <a:cs typeface="Arial" panose="020B0604020202020204" pitchFamily="34" charset="0"/>
              </a:rPr>
              <a:t>Journal of Chemical Education</a:t>
            </a:r>
            <a:r>
              <a:rPr lang="en-US" sz="1400" kern="100" dirty="0">
                <a:solidFill>
                  <a:srgbClr val="000000"/>
                </a:solidFill>
                <a:effectLst/>
                <a:latin typeface="Arial" panose="020B0604020202020204" pitchFamily="34" charset="0"/>
                <a:ea typeface="Aptos" panose="020B0004020202020204" pitchFamily="34" charset="0"/>
                <a:cs typeface="Arial" panose="020B0604020202020204" pitchFamily="34" charset="0"/>
              </a:rPr>
              <a:t>, </a:t>
            </a:r>
            <a:r>
              <a:rPr lang="en-US" sz="1400" i="1" kern="100" dirty="0">
                <a:solidFill>
                  <a:srgbClr val="000000"/>
                </a:solidFill>
                <a:effectLst/>
                <a:latin typeface="Arial" panose="020B0604020202020204" pitchFamily="34" charset="0"/>
                <a:ea typeface="Aptos" panose="020B0004020202020204" pitchFamily="34" charset="0"/>
                <a:cs typeface="Arial" panose="020B0604020202020204" pitchFamily="34" charset="0"/>
              </a:rPr>
              <a:t>56</a:t>
            </a:r>
            <a:r>
              <a:rPr lang="en-US" sz="1400" kern="100" dirty="0">
                <a:solidFill>
                  <a:srgbClr val="000000"/>
                </a:solidFill>
                <a:effectLst/>
                <a:latin typeface="Arial" panose="020B0604020202020204" pitchFamily="34" charset="0"/>
                <a:ea typeface="Aptos" panose="020B0004020202020204" pitchFamily="34" charset="0"/>
                <a:cs typeface="Arial" panose="020B0604020202020204" pitchFamily="34" charset="0"/>
              </a:rPr>
              <a:t>(1), 33–34. </a:t>
            </a:r>
          </a:p>
          <a:p>
            <a:pPr marL="460375" indent="-450850"/>
            <a:r>
              <a:rPr lang="en-US" sz="1400" kern="100" dirty="0">
                <a:solidFill>
                  <a:srgbClr val="000000"/>
                </a:solidFill>
                <a:latin typeface="Arial" panose="020B0604020202020204" pitchFamily="34" charset="0"/>
                <a:ea typeface="Aptos" panose="020B0004020202020204" pitchFamily="34" charset="0"/>
                <a:cs typeface="Arial" panose="020B0604020202020204" pitchFamily="34" charset="0"/>
              </a:rPr>
              <a:t>Kirk, R. E. (1932). Research for the undergraduate. </a:t>
            </a:r>
            <a:r>
              <a:rPr lang="en-US" sz="1400" i="1" kern="100" dirty="0">
                <a:solidFill>
                  <a:srgbClr val="000000"/>
                </a:solidFill>
                <a:latin typeface="Arial" panose="020B0604020202020204" pitchFamily="34" charset="0"/>
                <a:ea typeface="Aptos" panose="020B0004020202020204" pitchFamily="34" charset="0"/>
                <a:cs typeface="Arial" panose="020B0604020202020204" pitchFamily="34" charset="0"/>
              </a:rPr>
              <a:t>Journal of Chemical Education, 9</a:t>
            </a:r>
            <a:r>
              <a:rPr lang="en-US" sz="1400" kern="100" dirty="0">
                <a:solidFill>
                  <a:srgbClr val="000000"/>
                </a:solidFill>
                <a:latin typeface="Arial" panose="020B0604020202020204" pitchFamily="34" charset="0"/>
                <a:ea typeface="Aptos" panose="020B0004020202020204" pitchFamily="34" charset="0"/>
                <a:cs typeface="Arial" panose="020B0604020202020204" pitchFamily="34" charset="0"/>
              </a:rPr>
              <a:t>(2), 280-284.</a:t>
            </a:r>
            <a:endParaRPr lang="en-US" sz="1400" kern="100" dirty="0">
              <a:latin typeface="Arial" panose="020B0604020202020204" pitchFamily="34" charset="0"/>
              <a:ea typeface="Aptos" panose="020B0004020202020204" pitchFamily="34" charset="0"/>
              <a:cs typeface="Arial" panose="020B0604020202020204" pitchFamily="34" charset="0"/>
            </a:endParaRPr>
          </a:p>
          <a:p>
            <a:pPr marL="460375" indent="-450850"/>
            <a:r>
              <a:rPr lang="en-US" sz="1400" kern="100" dirty="0" err="1">
                <a:solidFill>
                  <a:srgbClr val="000000"/>
                </a:solidFill>
                <a:effectLst/>
                <a:latin typeface="Arial" panose="020B0604020202020204" pitchFamily="34" charset="0"/>
                <a:ea typeface="Aptos" panose="020B0004020202020204" pitchFamily="34" charset="0"/>
                <a:cs typeface="Arial" panose="020B0604020202020204" pitchFamily="34" charset="0"/>
              </a:rPr>
              <a:t>Livezey</a:t>
            </a:r>
            <a:r>
              <a:rPr lang="en-US" sz="1400" kern="100" dirty="0">
                <a:solidFill>
                  <a:srgbClr val="000000"/>
                </a:solidFill>
                <a:effectLst/>
                <a:latin typeface="Arial" panose="020B0604020202020204" pitchFamily="34" charset="0"/>
                <a:ea typeface="Aptos" panose="020B0004020202020204" pitchFamily="34" charset="0"/>
                <a:cs typeface="Arial" panose="020B0604020202020204" pitchFamily="34" charset="0"/>
              </a:rPr>
              <a:t>, M. R. (2021). Using diverse, equitable, and inclusive course content to improve outcomes in a chemistry course for nonmajors. </a:t>
            </a:r>
            <a:r>
              <a:rPr lang="en-US" sz="1400" i="1" kern="100" dirty="0">
                <a:solidFill>
                  <a:srgbClr val="000000"/>
                </a:solidFill>
                <a:effectLst/>
                <a:latin typeface="Arial" panose="020B0604020202020204" pitchFamily="34" charset="0"/>
                <a:ea typeface="Aptos" panose="020B0004020202020204" pitchFamily="34" charset="0"/>
                <a:cs typeface="Arial" panose="020B0604020202020204" pitchFamily="34" charset="0"/>
              </a:rPr>
              <a:t>Journal of Chemical Education</a:t>
            </a:r>
            <a:r>
              <a:rPr lang="en-US" sz="1400" kern="100" dirty="0">
                <a:solidFill>
                  <a:srgbClr val="000000"/>
                </a:solidFill>
                <a:effectLst/>
                <a:latin typeface="Arial" panose="020B0604020202020204" pitchFamily="34" charset="0"/>
                <a:ea typeface="Aptos" panose="020B0004020202020204" pitchFamily="34" charset="0"/>
                <a:cs typeface="Arial" panose="020B0604020202020204" pitchFamily="34" charset="0"/>
              </a:rPr>
              <a:t>, </a:t>
            </a:r>
            <a:r>
              <a:rPr lang="en-US" sz="1400" i="1" kern="100" dirty="0">
                <a:solidFill>
                  <a:srgbClr val="000000"/>
                </a:solidFill>
                <a:effectLst/>
                <a:latin typeface="Arial" panose="020B0604020202020204" pitchFamily="34" charset="0"/>
                <a:ea typeface="Aptos" panose="020B0004020202020204" pitchFamily="34" charset="0"/>
                <a:cs typeface="Arial" panose="020B0604020202020204" pitchFamily="34" charset="0"/>
              </a:rPr>
              <a:t>99</a:t>
            </a:r>
            <a:r>
              <a:rPr lang="en-US" sz="1400" kern="100" dirty="0">
                <a:solidFill>
                  <a:srgbClr val="000000"/>
                </a:solidFill>
                <a:effectLst/>
                <a:latin typeface="Arial" panose="020B0604020202020204" pitchFamily="34" charset="0"/>
                <a:ea typeface="Aptos" panose="020B0004020202020204" pitchFamily="34" charset="0"/>
                <a:cs typeface="Arial" panose="020B0604020202020204" pitchFamily="34" charset="0"/>
              </a:rPr>
              <a:t>(1), 346–352.</a:t>
            </a:r>
          </a:p>
          <a:p>
            <a:pPr marL="460375" indent="-450850"/>
            <a:r>
              <a:rPr lang="en-US" sz="1400" kern="100" dirty="0" err="1">
                <a:solidFill>
                  <a:srgbClr val="000000"/>
                </a:solidFill>
                <a:effectLst/>
                <a:latin typeface="Arial" panose="020B0604020202020204" pitchFamily="34" charset="0"/>
                <a:ea typeface="Aptos" panose="020B0004020202020204" pitchFamily="34" charset="0"/>
                <a:cs typeface="Arial" panose="020B0604020202020204" pitchFamily="34" charset="0"/>
              </a:rPr>
              <a:t>Milakofsky</a:t>
            </a:r>
            <a:r>
              <a:rPr lang="en-US" sz="1400" kern="100" dirty="0">
                <a:solidFill>
                  <a:srgbClr val="000000"/>
                </a:solidFill>
                <a:effectLst/>
                <a:latin typeface="Arial" panose="020B0604020202020204" pitchFamily="34" charset="0"/>
                <a:ea typeface="Aptos" panose="020B0004020202020204" pitchFamily="34" charset="0"/>
                <a:cs typeface="Arial" panose="020B0604020202020204" pitchFamily="34" charset="0"/>
              </a:rPr>
              <a:t>, L., &amp; Patterson, H. O. (1979). Chemical education and Piaget: A new paper-pencil inventory to assess cognitive functioning. </a:t>
            </a:r>
            <a:r>
              <a:rPr lang="en-US" sz="1400" i="1" kern="100" dirty="0">
                <a:solidFill>
                  <a:srgbClr val="000000"/>
                </a:solidFill>
                <a:effectLst/>
                <a:latin typeface="Arial" panose="020B0604020202020204" pitchFamily="34" charset="0"/>
                <a:ea typeface="Aptos" panose="020B0004020202020204" pitchFamily="34" charset="0"/>
                <a:cs typeface="Arial" panose="020B0604020202020204" pitchFamily="34" charset="0"/>
              </a:rPr>
              <a:t>Journal of Chemical Education</a:t>
            </a:r>
            <a:r>
              <a:rPr lang="en-US" sz="1400" kern="100" dirty="0">
                <a:solidFill>
                  <a:srgbClr val="000000"/>
                </a:solidFill>
                <a:effectLst/>
                <a:latin typeface="Arial" panose="020B0604020202020204" pitchFamily="34" charset="0"/>
                <a:ea typeface="Aptos" panose="020B0004020202020204" pitchFamily="34" charset="0"/>
                <a:cs typeface="Arial" panose="020B0604020202020204" pitchFamily="34" charset="0"/>
              </a:rPr>
              <a:t>, </a:t>
            </a:r>
            <a:r>
              <a:rPr lang="en-US" sz="1400" i="1" kern="100" dirty="0">
                <a:solidFill>
                  <a:srgbClr val="000000"/>
                </a:solidFill>
                <a:effectLst/>
                <a:latin typeface="Arial" panose="020B0604020202020204" pitchFamily="34" charset="0"/>
                <a:ea typeface="Aptos" panose="020B0004020202020204" pitchFamily="34" charset="0"/>
                <a:cs typeface="Arial" panose="020B0604020202020204" pitchFamily="34" charset="0"/>
              </a:rPr>
              <a:t>56</a:t>
            </a:r>
            <a:r>
              <a:rPr lang="en-US" sz="1400" kern="100" dirty="0">
                <a:solidFill>
                  <a:srgbClr val="000000"/>
                </a:solidFill>
                <a:effectLst/>
                <a:latin typeface="Arial" panose="020B0604020202020204" pitchFamily="34" charset="0"/>
                <a:ea typeface="Aptos" panose="020B0004020202020204" pitchFamily="34" charset="0"/>
                <a:cs typeface="Arial" panose="020B0604020202020204" pitchFamily="34" charset="0"/>
              </a:rPr>
              <a:t>(2), 87–90.</a:t>
            </a:r>
          </a:p>
          <a:p>
            <a:pPr marL="460375" indent="-450850"/>
            <a:r>
              <a:rPr lang="en-US" sz="14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Reinmuth</a:t>
            </a:r>
            <a:r>
              <a:rPr lang="en-US" sz="14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O. (1928). Why study chemistry? </a:t>
            </a:r>
            <a:r>
              <a:rPr lang="en-US" sz="1400" i="1"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Journal of Chemical Education, 5</a:t>
            </a:r>
            <a:r>
              <a:rPr lang="en-US" sz="14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(9), 1148–1152.</a:t>
            </a:r>
            <a:endParaRPr lang="en-US" sz="1400" kern="100" dirty="0">
              <a:solidFill>
                <a:srgbClr val="000000"/>
              </a:solidFill>
              <a:effectLst/>
              <a:latin typeface="Arial" panose="020B0604020202020204" pitchFamily="34" charset="0"/>
              <a:ea typeface="Aptos" panose="020B0004020202020204" pitchFamily="34" charset="0"/>
              <a:cs typeface="Arial" panose="020B0604020202020204" pitchFamily="34" charset="0"/>
            </a:endParaRPr>
          </a:p>
          <a:p>
            <a:pPr marL="460375" indent="-450850"/>
            <a:r>
              <a:rPr lang="en-US" sz="1400" kern="100" dirty="0">
                <a:solidFill>
                  <a:srgbClr val="000000"/>
                </a:solidFill>
                <a:effectLst/>
                <a:latin typeface="Arial" panose="020B0604020202020204" pitchFamily="34" charset="0"/>
                <a:ea typeface="Aptos" panose="020B0004020202020204" pitchFamily="34" charset="0"/>
                <a:cs typeface="Arial" panose="020B0604020202020204" pitchFamily="34" charset="0"/>
              </a:rPr>
              <a:t>Rich, S. G. (1925). Some misconceptions of chemical education. </a:t>
            </a:r>
            <a:r>
              <a:rPr lang="en-US" sz="1400" i="1"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Journal of Chemical Education, 2</a:t>
            </a:r>
            <a:r>
              <a:rPr lang="en-US" sz="14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 98–158.</a:t>
            </a:r>
          </a:p>
          <a:p>
            <a:pPr marL="460375" indent="-450850"/>
            <a:r>
              <a:rPr lang="en-US" sz="1400" kern="100" dirty="0">
                <a:solidFill>
                  <a:srgbClr val="000000"/>
                </a:solidFill>
                <a:effectLst/>
                <a:latin typeface="Arial" panose="020B0604020202020204" pitchFamily="34" charset="0"/>
                <a:ea typeface="Aptos" panose="020B0004020202020204" pitchFamily="34" charset="0"/>
                <a:cs typeface="Arial" panose="020B0604020202020204" pitchFamily="34" charset="0"/>
              </a:rPr>
              <a:t>Ryu, M., Bano, R., &amp; Wu, Q. (2021). Where does CER stand on diversity, equity, and inclusion? Insights from a literature review. </a:t>
            </a:r>
            <a:r>
              <a:rPr lang="en-US" sz="1400" i="1" kern="100" dirty="0">
                <a:solidFill>
                  <a:srgbClr val="000000"/>
                </a:solidFill>
                <a:effectLst/>
                <a:latin typeface="Arial" panose="020B0604020202020204" pitchFamily="34" charset="0"/>
                <a:ea typeface="Aptos" panose="020B0004020202020204" pitchFamily="34" charset="0"/>
                <a:cs typeface="Arial" panose="020B0604020202020204" pitchFamily="34" charset="0"/>
              </a:rPr>
              <a:t>Journal of Chemical Education</a:t>
            </a:r>
            <a:r>
              <a:rPr lang="en-US" sz="1400" kern="100" dirty="0">
                <a:solidFill>
                  <a:srgbClr val="000000"/>
                </a:solidFill>
                <a:effectLst/>
                <a:latin typeface="Arial" panose="020B0604020202020204" pitchFamily="34" charset="0"/>
                <a:ea typeface="Aptos" panose="020B0004020202020204" pitchFamily="34" charset="0"/>
                <a:cs typeface="Arial" panose="020B0604020202020204" pitchFamily="34" charset="0"/>
              </a:rPr>
              <a:t>, </a:t>
            </a:r>
            <a:r>
              <a:rPr lang="en-US" sz="1400" i="1" kern="100" dirty="0">
                <a:solidFill>
                  <a:srgbClr val="000000"/>
                </a:solidFill>
                <a:effectLst/>
                <a:latin typeface="Arial" panose="020B0604020202020204" pitchFamily="34" charset="0"/>
                <a:ea typeface="Aptos" panose="020B0004020202020204" pitchFamily="34" charset="0"/>
                <a:cs typeface="Arial" panose="020B0604020202020204" pitchFamily="34" charset="0"/>
              </a:rPr>
              <a:t>98</a:t>
            </a:r>
            <a:r>
              <a:rPr lang="en-US" sz="1400" kern="100" dirty="0">
                <a:solidFill>
                  <a:srgbClr val="000000"/>
                </a:solidFill>
                <a:effectLst/>
                <a:latin typeface="Arial" panose="020B0604020202020204" pitchFamily="34" charset="0"/>
                <a:ea typeface="Aptos" panose="020B0004020202020204" pitchFamily="34" charset="0"/>
                <a:cs typeface="Arial" panose="020B0604020202020204" pitchFamily="34" charset="0"/>
              </a:rPr>
              <a:t>(12), 3621–3632.</a:t>
            </a:r>
          </a:p>
          <a:p>
            <a:pPr marL="460375" indent="-450850"/>
            <a:r>
              <a:rPr lang="en-US" sz="1400" kern="100" dirty="0" err="1">
                <a:solidFill>
                  <a:srgbClr val="000000"/>
                </a:solidFill>
                <a:effectLst/>
                <a:latin typeface="Arial" panose="020B0604020202020204" pitchFamily="34" charset="0"/>
                <a:ea typeface="Aptos" panose="020B0004020202020204" pitchFamily="34" charset="0"/>
                <a:cs typeface="Arial" panose="020B0604020202020204" pitchFamily="34" charset="0"/>
              </a:rPr>
              <a:t>Sampey</a:t>
            </a:r>
            <a:r>
              <a:rPr lang="en-US" sz="1400" kern="100" dirty="0">
                <a:solidFill>
                  <a:srgbClr val="000000"/>
                </a:solidFill>
                <a:effectLst/>
                <a:latin typeface="Arial" panose="020B0604020202020204" pitchFamily="34" charset="0"/>
                <a:ea typeface="Aptos" panose="020B0004020202020204" pitchFamily="34" charset="0"/>
                <a:cs typeface="Arial" panose="020B0604020202020204" pitchFamily="34" charset="0"/>
              </a:rPr>
              <a:t>, J. R. (1928). An outline of pandemic chemistry.</a:t>
            </a:r>
            <a:r>
              <a:rPr lang="en-US" sz="1400" i="1" kern="100" dirty="0">
                <a:solidFill>
                  <a:srgbClr val="000000"/>
                </a:solidFill>
                <a:effectLst/>
                <a:latin typeface="Arial" panose="020B0604020202020204" pitchFamily="34" charset="0"/>
                <a:ea typeface="Aptos" panose="020B0004020202020204" pitchFamily="34" charset="0"/>
                <a:cs typeface="Arial" panose="020B0604020202020204" pitchFamily="34" charset="0"/>
              </a:rPr>
              <a:t> Journal of Chemical Education, 5(</a:t>
            </a:r>
            <a:r>
              <a:rPr lang="en-US" sz="1400" kern="100" dirty="0">
                <a:solidFill>
                  <a:srgbClr val="000000"/>
                </a:solidFill>
                <a:effectLst/>
                <a:latin typeface="Arial" panose="020B0604020202020204" pitchFamily="34" charset="0"/>
                <a:ea typeface="Aptos" panose="020B0004020202020204" pitchFamily="34" charset="0"/>
                <a:cs typeface="Arial" panose="020B0604020202020204" pitchFamily="34" charset="0"/>
              </a:rPr>
              <a:t>10), 1243–1249.</a:t>
            </a:r>
          </a:p>
          <a:p>
            <a:pPr marL="460375" indent="-450850"/>
            <a:r>
              <a:rPr lang="en-US" sz="1400" kern="100" dirty="0">
                <a:solidFill>
                  <a:srgbClr val="000000"/>
                </a:solidFill>
                <a:effectLst/>
                <a:latin typeface="Arial" panose="020B0604020202020204" pitchFamily="34" charset="0"/>
                <a:ea typeface="Aptos" panose="020B0004020202020204" pitchFamily="34" charset="0"/>
                <a:cs typeface="Arial" panose="020B0604020202020204" pitchFamily="34" charset="0"/>
              </a:rPr>
              <a:t>Schwartz, A. (1927). Chemistry as material in vocational adjustment. </a:t>
            </a:r>
            <a:r>
              <a:rPr lang="en-US" sz="1400" i="1" kern="100" dirty="0">
                <a:solidFill>
                  <a:srgbClr val="000000"/>
                </a:solidFill>
                <a:effectLst/>
                <a:latin typeface="Arial" panose="020B0604020202020204" pitchFamily="34" charset="0"/>
                <a:ea typeface="Aptos" panose="020B0004020202020204" pitchFamily="34" charset="0"/>
                <a:cs typeface="Arial" panose="020B0604020202020204" pitchFamily="34" charset="0"/>
              </a:rPr>
              <a:t>Journal of Chemical Education, 4</a:t>
            </a:r>
            <a:r>
              <a:rPr lang="en-US" sz="1400" kern="100" dirty="0">
                <a:solidFill>
                  <a:srgbClr val="000000"/>
                </a:solidFill>
                <a:effectLst/>
                <a:latin typeface="Arial" panose="020B0604020202020204" pitchFamily="34" charset="0"/>
                <a:ea typeface="Aptos" panose="020B0004020202020204" pitchFamily="34" charset="0"/>
                <a:cs typeface="Arial" panose="020B0604020202020204" pitchFamily="34" charset="0"/>
              </a:rPr>
              <a:t>(8), 973–975.</a:t>
            </a:r>
            <a:endParaRPr lang="en-US" sz="1400" kern="100" dirty="0">
              <a:effectLst/>
              <a:latin typeface="Arial" panose="020B0604020202020204" pitchFamily="34" charset="0"/>
              <a:ea typeface="Aptos" panose="020B0004020202020204" pitchFamily="34" charset="0"/>
              <a:cs typeface="Arial" panose="020B0604020202020204" pitchFamily="34" charset="0"/>
            </a:endParaRPr>
          </a:p>
          <a:p>
            <a:pPr marL="460375" indent="-450850"/>
            <a:r>
              <a:rPr lang="en-US" sz="1400" kern="100" dirty="0" err="1">
                <a:solidFill>
                  <a:srgbClr val="000000"/>
                </a:solidFill>
                <a:effectLst/>
                <a:latin typeface="Arial" panose="020B0604020202020204" pitchFamily="34" charset="0"/>
                <a:ea typeface="Aptos" panose="020B0004020202020204" pitchFamily="34" charset="0"/>
                <a:cs typeface="Arial" panose="020B0604020202020204" pitchFamily="34" charset="0"/>
              </a:rPr>
              <a:t>Tead</a:t>
            </a:r>
            <a:r>
              <a:rPr lang="en-US" sz="1400" kern="100" dirty="0">
                <a:solidFill>
                  <a:srgbClr val="000000"/>
                </a:solidFill>
                <a:effectLst/>
                <a:latin typeface="Arial" panose="020B0604020202020204" pitchFamily="34" charset="0"/>
                <a:ea typeface="Aptos" panose="020B0004020202020204" pitchFamily="34" charset="0"/>
                <a:cs typeface="Arial" panose="020B0604020202020204" pitchFamily="34" charset="0"/>
              </a:rPr>
              <a:t>, O. (1952). Effective learning in college. </a:t>
            </a:r>
            <a:r>
              <a:rPr lang="en-US" sz="1400" i="1" kern="100" dirty="0">
                <a:solidFill>
                  <a:srgbClr val="000000"/>
                </a:solidFill>
                <a:effectLst/>
                <a:latin typeface="Arial" panose="020B0604020202020204" pitchFamily="34" charset="0"/>
                <a:ea typeface="Aptos" panose="020B0004020202020204" pitchFamily="34" charset="0"/>
                <a:cs typeface="Arial" panose="020B0604020202020204" pitchFamily="34" charset="0"/>
              </a:rPr>
              <a:t>Journal of Chemical Education, 29</a:t>
            </a:r>
            <a:r>
              <a:rPr lang="en-US" sz="1400" kern="100" dirty="0">
                <a:solidFill>
                  <a:srgbClr val="000000"/>
                </a:solidFill>
                <a:effectLst/>
                <a:latin typeface="Arial" panose="020B0604020202020204" pitchFamily="34" charset="0"/>
                <a:ea typeface="Aptos" panose="020B0004020202020204" pitchFamily="34" charset="0"/>
                <a:cs typeface="Arial" panose="020B0604020202020204" pitchFamily="34" charset="0"/>
              </a:rPr>
              <a:t>(11), 533–588.</a:t>
            </a:r>
            <a:endParaRPr lang="en-US" sz="1400" kern="100" dirty="0">
              <a:effectLst/>
              <a:latin typeface="Arial" panose="020B0604020202020204" pitchFamily="34" charset="0"/>
              <a:ea typeface="Aptos" panose="020B0004020202020204" pitchFamily="34" charset="0"/>
              <a:cs typeface="Arial" panose="020B0604020202020204" pitchFamily="34" charset="0"/>
            </a:endParaRPr>
          </a:p>
          <a:p>
            <a:pPr marL="460375" indent="-450850"/>
            <a:r>
              <a:rPr lang="en-US" sz="1400" kern="100" dirty="0">
                <a:solidFill>
                  <a:srgbClr val="000000"/>
                </a:solidFill>
                <a:effectLst/>
                <a:latin typeface="Arial" panose="020B0604020202020204" pitchFamily="34" charset="0"/>
                <a:ea typeface="Aptos" panose="020B0004020202020204" pitchFamily="34" charset="0"/>
                <a:cs typeface="Arial" panose="020B0604020202020204" pitchFamily="34" charset="0"/>
              </a:rPr>
              <a:t>Vincent-Ruz, P., </a:t>
            </a:r>
            <a:r>
              <a:rPr lang="en-US" sz="1400" kern="100" dirty="0" err="1">
                <a:solidFill>
                  <a:srgbClr val="000000"/>
                </a:solidFill>
                <a:effectLst/>
                <a:latin typeface="Arial" panose="020B0604020202020204" pitchFamily="34" charset="0"/>
                <a:ea typeface="Aptos" panose="020B0004020202020204" pitchFamily="34" charset="0"/>
                <a:cs typeface="Arial" panose="020B0604020202020204" pitchFamily="34" charset="0"/>
              </a:rPr>
              <a:t>Izykowicz</a:t>
            </a:r>
            <a:r>
              <a:rPr lang="en-US" sz="1400" kern="100" dirty="0">
                <a:solidFill>
                  <a:srgbClr val="000000"/>
                </a:solidFill>
                <a:effectLst/>
                <a:latin typeface="Arial" panose="020B0604020202020204" pitchFamily="34" charset="0"/>
                <a:ea typeface="Aptos" panose="020B0004020202020204" pitchFamily="34" charset="0"/>
                <a:cs typeface="Arial" panose="020B0604020202020204" pitchFamily="34" charset="0"/>
              </a:rPr>
              <a:t>, M. M., &amp; Rojas, A. J. (2024). A </a:t>
            </a:r>
            <a:r>
              <a:rPr lang="en-US" sz="1400" kern="100" dirty="0" err="1">
                <a:solidFill>
                  <a:srgbClr val="000000"/>
                </a:solidFill>
                <a:effectLst/>
                <a:latin typeface="Arial" panose="020B0604020202020204" pitchFamily="34" charset="0"/>
                <a:ea typeface="Aptos" panose="020B0004020202020204" pitchFamily="34" charset="0"/>
                <a:cs typeface="Arial" panose="020B0604020202020204" pitchFamily="34" charset="0"/>
              </a:rPr>
              <a:t>counterstory</a:t>
            </a:r>
            <a:r>
              <a:rPr lang="en-US" sz="1400" kern="100" dirty="0">
                <a:solidFill>
                  <a:srgbClr val="000000"/>
                </a:solidFill>
                <a:effectLst/>
                <a:latin typeface="Arial" panose="020B0604020202020204" pitchFamily="34" charset="0"/>
                <a:ea typeface="Aptos" panose="020B0004020202020204" pitchFamily="34" charset="0"/>
                <a:cs typeface="Arial" panose="020B0604020202020204" pitchFamily="34" charset="0"/>
              </a:rPr>
              <a:t> to deficit narratives of “underperformance” of demographically minoritized students in general chemistry. </a:t>
            </a:r>
            <a:r>
              <a:rPr lang="en-US" sz="1400" i="1" kern="100" dirty="0">
                <a:solidFill>
                  <a:srgbClr val="000000"/>
                </a:solidFill>
                <a:effectLst/>
                <a:latin typeface="Arial" panose="020B0604020202020204" pitchFamily="34" charset="0"/>
                <a:ea typeface="Aptos" panose="020B0004020202020204" pitchFamily="34" charset="0"/>
                <a:cs typeface="Arial" panose="020B0604020202020204" pitchFamily="34" charset="0"/>
              </a:rPr>
              <a:t>Journal of Chemical Education</a:t>
            </a:r>
            <a:r>
              <a:rPr lang="en-US" sz="1400" kern="100" dirty="0">
                <a:solidFill>
                  <a:srgbClr val="000000"/>
                </a:solidFill>
                <a:effectLst/>
                <a:latin typeface="Arial" panose="020B0604020202020204" pitchFamily="34" charset="0"/>
                <a:ea typeface="Aptos" panose="020B0004020202020204" pitchFamily="34" charset="0"/>
                <a:cs typeface="Arial" panose="020B0604020202020204" pitchFamily="34" charset="0"/>
              </a:rPr>
              <a:t>, </a:t>
            </a:r>
            <a:r>
              <a:rPr lang="en-US" sz="1400" i="1" kern="100" dirty="0">
                <a:solidFill>
                  <a:srgbClr val="000000"/>
                </a:solidFill>
                <a:effectLst/>
                <a:latin typeface="Arial" panose="020B0604020202020204" pitchFamily="34" charset="0"/>
                <a:ea typeface="Aptos" panose="020B0004020202020204" pitchFamily="34" charset="0"/>
                <a:cs typeface="Arial" panose="020B0604020202020204" pitchFamily="34" charset="0"/>
              </a:rPr>
              <a:t>101</a:t>
            </a:r>
            <a:r>
              <a:rPr lang="en-US" sz="1400" kern="100" dirty="0">
                <a:solidFill>
                  <a:srgbClr val="000000"/>
                </a:solidFill>
                <a:effectLst/>
                <a:latin typeface="Arial" panose="020B0604020202020204" pitchFamily="34" charset="0"/>
                <a:ea typeface="Aptos" panose="020B0004020202020204" pitchFamily="34" charset="0"/>
                <a:cs typeface="Arial" panose="020B0604020202020204" pitchFamily="34" charset="0"/>
              </a:rPr>
              <a:t>(6), 2188–2202.</a:t>
            </a:r>
            <a:endParaRPr lang="en-US" sz="1400" kern="100" dirty="0">
              <a:effectLst/>
              <a:latin typeface="Arial" panose="020B0604020202020204" pitchFamily="34" charset="0"/>
              <a:ea typeface="Aptos" panose="020B0004020202020204" pitchFamily="34" charset="0"/>
              <a:cs typeface="Arial" panose="020B0604020202020204" pitchFamily="34" charset="0"/>
            </a:endParaRPr>
          </a:p>
          <a:p>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sz="18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endParaRPr>
          </a:p>
          <a:p>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03536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52296FF-FEC7-C286-13BB-BDBBC6FBD623}"/>
              </a:ext>
            </a:extLst>
          </p:cNvPr>
          <p:cNvSpPr>
            <a:spLocks noGrp="1"/>
          </p:cNvSpPr>
          <p:nvPr>
            <p:ph type="title"/>
          </p:nvPr>
        </p:nvSpPr>
        <p:spPr>
          <a:xfrm>
            <a:off x="-109984" y="-27050"/>
            <a:ext cx="12411967" cy="1325563"/>
          </a:xfrm>
        </p:spPr>
        <p:txBody>
          <a:bodyPr>
            <a:normAutofit/>
          </a:bodyPr>
          <a:lstStyle/>
          <a:p>
            <a:pPr algn="ctr"/>
            <a:r>
              <a:rPr lang="en-US" b="1" dirty="0">
                <a:solidFill>
                  <a:srgbClr val="0E0E0E"/>
                </a:solidFill>
              </a:rPr>
              <a:t>Epistemologies</a:t>
            </a:r>
          </a:p>
        </p:txBody>
      </p:sp>
      <p:sp>
        <p:nvSpPr>
          <p:cNvPr id="9" name="TextBox 8">
            <a:extLst>
              <a:ext uri="{FF2B5EF4-FFF2-40B4-BE49-F238E27FC236}">
                <a16:creationId xmlns:a16="http://schemas.microsoft.com/office/drawing/2014/main" id="{206A6C13-3D8B-119E-BFB2-4EF5C090921A}"/>
              </a:ext>
            </a:extLst>
          </p:cNvPr>
          <p:cNvSpPr txBox="1"/>
          <p:nvPr/>
        </p:nvSpPr>
        <p:spPr>
          <a:xfrm>
            <a:off x="616130" y="1972491"/>
            <a:ext cx="10959737" cy="4832092"/>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Epistemologies</a:t>
            </a:r>
            <a:r>
              <a:rPr lang="en-US" sz="2800" dirty="0">
                <a:latin typeface="Arial" panose="020B0604020202020204" pitchFamily="34" charset="0"/>
                <a:cs typeface="Arial" panose="020B0604020202020204" pitchFamily="34" charset="0"/>
              </a:rPr>
              <a:t> </a:t>
            </a:r>
            <a:r>
              <a:rPr lang="en-US" sz="2800" i="1" dirty="0">
                <a:latin typeface="Arial" panose="020B0604020202020204" pitchFamily="34" charset="0"/>
                <a:cs typeface="Arial" panose="020B0604020202020204" pitchFamily="34" charset="0"/>
              </a:rPr>
              <a:t>“consist of [people’s] systems of beliefs [tacit or explicit] about (1) the nature of knowledge and (2) the process of knowing”</a:t>
            </a:r>
          </a:p>
          <a:p>
            <a:endParaRPr lang="en-US" sz="2800" i="1"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 Chinn, Buckland, </a:t>
            </a:r>
            <a:r>
              <a:rPr lang="en-US" sz="2800" dirty="0" err="1">
                <a:latin typeface="Arial" panose="020B0604020202020204" pitchFamily="34" charset="0"/>
                <a:cs typeface="Arial" panose="020B0604020202020204" pitchFamily="34" charset="0"/>
              </a:rPr>
              <a:t>Samarpungavan</a:t>
            </a:r>
            <a:r>
              <a:rPr lang="en-US" sz="2800" dirty="0">
                <a:latin typeface="Arial" panose="020B0604020202020204" pitchFamily="34" charset="0"/>
                <a:cs typeface="Arial" panose="020B0604020202020204" pitchFamily="34" charset="0"/>
              </a:rPr>
              <a:t>, 2011, p. 141</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Epistemologies include ideas about aims for knowledge construction, reliable processes for achieving aims, how knowledge is justified etc. </a:t>
            </a:r>
          </a:p>
          <a:p>
            <a:endParaRPr lang="en-US" sz="28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F23B7FAF-31EF-E37D-CB69-39EF6FEC9579}"/>
              </a:ext>
            </a:extLst>
          </p:cNvPr>
          <p:cNvSpPr txBox="1"/>
          <p:nvPr/>
        </p:nvSpPr>
        <p:spPr>
          <a:xfrm>
            <a:off x="0" y="6299913"/>
            <a:ext cx="8193233" cy="415498"/>
          </a:xfrm>
          <a:prstGeom prst="rect">
            <a:avLst/>
          </a:prstGeom>
          <a:noFill/>
        </p:spPr>
        <p:txBody>
          <a:bodyPr wrap="square">
            <a:spAutoFit/>
          </a:bodyPr>
          <a:lstStyle/>
          <a:p>
            <a:pPr marL="0" marR="0"/>
            <a:r>
              <a:rPr lang="en-US" sz="1050" dirty="0">
                <a:effectLst/>
                <a:highlight>
                  <a:srgbClr val="FFFFFF"/>
                </a:highlight>
                <a:latin typeface="Arial" panose="020B0604020202020204" pitchFamily="34" charset="0"/>
                <a:ea typeface="Arial" panose="020B0604020202020204" pitchFamily="34" charset="0"/>
              </a:rPr>
              <a:t>Chinn, C. A., Buckland, L. A., &amp; </a:t>
            </a:r>
            <a:r>
              <a:rPr lang="en-US" sz="1050" dirty="0" err="1">
                <a:effectLst/>
                <a:highlight>
                  <a:srgbClr val="FFFFFF"/>
                </a:highlight>
                <a:latin typeface="Arial" panose="020B0604020202020204" pitchFamily="34" charset="0"/>
                <a:ea typeface="Arial" panose="020B0604020202020204" pitchFamily="34" charset="0"/>
              </a:rPr>
              <a:t>Samarapungavan</a:t>
            </a:r>
            <a:r>
              <a:rPr lang="en-US" sz="1050" dirty="0">
                <a:effectLst/>
                <a:highlight>
                  <a:srgbClr val="FFFFFF"/>
                </a:highlight>
                <a:latin typeface="Arial" panose="020B0604020202020204" pitchFamily="34" charset="0"/>
                <a:ea typeface="Arial" panose="020B0604020202020204" pitchFamily="34" charset="0"/>
              </a:rPr>
              <a:t>, A. L. A. (2011). Expanding the dimensions of epistemic cognition: Arguments from philosophy and psychology. </a:t>
            </a:r>
            <a:r>
              <a:rPr lang="en-US" sz="1050" i="1" dirty="0">
                <a:effectLst/>
                <a:highlight>
                  <a:srgbClr val="FFFFFF"/>
                </a:highlight>
                <a:latin typeface="Arial" panose="020B0604020202020204" pitchFamily="34" charset="0"/>
                <a:ea typeface="Arial" panose="020B0604020202020204" pitchFamily="34" charset="0"/>
              </a:rPr>
              <a:t>Educational Psychologist</a:t>
            </a:r>
            <a:r>
              <a:rPr lang="en-US" sz="1050" dirty="0">
                <a:effectLst/>
                <a:highlight>
                  <a:srgbClr val="FFFFFF"/>
                </a:highlight>
                <a:latin typeface="Arial" panose="020B0604020202020204" pitchFamily="34" charset="0"/>
                <a:ea typeface="Arial" panose="020B0604020202020204" pitchFamily="34" charset="0"/>
              </a:rPr>
              <a:t>, </a:t>
            </a:r>
            <a:r>
              <a:rPr lang="en-US" sz="1050" i="1" dirty="0">
                <a:effectLst/>
                <a:highlight>
                  <a:srgbClr val="FFFFFF"/>
                </a:highlight>
                <a:latin typeface="Arial" panose="020B0604020202020204" pitchFamily="34" charset="0"/>
                <a:ea typeface="Arial" panose="020B0604020202020204" pitchFamily="34" charset="0"/>
              </a:rPr>
              <a:t>46</a:t>
            </a:r>
            <a:r>
              <a:rPr lang="en-US" sz="1050" dirty="0">
                <a:effectLst/>
                <a:highlight>
                  <a:srgbClr val="FFFFFF"/>
                </a:highlight>
                <a:latin typeface="Arial" panose="020B0604020202020204" pitchFamily="34" charset="0"/>
                <a:ea typeface="Arial" panose="020B0604020202020204" pitchFamily="34" charset="0"/>
              </a:rPr>
              <a:t>(3), 141-167.</a:t>
            </a:r>
            <a:endParaRPr lang="en-US" sz="105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429906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2D1176-16D7-D44C-A30F-218336AE360D}"/>
              </a:ext>
            </a:extLst>
          </p:cNvPr>
          <p:cNvSpPr>
            <a:spLocks noGrp="1"/>
          </p:cNvSpPr>
          <p:nvPr>
            <p:ph type="body" idx="1"/>
          </p:nvPr>
        </p:nvSpPr>
        <p:spPr>
          <a:xfrm>
            <a:off x="457200" y="2882399"/>
            <a:ext cx="11144250" cy="3306733"/>
          </a:xfrm>
        </p:spPr>
        <p:txBody>
          <a:bodyPr>
            <a:normAutofit/>
          </a:bodyPr>
          <a:lstStyle/>
          <a:p>
            <a:pPr algn="l"/>
            <a:r>
              <a:rPr lang="en-US" sz="4800" b="1" dirty="0">
                <a:solidFill>
                  <a:srgbClr val="0E0E0E"/>
                </a:solidFill>
                <a:latin typeface="Arial" panose="020B0604020202020204" pitchFamily="34" charset="0"/>
              </a:rPr>
              <a:t>Questions?</a:t>
            </a:r>
          </a:p>
          <a:p>
            <a:pPr algn="l"/>
            <a:endParaRPr lang="en-US" sz="3600" dirty="0">
              <a:solidFill>
                <a:srgbClr val="0E0E0E"/>
              </a:solidFill>
              <a:latin typeface="Helvetica" pitchFamily="2" charset="0"/>
            </a:endParaRPr>
          </a:p>
          <a:p>
            <a:pPr algn="l"/>
            <a:endParaRPr lang="en-US" sz="3600" dirty="0">
              <a:solidFill>
                <a:srgbClr val="0E0E0E"/>
              </a:solidFill>
              <a:latin typeface="Helvetica" pitchFamily="2" charset="0"/>
            </a:endParaRPr>
          </a:p>
          <a:p>
            <a:pPr algn="l"/>
            <a:r>
              <a:rPr lang="en-US" sz="2400" dirty="0" err="1">
                <a:solidFill>
                  <a:srgbClr val="0E0E0E"/>
                </a:solidFill>
                <a:latin typeface="Arial" panose="020B0604020202020204" pitchFamily="34" charset="0"/>
              </a:rPr>
              <a:t>rstowe@chem.wisc.edu</a:t>
            </a:r>
            <a:endParaRPr lang="en-US" sz="2400" dirty="0">
              <a:solidFill>
                <a:srgbClr val="0E0E0E"/>
              </a:solidFill>
              <a:latin typeface="Arial" panose="020B0604020202020204" pitchFamily="34" charset="0"/>
            </a:endParaRPr>
          </a:p>
          <a:p>
            <a:pPr algn="l"/>
            <a:r>
              <a:rPr lang="en-US" sz="2400" dirty="0" err="1">
                <a:solidFill>
                  <a:srgbClr val="0E0E0E"/>
                </a:solidFill>
                <a:latin typeface="Arial" panose="020B0604020202020204" pitchFamily="34" charset="0"/>
              </a:rPr>
              <a:t>stowe.chem.wisc.edu</a:t>
            </a:r>
            <a:endParaRPr lang="en-US" sz="2000" dirty="0">
              <a:solidFill>
                <a:srgbClr val="0E0E0E"/>
              </a:solidFill>
              <a:latin typeface="Arial" panose="020B0604020202020204" pitchFamily="34" charset="0"/>
            </a:endParaRPr>
          </a:p>
        </p:txBody>
      </p:sp>
      <p:pic>
        <p:nvPicPr>
          <p:cNvPr id="4" name="Picture 3">
            <a:extLst>
              <a:ext uri="{FF2B5EF4-FFF2-40B4-BE49-F238E27FC236}">
                <a16:creationId xmlns:a16="http://schemas.microsoft.com/office/drawing/2014/main" id="{DBF6EC10-B050-2042-B7B3-395D7A052050}"/>
              </a:ext>
            </a:extLst>
          </p:cNvPr>
          <p:cNvPicPr>
            <a:picLocks noChangeAspect="1"/>
          </p:cNvPicPr>
          <p:nvPr/>
        </p:nvPicPr>
        <p:blipFill>
          <a:blip r:embed="rId2"/>
          <a:stretch>
            <a:fillRect/>
          </a:stretch>
        </p:blipFill>
        <p:spPr>
          <a:xfrm>
            <a:off x="10615479" y="3841215"/>
            <a:ext cx="883972" cy="1389100"/>
          </a:xfrm>
          <a:prstGeom prst="rect">
            <a:avLst/>
          </a:prstGeom>
        </p:spPr>
      </p:pic>
    </p:spTree>
    <p:extLst>
      <p:ext uri="{BB962C8B-B14F-4D97-AF65-F5344CB8AC3E}">
        <p14:creationId xmlns:p14="http://schemas.microsoft.com/office/powerpoint/2010/main" val="7926993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g201b87c1e1a_0_62"/>
          <p:cNvSpPr/>
          <p:nvPr/>
        </p:nvSpPr>
        <p:spPr>
          <a:xfrm>
            <a:off x="338750" y="1556550"/>
            <a:ext cx="1713300" cy="1402800"/>
          </a:xfrm>
          <a:prstGeom prst="wedgeRoundRectCallout">
            <a:avLst>
              <a:gd name="adj1" fmla="val -62309"/>
              <a:gd name="adj2" fmla="val -70406"/>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dirty="0">
                <a:latin typeface="Arial" panose="020B0604020202020204" pitchFamily="34" charset="0"/>
                <a:cs typeface="Arial" panose="020B0604020202020204" pitchFamily="34" charset="0"/>
              </a:rPr>
              <a:t>Should I be worried about my stove?</a:t>
            </a:r>
            <a:endParaRPr dirty="0">
              <a:latin typeface="Arial" panose="020B0604020202020204" pitchFamily="34" charset="0"/>
              <a:cs typeface="Arial" panose="020B0604020202020204" pitchFamily="34" charset="0"/>
            </a:endParaRPr>
          </a:p>
        </p:txBody>
      </p:sp>
      <p:sp>
        <p:nvSpPr>
          <p:cNvPr id="564" name="Google Shape;564;g201b87c1e1a_0_62"/>
          <p:cNvSpPr/>
          <p:nvPr/>
        </p:nvSpPr>
        <p:spPr>
          <a:xfrm>
            <a:off x="2292250" y="1151300"/>
            <a:ext cx="2058600" cy="6966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400" i="1" dirty="0">
                <a:solidFill>
                  <a:schemeClr val="lt1"/>
                </a:solidFill>
                <a:latin typeface="Arial" panose="020B0604020202020204" pitchFamily="34" charset="0"/>
                <a:cs typeface="Arial" panose="020B0604020202020204" pitchFamily="34" charset="0"/>
              </a:rPr>
              <a:t>PV=</a:t>
            </a:r>
            <a:r>
              <a:rPr lang="en-US" sz="1400" i="1" dirty="0" err="1">
                <a:solidFill>
                  <a:schemeClr val="lt1"/>
                </a:solidFill>
                <a:latin typeface="Arial" panose="020B0604020202020204" pitchFamily="34" charset="0"/>
                <a:cs typeface="Arial" panose="020B0604020202020204" pitchFamily="34" charset="0"/>
              </a:rPr>
              <a:t>nRT</a:t>
            </a:r>
            <a:endParaRPr sz="1400" i="1" dirty="0">
              <a:solidFill>
                <a:schemeClr val="lt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65" name="Google Shape;565;g201b87c1e1a_0_62"/>
              <p:cNvSpPr/>
              <p:nvPr/>
            </p:nvSpPr>
            <p:spPr>
              <a:xfrm>
                <a:off x="2292250" y="1951127"/>
                <a:ext cx="2058600" cy="6966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14:m>
                  <m:oMathPara xmlns:m="http://schemas.openxmlformats.org/officeDocument/2006/math">
                    <m:oMathParaPr>
                      <m:jc m:val="centerGroup"/>
                    </m:oMathParaPr>
                    <m:oMath xmlns:m="http://schemas.openxmlformats.org/officeDocument/2006/math">
                      <m:d>
                        <m:dPr>
                          <m:ctrlPr>
                            <a:rPr lang="ar-AE" sz="1200" i="1">
                              <a:solidFill>
                                <a:schemeClr val="lt1"/>
                              </a:solidFill>
                              <a:latin typeface="Cambria Math" panose="02040503050406030204" pitchFamily="18" charset="0"/>
                            </a:rPr>
                          </m:ctrlPr>
                        </m:dPr>
                        <m:e>
                          <m:r>
                            <a:rPr lang="ar-AE" sz="1200" i="1">
                              <a:solidFill>
                                <a:schemeClr val="lt1"/>
                              </a:solidFill>
                              <a:latin typeface="Cambria Math" panose="02040503050406030204" pitchFamily="18" charset="0"/>
                            </a:rPr>
                            <m:t>𝑃</m:t>
                          </m:r>
                          <m:r>
                            <a:rPr lang="ar-AE" sz="1200" i="1">
                              <a:solidFill>
                                <a:schemeClr val="lt1"/>
                              </a:solidFill>
                              <a:latin typeface="Cambria Math" panose="02040503050406030204" pitchFamily="18" charset="0"/>
                            </a:rPr>
                            <m:t>+ </m:t>
                          </m:r>
                          <m:f>
                            <m:fPr>
                              <m:ctrlPr>
                                <a:rPr lang="ar-AE" sz="1200" i="1">
                                  <a:solidFill>
                                    <a:schemeClr val="lt1"/>
                                  </a:solidFill>
                                  <a:latin typeface="Cambria Math" panose="02040503050406030204" pitchFamily="18" charset="0"/>
                                </a:rPr>
                              </m:ctrlPr>
                            </m:fPr>
                            <m:num>
                              <m:r>
                                <a:rPr lang="ar-AE" sz="1200" i="1">
                                  <a:solidFill>
                                    <a:schemeClr val="lt1"/>
                                  </a:solidFill>
                                  <a:latin typeface="Cambria Math" panose="02040503050406030204" pitchFamily="18" charset="0"/>
                                </a:rPr>
                                <m:t>𝑎</m:t>
                              </m:r>
                              <m:sSup>
                                <m:sSupPr>
                                  <m:ctrlPr>
                                    <a:rPr lang="ar-AE" sz="1200" i="1">
                                      <a:solidFill>
                                        <a:schemeClr val="lt1"/>
                                      </a:solidFill>
                                      <a:latin typeface="Cambria Math" panose="02040503050406030204" pitchFamily="18" charset="0"/>
                                    </a:rPr>
                                  </m:ctrlPr>
                                </m:sSupPr>
                                <m:e>
                                  <m:r>
                                    <a:rPr lang="ar-AE" sz="1200" i="1">
                                      <a:solidFill>
                                        <a:schemeClr val="lt1"/>
                                      </a:solidFill>
                                      <a:latin typeface="Cambria Math" panose="02040503050406030204" pitchFamily="18" charset="0"/>
                                    </a:rPr>
                                    <m:t>𝑛</m:t>
                                  </m:r>
                                </m:e>
                                <m:sup>
                                  <m:r>
                                    <a:rPr lang="ar-AE" sz="1200" i="1">
                                      <a:solidFill>
                                        <a:schemeClr val="lt1"/>
                                      </a:solidFill>
                                      <a:latin typeface="Cambria Math" panose="02040503050406030204" pitchFamily="18" charset="0"/>
                                    </a:rPr>
                                    <m:t>2</m:t>
                                  </m:r>
                                </m:sup>
                              </m:sSup>
                            </m:num>
                            <m:den>
                              <m:sSup>
                                <m:sSupPr>
                                  <m:ctrlPr>
                                    <a:rPr lang="ar-AE" sz="1200" i="1">
                                      <a:solidFill>
                                        <a:schemeClr val="lt1"/>
                                      </a:solidFill>
                                      <a:latin typeface="Cambria Math" panose="02040503050406030204" pitchFamily="18" charset="0"/>
                                    </a:rPr>
                                  </m:ctrlPr>
                                </m:sSupPr>
                                <m:e>
                                  <m:r>
                                    <a:rPr lang="ar-AE" sz="1200" i="1">
                                      <a:solidFill>
                                        <a:schemeClr val="lt1"/>
                                      </a:solidFill>
                                      <a:latin typeface="Cambria Math" panose="02040503050406030204" pitchFamily="18" charset="0"/>
                                    </a:rPr>
                                    <m:t>𝑉</m:t>
                                  </m:r>
                                </m:e>
                                <m:sup>
                                  <m:r>
                                    <a:rPr lang="ar-AE" sz="1200" i="1">
                                      <a:solidFill>
                                        <a:schemeClr val="lt1"/>
                                      </a:solidFill>
                                      <a:latin typeface="Cambria Math" panose="02040503050406030204" pitchFamily="18" charset="0"/>
                                    </a:rPr>
                                    <m:t>2</m:t>
                                  </m:r>
                                </m:sup>
                              </m:sSup>
                            </m:den>
                          </m:f>
                        </m:e>
                      </m:d>
                      <m:d>
                        <m:dPr>
                          <m:ctrlPr>
                            <a:rPr lang="ar-AE" sz="1200" i="1">
                              <a:solidFill>
                                <a:schemeClr val="lt1"/>
                              </a:solidFill>
                              <a:latin typeface="Cambria Math" panose="02040503050406030204" pitchFamily="18" charset="0"/>
                            </a:rPr>
                          </m:ctrlPr>
                        </m:dPr>
                        <m:e>
                          <m:r>
                            <a:rPr lang="ar-AE" sz="1200" i="1">
                              <a:solidFill>
                                <a:schemeClr val="lt1"/>
                              </a:solidFill>
                              <a:latin typeface="Cambria Math" panose="02040503050406030204" pitchFamily="18" charset="0"/>
                            </a:rPr>
                            <m:t>𝑉</m:t>
                          </m:r>
                          <m:r>
                            <a:rPr lang="ar-AE" sz="1200" i="1">
                              <a:solidFill>
                                <a:schemeClr val="lt1"/>
                              </a:solidFill>
                              <a:latin typeface="Cambria Math" panose="02040503050406030204" pitchFamily="18" charset="0"/>
                            </a:rPr>
                            <m:t>−</m:t>
                          </m:r>
                          <m:r>
                            <a:rPr lang="ar-AE" sz="1200" i="1">
                              <a:solidFill>
                                <a:schemeClr val="lt1"/>
                              </a:solidFill>
                              <a:latin typeface="Cambria Math" panose="02040503050406030204" pitchFamily="18" charset="0"/>
                            </a:rPr>
                            <m:t>𝑛𝑏</m:t>
                          </m:r>
                        </m:e>
                      </m:d>
                      <m:r>
                        <a:rPr lang="ar-AE" sz="1200" i="1">
                          <a:solidFill>
                            <a:schemeClr val="lt1"/>
                          </a:solidFill>
                          <a:latin typeface="Cambria Math" panose="02040503050406030204" pitchFamily="18" charset="0"/>
                        </a:rPr>
                        <m:t>=</m:t>
                      </m:r>
                      <m:r>
                        <a:rPr lang="ar-AE" sz="1200" i="1">
                          <a:solidFill>
                            <a:schemeClr val="lt1"/>
                          </a:solidFill>
                          <a:latin typeface="Cambria Math" panose="02040503050406030204" pitchFamily="18" charset="0"/>
                        </a:rPr>
                        <m:t>𝑛𝑅𝑇</m:t>
                      </m:r>
                    </m:oMath>
                  </m:oMathPara>
                </a14:m>
                <a:endParaRPr lang="ar-AE" sz="2400" dirty="0">
                  <a:solidFill>
                    <a:schemeClr val="lt1"/>
                  </a:solidFill>
                </a:endParaRPr>
              </a:p>
            </p:txBody>
          </p:sp>
        </mc:Choice>
        <mc:Fallback xmlns="">
          <p:sp>
            <p:nvSpPr>
              <p:cNvPr id="565" name="Google Shape;565;g201b87c1e1a_0_62"/>
              <p:cNvSpPr>
                <a:spLocks noRot="1" noChangeAspect="1" noMove="1" noResize="1" noEditPoints="1" noAdjustHandles="1" noChangeArrowheads="1" noChangeShapeType="1" noTextEdit="1"/>
              </p:cNvSpPr>
              <p:nvPr/>
            </p:nvSpPr>
            <p:spPr>
              <a:xfrm>
                <a:off x="2292250" y="1951127"/>
                <a:ext cx="2058600" cy="696600"/>
              </a:xfrm>
              <a:prstGeom prst="rect">
                <a:avLst/>
              </a:prstGeom>
              <a:blipFill>
                <a:blip r:embed="rId4"/>
                <a:stretch>
                  <a:fillRect/>
                </a:stretch>
              </a:blipFill>
              <a:ln w="9525" cap="flat" cmpd="sng">
                <a:solidFill>
                  <a:schemeClr val="dk2"/>
                </a:solidFill>
                <a:prstDash val="solid"/>
                <a:round/>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6" name="Google Shape;566;g201b87c1e1a_0_62"/>
              <p:cNvSpPr/>
              <p:nvPr/>
            </p:nvSpPr>
            <p:spPr>
              <a:xfrm>
                <a:off x="2292250" y="2750953"/>
                <a:ext cx="2058600" cy="6966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14:m>
                  <m:oMathPara xmlns:m="http://schemas.openxmlformats.org/officeDocument/2006/math">
                    <m:oMathParaPr>
                      <m:jc m:val="centerGroup"/>
                    </m:oMathParaPr>
                    <m:oMath xmlns:m="http://schemas.openxmlformats.org/officeDocument/2006/math">
                      <m:r>
                        <a:rPr lang="ar-AE" sz="1200" i="1">
                          <a:solidFill>
                            <a:schemeClr val="lt1"/>
                          </a:solidFill>
                          <a:latin typeface="Cambria Math" panose="02040503050406030204" pitchFamily="18" charset="0"/>
                        </a:rPr>
                        <m:t>𝑝</m:t>
                      </m:r>
                      <m:r>
                        <a:rPr lang="ar-AE" sz="1200" i="1">
                          <a:solidFill>
                            <a:schemeClr val="lt1"/>
                          </a:solidFill>
                          <a:latin typeface="Cambria Math" panose="02040503050406030204" pitchFamily="18" charset="0"/>
                        </a:rPr>
                        <m:t>=</m:t>
                      </m:r>
                      <m:f>
                        <m:fPr>
                          <m:ctrlPr>
                            <a:rPr lang="ar-AE" sz="1200" i="1">
                              <a:solidFill>
                                <a:schemeClr val="lt1"/>
                              </a:solidFill>
                              <a:latin typeface="Cambria Math" panose="02040503050406030204" pitchFamily="18" charset="0"/>
                            </a:rPr>
                          </m:ctrlPr>
                        </m:fPr>
                        <m:num>
                          <m:r>
                            <a:rPr lang="ar-AE" sz="1200" i="1">
                              <a:solidFill>
                                <a:schemeClr val="lt1"/>
                              </a:solidFill>
                              <a:latin typeface="Cambria Math" panose="02040503050406030204" pitchFamily="18" charset="0"/>
                            </a:rPr>
                            <m:t>𝑅𝑇</m:t>
                          </m:r>
                        </m:num>
                        <m:den>
                          <m:sSub>
                            <m:sSubPr>
                              <m:ctrlPr>
                                <a:rPr lang="ar-AE" sz="1200" i="1">
                                  <a:solidFill>
                                    <a:schemeClr val="lt1"/>
                                  </a:solidFill>
                                  <a:latin typeface="Cambria Math" panose="02040503050406030204" pitchFamily="18" charset="0"/>
                                </a:rPr>
                              </m:ctrlPr>
                            </m:sSubPr>
                            <m:e>
                              <m:r>
                                <a:rPr lang="ar-AE" sz="1200" i="1">
                                  <a:solidFill>
                                    <a:schemeClr val="lt1"/>
                                  </a:solidFill>
                                  <a:latin typeface="Cambria Math" panose="02040503050406030204" pitchFamily="18" charset="0"/>
                                </a:rPr>
                                <m:t>𝑉</m:t>
                              </m:r>
                            </m:e>
                            <m:sub>
                              <m:r>
                                <a:rPr lang="ar-AE" sz="1200" i="1">
                                  <a:solidFill>
                                    <a:schemeClr val="lt1"/>
                                  </a:solidFill>
                                  <a:latin typeface="Cambria Math" panose="02040503050406030204" pitchFamily="18" charset="0"/>
                                </a:rPr>
                                <m:t>𝑚</m:t>
                              </m:r>
                            </m:sub>
                          </m:sSub>
                          <m:r>
                            <a:rPr lang="ar-AE" sz="1200" i="1">
                              <a:solidFill>
                                <a:schemeClr val="lt1"/>
                              </a:solidFill>
                              <a:latin typeface="Cambria Math" panose="02040503050406030204" pitchFamily="18" charset="0"/>
                            </a:rPr>
                            <m:t>−</m:t>
                          </m:r>
                          <m:r>
                            <a:rPr lang="ar-AE" sz="1200" i="1">
                              <a:solidFill>
                                <a:schemeClr val="lt1"/>
                              </a:solidFill>
                              <a:latin typeface="Cambria Math" panose="02040503050406030204" pitchFamily="18" charset="0"/>
                            </a:rPr>
                            <m:t>𝑏</m:t>
                          </m:r>
                        </m:den>
                      </m:f>
                      <m:r>
                        <a:rPr lang="ar-AE" sz="1200">
                          <a:solidFill>
                            <a:schemeClr val="lt1"/>
                          </a:solidFill>
                          <a:latin typeface="Cambria Math" panose="02040503050406030204" pitchFamily="18" charset="0"/>
                        </a:rPr>
                        <m:t>−</m:t>
                      </m:r>
                      <m:f>
                        <m:fPr>
                          <m:ctrlPr>
                            <a:rPr lang="ar-AE" sz="1200" i="1">
                              <a:solidFill>
                                <a:schemeClr val="lt1"/>
                              </a:solidFill>
                              <a:latin typeface="Cambria Math" panose="02040503050406030204" pitchFamily="18" charset="0"/>
                            </a:rPr>
                          </m:ctrlPr>
                        </m:fPr>
                        <m:num>
                          <m:r>
                            <a:rPr lang="ar-AE" sz="1200" i="1">
                              <a:solidFill>
                                <a:schemeClr val="lt1"/>
                              </a:solidFill>
                              <a:latin typeface="Cambria Math" panose="02040503050406030204" pitchFamily="18" charset="0"/>
                            </a:rPr>
                            <m:t>𝑎</m:t>
                          </m:r>
                        </m:num>
                        <m:den>
                          <m:rad>
                            <m:radPr>
                              <m:degHide m:val="on"/>
                              <m:ctrlPr>
                                <a:rPr lang="ar-AE" sz="1200" i="1">
                                  <a:solidFill>
                                    <a:schemeClr val="lt1"/>
                                  </a:solidFill>
                                  <a:latin typeface="Cambria Math" panose="02040503050406030204" pitchFamily="18" charset="0"/>
                                </a:rPr>
                              </m:ctrlPr>
                            </m:radPr>
                            <m:deg/>
                            <m:e>
                              <m:r>
                                <a:rPr lang="ar-AE" sz="1200" i="1">
                                  <a:solidFill>
                                    <a:schemeClr val="lt1"/>
                                  </a:solidFill>
                                  <a:latin typeface="Cambria Math" panose="02040503050406030204" pitchFamily="18" charset="0"/>
                                </a:rPr>
                                <m:t>𝑇</m:t>
                              </m:r>
                            </m:e>
                          </m:rad>
                          <m:sSub>
                            <m:sSubPr>
                              <m:ctrlPr>
                                <a:rPr lang="ar-AE" sz="1200" i="1">
                                  <a:solidFill>
                                    <a:schemeClr val="lt1"/>
                                  </a:solidFill>
                                  <a:latin typeface="Cambria Math" panose="02040503050406030204" pitchFamily="18" charset="0"/>
                                </a:rPr>
                              </m:ctrlPr>
                            </m:sSubPr>
                            <m:e>
                              <m:r>
                                <a:rPr lang="ar-AE" sz="1200" i="1">
                                  <a:solidFill>
                                    <a:schemeClr val="lt1"/>
                                  </a:solidFill>
                                  <a:latin typeface="Cambria Math" panose="02040503050406030204" pitchFamily="18" charset="0"/>
                                </a:rPr>
                                <m:t>𝑉</m:t>
                              </m:r>
                            </m:e>
                            <m:sub>
                              <m:r>
                                <a:rPr lang="ar-AE" sz="1200" i="1">
                                  <a:solidFill>
                                    <a:schemeClr val="lt1"/>
                                  </a:solidFill>
                                  <a:latin typeface="Cambria Math" panose="02040503050406030204" pitchFamily="18" charset="0"/>
                                </a:rPr>
                                <m:t>𝑚</m:t>
                              </m:r>
                            </m:sub>
                          </m:sSub>
                          <m:r>
                            <a:rPr lang="ar-AE" sz="1200" i="1">
                              <a:solidFill>
                                <a:schemeClr val="lt1"/>
                              </a:solidFill>
                              <a:latin typeface="Cambria Math" panose="02040503050406030204" pitchFamily="18" charset="0"/>
                            </a:rPr>
                            <m:t>(</m:t>
                          </m:r>
                          <m:sSub>
                            <m:sSubPr>
                              <m:ctrlPr>
                                <a:rPr lang="ar-AE" sz="1200" i="1">
                                  <a:solidFill>
                                    <a:schemeClr val="lt1"/>
                                  </a:solidFill>
                                  <a:latin typeface="Cambria Math" panose="02040503050406030204" pitchFamily="18" charset="0"/>
                                </a:rPr>
                              </m:ctrlPr>
                            </m:sSubPr>
                            <m:e>
                              <m:r>
                                <a:rPr lang="ar-AE" sz="1200" i="1">
                                  <a:solidFill>
                                    <a:schemeClr val="lt1"/>
                                  </a:solidFill>
                                  <a:latin typeface="Cambria Math" panose="02040503050406030204" pitchFamily="18" charset="0"/>
                                </a:rPr>
                                <m:t>𝑉</m:t>
                              </m:r>
                            </m:e>
                            <m:sub>
                              <m:r>
                                <a:rPr lang="ar-AE" sz="1200" i="1">
                                  <a:solidFill>
                                    <a:schemeClr val="lt1"/>
                                  </a:solidFill>
                                  <a:latin typeface="Cambria Math" panose="02040503050406030204" pitchFamily="18" charset="0"/>
                                </a:rPr>
                                <m:t>𝑚</m:t>
                              </m:r>
                            </m:sub>
                          </m:sSub>
                          <m:r>
                            <a:rPr lang="ar-AE" sz="1200" i="1">
                              <a:solidFill>
                                <a:schemeClr val="lt1"/>
                              </a:solidFill>
                              <a:latin typeface="Cambria Math" panose="02040503050406030204" pitchFamily="18" charset="0"/>
                            </a:rPr>
                            <m:t>+</m:t>
                          </m:r>
                          <m:r>
                            <a:rPr lang="ar-AE" sz="1200" i="1">
                              <a:solidFill>
                                <a:schemeClr val="lt1"/>
                              </a:solidFill>
                              <a:latin typeface="Cambria Math" panose="02040503050406030204" pitchFamily="18" charset="0"/>
                            </a:rPr>
                            <m:t>𝑏</m:t>
                          </m:r>
                          <m:r>
                            <a:rPr lang="ar-AE" sz="1200" i="1">
                              <a:solidFill>
                                <a:schemeClr val="lt1"/>
                              </a:solidFill>
                              <a:latin typeface="Cambria Math" panose="02040503050406030204" pitchFamily="18" charset="0"/>
                            </a:rPr>
                            <m:t>)</m:t>
                          </m:r>
                        </m:den>
                      </m:f>
                    </m:oMath>
                  </m:oMathPara>
                </a14:m>
                <a:endParaRPr lang="ar-AE" sz="2000" dirty="0">
                  <a:solidFill>
                    <a:schemeClr val="lt1"/>
                  </a:solidFill>
                </a:endParaRPr>
              </a:p>
            </p:txBody>
          </p:sp>
        </mc:Choice>
        <mc:Fallback xmlns="">
          <p:sp>
            <p:nvSpPr>
              <p:cNvPr id="566" name="Google Shape;566;g201b87c1e1a_0_62"/>
              <p:cNvSpPr>
                <a:spLocks noRot="1" noChangeAspect="1" noMove="1" noResize="1" noEditPoints="1" noAdjustHandles="1" noChangeArrowheads="1" noChangeShapeType="1" noTextEdit="1"/>
              </p:cNvSpPr>
              <p:nvPr/>
            </p:nvSpPr>
            <p:spPr>
              <a:xfrm>
                <a:off x="2292250" y="2750953"/>
                <a:ext cx="2058600" cy="696600"/>
              </a:xfrm>
              <a:prstGeom prst="rect">
                <a:avLst/>
              </a:prstGeom>
              <a:blipFill>
                <a:blip r:embed="rId5"/>
                <a:stretch>
                  <a:fillRect/>
                </a:stretch>
              </a:blipFill>
              <a:ln w="9525" cap="flat" cmpd="sng">
                <a:solidFill>
                  <a:schemeClr val="dk2"/>
                </a:solidFill>
                <a:prstDash val="solid"/>
                <a:round/>
                <a:headEnd type="none" w="sm" len="sm"/>
                <a:tailEnd type="none" w="sm" len="sm"/>
              </a:ln>
            </p:spPr>
            <p:txBody>
              <a:bodyPr/>
              <a:lstStyle/>
              <a:p>
                <a:r>
                  <a:rPr lang="en-US">
                    <a:noFill/>
                  </a:rPr>
                  <a:t> </a:t>
                </a:r>
              </a:p>
            </p:txBody>
          </p:sp>
        </mc:Fallback>
      </mc:AlternateContent>
      <p:sp>
        <p:nvSpPr>
          <p:cNvPr id="567" name="Google Shape;567;g201b87c1e1a_0_62"/>
          <p:cNvSpPr/>
          <p:nvPr/>
        </p:nvSpPr>
        <p:spPr>
          <a:xfrm>
            <a:off x="4713743" y="1151300"/>
            <a:ext cx="2058600" cy="696600"/>
          </a:xfrm>
          <a:prstGeom prst="rect">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400" dirty="0">
                <a:solidFill>
                  <a:schemeClr val="lt1"/>
                </a:solidFill>
                <a:latin typeface="Arial" panose="020B0604020202020204" pitchFamily="34" charset="0"/>
                <a:cs typeface="Arial" panose="020B0604020202020204" pitchFamily="34" charset="0"/>
              </a:rPr>
              <a:t>NO</a:t>
            </a:r>
            <a:r>
              <a:rPr lang="en-US" sz="1400" baseline="-25000" dirty="0">
                <a:solidFill>
                  <a:schemeClr val="lt1"/>
                </a:solidFill>
                <a:latin typeface="Arial" panose="020B0604020202020204" pitchFamily="34" charset="0"/>
                <a:cs typeface="Arial" panose="020B0604020202020204" pitchFamily="34" charset="0"/>
              </a:rPr>
              <a:t>2</a:t>
            </a:r>
            <a:r>
              <a:rPr lang="en-US" sz="1400" dirty="0">
                <a:solidFill>
                  <a:schemeClr val="lt1"/>
                </a:solidFill>
                <a:latin typeface="Arial" panose="020B0604020202020204" pitchFamily="34" charset="0"/>
                <a:cs typeface="Arial" panose="020B0604020202020204" pitchFamily="34" charset="0"/>
              </a:rPr>
              <a:t> has pi bonding interactions</a:t>
            </a:r>
            <a:endParaRPr sz="1400" dirty="0">
              <a:solidFill>
                <a:schemeClr val="lt1"/>
              </a:solidFill>
              <a:latin typeface="Arial" panose="020B0604020202020204" pitchFamily="34" charset="0"/>
              <a:cs typeface="Arial" panose="020B0604020202020204" pitchFamily="34" charset="0"/>
            </a:endParaRPr>
          </a:p>
        </p:txBody>
      </p:sp>
      <p:sp>
        <p:nvSpPr>
          <p:cNvPr id="568" name="Google Shape;568;g201b87c1e1a_0_62"/>
          <p:cNvSpPr/>
          <p:nvPr/>
        </p:nvSpPr>
        <p:spPr>
          <a:xfrm>
            <a:off x="4713743" y="1951127"/>
            <a:ext cx="2058600" cy="696600"/>
          </a:xfrm>
          <a:prstGeom prst="rect">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400" dirty="0">
                <a:solidFill>
                  <a:schemeClr val="lt1"/>
                </a:solidFill>
                <a:latin typeface="Arial" panose="020B0604020202020204" pitchFamily="34" charset="0"/>
                <a:cs typeface="Arial" panose="020B0604020202020204" pitchFamily="34" charset="0"/>
              </a:rPr>
              <a:t>Molecules interact via elastic collisions</a:t>
            </a:r>
            <a:endParaRPr sz="1400" dirty="0">
              <a:solidFill>
                <a:schemeClr val="lt1"/>
              </a:solidFill>
              <a:latin typeface="Arial" panose="020B0604020202020204" pitchFamily="34" charset="0"/>
              <a:cs typeface="Arial" panose="020B0604020202020204" pitchFamily="34" charset="0"/>
            </a:endParaRPr>
          </a:p>
        </p:txBody>
      </p:sp>
      <p:sp>
        <p:nvSpPr>
          <p:cNvPr id="569" name="Google Shape;569;g201b87c1e1a_0_62"/>
          <p:cNvSpPr/>
          <p:nvPr/>
        </p:nvSpPr>
        <p:spPr>
          <a:xfrm>
            <a:off x="4713743" y="2750953"/>
            <a:ext cx="2058600" cy="696600"/>
          </a:xfrm>
          <a:prstGeom prst="rect">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1200" dirty="0">
                <a:solidFill>
                  <a:schemeClr val="lt1"/>
                </a:solidFill>
                <a:latin typeface="Arial" panose="020B0604020202020204" pitchFamily="34" charset="0"/>
                <a:cs typeface="Arial" panose="020B0604020202020204" pitchFamily="34" charset="0"/>
              </a:rPr>
              <a:t>Average KE of a gas depends on temp</a:t>
            </a:r>
          </a:p>
        </p:txBody>
      </p:sp>
      <p:sp>
        <p:nvSpPr>
          <p:cNvPr id="570" name="Google Shape;570;g201b87c1e1a_0_62"/>
          <p:cNvSpPr/>
          <p:nvPr/>
        </p:nvSpPr>
        <p:spPr>
          <a:xfrm>
            <a:off x="9481457" y="1151300"/>
            <a:ext cx="2058600" cy="9498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400">
                <a:solidFill>
                  <a:schemeClr val="lt1"/>
                </a:solidFill>
                <a:latin typeface="Arial" panose="020B0604020202020204" pitchFamily="34" charset="0"/>
                <a:cs typeface="Arial" panose="020B0604020202020204" pitchFamily="34" charset="0"/>
              </a:rPr>
              <a:t>Stuff spreads out when it moves into a new area</a:t>
            </a:r>
            <a:endParaRPr sz="1400">
              <a:solidFill>
                <a:schemeClr val="lt1"/>
              </a:solidFill>
              <a:latin typeface="Arial" panose="020B0604020202020204" pitchFamily="34" charset="0"/>
              <a:cs typeface="Arial" panose="020B0604020202020204" pitchFamily="34" charset="0"/>
            </a:endParaRPr>
          </a:p>
        </p:txBody>
      </p:sp>
      <p:sp>
        <p:nvSpPr>
          <p:cNvPr id="571" name="Google Shape;571;g201b87c1e1a_0_62"/>
          <p:cNvSpPr/>
          <p:nvPr/>
        </p:nvSpPr>
        <p:spPr>
          <a:xfrm>
            <a:off x="9481683" y="2274805"/>
            <a:ext cx="2058600" cy="11130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400">
                <a:solidFill>
                  <a:schemeClr val="lt1"/>
                </a:solidFill>
                <a:latin typeface="Arial" panose="020B0604020202020204" pitchFamily="34" charset="0"/>
                <a:cs typeface="Arial" panose="020B0604020202020204" pitchFamily="34" charset="0"/>
              </a:rPr>
              <a:t>If stuff has nowhere to go, it will build up in one area</a:t>
            </a:r>
            <a:endParaRPr sz="1400">
              <a:solidFill>
                <a:schemeClr val="lt1"/>
              </a:solidFill>
              <a:latin typeface="Arial" panose="020B0604020202020204" pitchFamily="34" charset="0"/>
              <a:cs typeface="Arial" panose="020B0604020202020204" pitchFamily="34" charset="0"/>
            </a:endParaRPr>
          </a:p>
        </p:txBody>
      </p:sp>
      <p:sp>
        <p:nvSpPr>
          <p:cNvPr id="572" name="Google Shape;572;g201b87c1e1a_0_62"/>
          <p:cNvSpPr/>
          <p:nvPr/>
        </p:nvSpPr>
        <p:spPr>
          <a:xfrm>
            <a:off x="7060077" y="1259176"/>
            <a:ext cx="2058600" cy="949800"/>
          </a:xfrm>
          <a:prstGeom prst="rect">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400">
                <a:solidFill>
                  <a:schemeClr val="lt1"/>
                </a:solidFill>
                <a:latin typeface="Arial" panose="020B0604020202020204" pitchFamily="34" charset="0"/>
                <a:cs typeface="Arial" panose="020B0604020202020204" pitchFamily="34" charset="0"/>
              </a:rPr>
              <a:t>Gas stoves work by emitting gas molecules via the flames</a:t>
            </a:r>
            <a:endParaRPr sz="1400">
              <a:solidFill>
                <a:schemeClr val="lt1"/>
              </a:solidFill>
              <a:latin typeface="Arial" panose="020B0604020202020204" pitchFamily="34" charset="0"/>
              <a:cs typeface="Arial" panose="020B0604020202020204" pitchFamily="34" charset="0"/>
            </a:endParaRPr>
          </a:p>
        </p:txBody>
      </p:sp>
      <p:sp>
        <p:nvSpPr>
          <p:cNvPr id="573" name="Google Shape;573;g201b87c1e1a_0_62"/>
          <p:cNvSpPr/>
          <p:nvPr/>
        </p:nvSpPr>
        <p:spPr>
          <a:xfrm>
            <a:off x="7060190" y="2312339"/>
            <a:ext cx="2058600" cy="1113000"/>
          </a:xfrm>
          <a:prstGeom prst="rect">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400">
                <a:solidFill>
                  <a:schemeClr val="lt1"/>
                </a:solidFill>
                <a:latin typeface="Arial" panose="020B0604020202020204" pitchFamily="34" charset="0"/>
                <a:cs typeface="Arial" panose="020B0604020202020204" pitchFamily="34" charset="0"/>
              </a:rPr>
              <a:t>Some gases are good for me and some gases are bad for me.</a:t>
            </a:r>
            <a:endParaRPr sz="1400">
              <a:solidFill>
                <a:schemeClr val="lt1"/>
              </a:solidFill>
              <a:latin typeface="Arial" panose="020B0604020202020204" pitchFamily="34" charset="0"/>
              <a:cs typeface="Arial" panose="020B0604020202020204" pitchFamily="34" charset="0"/>
            </a:endParaRPr>
          </a:p>
        </p:txBody>
      </p:sp>
      <p:sp>
        <p:nvSpPr>
          <p:cNvPr id="574" name="Google Shape;574;g201b87c1e1a_0_62"/>
          <p:cNvSpPr txBox="1">
            <a:spLocks noGrp="1"/>
          </p:cNvSpPr>
          <p:nvPr>
            <p:ph type="title" idx="4294967295"/>
          </p:nvPr>
        </p:nvSpPr>
        <p:spPr>
          <a:xfrm>
            <a:off x="-109984" y="-27050"/>
            <a:ext cx="124119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E0E0E"/>
              </a:buClr>
              <a:buSzPts val="3600"/>
              <a:buFont typeface="Arial"/>
              <a:buNone/>
            </a:pPr>
            <a:r>
              <a:rPr lang="en-US" sz="3600">
                <a:solidFill>
                  <a:srgbClr val="0E0E0E"/>
                </a:solidFill>
              </a:rPr>
              <a:t>What do epistemologies do?</a:t>
            </a:r>
            <a:endParaRPr sz="3600" b="1">
              <a:solidFill>
                <a:srgbClr val="0E0E0E"/>
              </a:solidFill>
            </a:endParaRPr>
          </a:p>
        </p:txBody>
      </p:sp>
      <p:sp>
        <p:nvSpPr>
          <p:cNvPr id="575" name="Google Shape;575;g201b87c1e1a_0_62"/>
          <p:cNvSpPr txBox="1"/>
          <p:nvPr/>
        </p:nvSpPr>
        <p:spPr>
          <a:xfrm>
            <a:off x="2065750" y="3531950"/>
            <a:ext cx="2437500" cy="800189"/>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000" b="1" dirty="0">
                <a:latin typeface="Arial" panose="020B0604020202020204" pitchFamily="34" charset="0"/>
                <a:cs typeface="Arial" panose="020B0604020202020204" pitchFamily="34" charset="0"/>
              </a:rPr>
              <a:t>Procedural</a:t>
            </a:r>
            <a:br>
              <a:rPr lang="en-US" sz="2000" b="1"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knowledge</a:t>
            </a:r>
            <a:endParaRPr sz="2000" b="1" dirty="0">
              <a:latin typeface="Arial" panose="020B0604020202020204" pitchFamily="34" charset="0"/>
              <a:cs typeface="Arial" panose="020B0604020202020204" pitchFamily="34" charset="0"/>
            </a:endParaRPr>
          </a:p>
        </p:txBody>
      </p:sp>
      <p:sp>
        <p:nvSpPr>
          <p:cNvPr id="576" name="Google Shape;576;g201b87c1e1a_0_62"/>
          <p:cNvSpPr txBox="1"/>
          <p:nvPr/>
        </p:nvSpPr>
        <p:spPr>
          <a:xfrm>
            <a:off x="4524300" y="3608150"/>
            <a:ext cx="2437500" cy="110796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000" b="1" dirty="0">
                <a:latin typeface="Arial" panose="020B0604020202020204" pitchFamily="34" charset="0"/>
                <a:cs typeface="Arial" panose="020B0604020202020204" pitchFamily="34" charset="0"/>
              </a:rPr>
              <a:t>Formal fact like knowledge from school</a:t>
            </a:r>
            <a:endParaRPr sz="2000" b="1" dirty="0">
              <a:latin typeface="Arial" panose="020B0604020202020204" pitchFamily="34" charset="0"/>
              <a:cs typeface="Arial" panose="020B0604020202020204" pitchFamily="34" charset="0"/>
            </a:endParaRPr>
          </a:p>
        </p:txBody>
      </p:sp>
      <p:sp>
        <p:nvSpPr>
          <p:cNvPr id="577" name="Google Shape;577;g201b87c1e1a_0_62"/>
          <p:cNvSpPr txBox="1"/>
          <p:nvPr/>
        </p:nvSpPr>
        <p:spPr>
          <a:xfrm>
            <a:off x="6681300" y="3597050"/>
            <a:ext cx="2816400" cy="110796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000" b="1" dirty="0">
                <a:latin typeface="Arial" panose="020B0604020202020204" pitchFamily="34" charset="0"/>
                <a:cs typeface="Arial" panose="020B0604020202020204" pitchFamily="34" charset="0"/>
              </a:rPr>
              <a:t>Everyday </a:t>
            </a:r>
            <a:br>
              <a:rPr lang="en-US" sz="2000" b="1"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experiential knowledge</a:t>
            </a:r>
            <a:endParaRPr sz="2000" b="1" dirty="0">
              <a:latin typeface="Arial" panose="020B0604020202020204" pitchFamily="34" charset="0"/>
              <a:cs typeface="Arial" panose="020B0604020202020204" pitchFamily="34" charset="0"/>
            </a:endParaRPr>
          </a:p>
        </p:txBody>
      </p:sp>
      <p:sp>
        <p:nvSpPr>
          <p:cNvPr id="578" name="Google Shape;578;g201b87c1e1a_0_62"/>
          <p:cNvSpPr txBox="1"/>
          <p:nvPr/>
        </p:nvSpPr>
        <p:spPr>
          <a:xfrm>
            <a:off x="9147000" y="3578275"/>
            <a:ext cx="2816400" cy="800189"/>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000" b="1">
                <a:latin typeface="Arial" panose="020B0604020202020204" pitchFamily="34" charset="0"/>
                <a:cs typeface="Arial" panose="020B0604020202020204" pitchFamily="34" charset="0"/>
              </a:rPr>
              <a:t>Generic schematic knowledge</a:t>
            </a:r>
            <a:endParaRPr sz="2000" b="1">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6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6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6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6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6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6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7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7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7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7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7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7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7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g201b87c1e1a_0_87"/>
          <p:cNvSpPr/>
          <p:nvPr/>
        </p:nvSpPr>
        <p:spPr>
          <a:xfrm>
            <a:off x="338750" y="1556550"/>
            <a:ext cx="1713300" cy="1402800"/>
          </a:xfrm>
          <a:prstGeom prst="wedgeRoundRectCallout">
            <a:avLst>
              <a:gd name="adj1" fmla="val -62309"/>
              <a:gd name="adj2" fmla="val -70406"/>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a:latin typeface="Arial" panose="020B0604020202020204" pitchFamily="34" charset="0"/>
                <a:cs typeface="Arial" panose="020B0604020202020204" pitchFamily="34" charset="0"/>
              </a:rPr>
              <a:t>Should I be worried about my stove?</a:t>
            </a:r>
            <a:endParaRPr>
              <a:latin typeface="Arial" panose="020B0604020202020204" pitchFamily="34" charset="0"/>
              <a:cs typeface="Arial" panose="020B0604020202020204" pitchFamily="34" charset="0"/>
            </a:endParaRPr>
          </a:p>
        </p:txBody>
      </p:sp>
      <p:sp>
        <p:nvSpPr>
          <p:cNvPr id="584" name="Google Shape;584;g201b87c1e1a_0_87"/>
          <p:cNvSpPr/>
          <p:nvPr/>
        </p:nvSpPr>
        <p:spPr>
          <a:xfrm>
            <a:off x="2292250" y="1151300"/>
            <a:ext cx="2058600" cy="6966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400" i="1" dirty="0">
                <a:solidFill>
                  <a:schemeClr val="lt1"/>
                </a:solidFill>
                <a:latin typeface="Arial" panose="020B0604020202020204" pitchFamily="34" charset="0"/>
                <a:cs typeface="Arial" panose="020B0604020202020204" pitchFamily="34" charset="0"/>
              </a:rPr>
              <a:t>PV=</a:t>
            </a:r>
            <a:r>
              <a:rPr lang="en-US" sz="1400" i="1" dirty="0" err="1">
                <a:solidFill>
                  <a:schemeClr val="lt1"/>
                </a:solidFill>
                <a:latin typeface="Arial" panose="020B0604020202020204" pitchFamily="34" charset="0"/>
                <a:cs typeface="Arial" panose="020B0604020202020204" pitchFamily="34" charset="0"/>
              </a:rPr>
              <a:t>nRT</a:t>
            </a:r>
            <a:endParaRPr sz="1400" i="1" dirty="0">
              <a:solidFill>
                <a:schemeClr val="lt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85" name="Google Shape;585;g201b87c1e1a_0_87"/>
              <p:cNvSpPr/>
              <p:nvPr/>
            </p:nvSpPr>
            <p:spPr>
              <a:xfrm>
                <a:off x="2292250" y="1951127"/>
                <a:ext cx="2058600" cy="6966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14:m>
                  <m:oMathPara xmlns:m="http://schemas.openxmlformats.org/officeDocument/2006/math">
                    <m:oMathParaPr>
                      <m:jc m:val="centerGroup"/>
                    </m:oMathParaPr>
                    <m:oMath xmlns:m="http://schemas.openxmlformats.org/officeDocument/2006/math">
                      <m:d>
                        <m:dPr>
                          <m:ctrlPr>
                            <a:rPr lang="ar-AE" sz="1200" i="1" smtClean="0">
                              <a:solidFill>
                                <a:schemeClr val="lt1"/>
                              </a:solidFill>
                              <a:latin typeface="Cambria Math" panose="02040503050406030204" pitchFamily="18" charset="0"/>
                            </a:rPr>
                          </m:ctrlPr>
                        </m:dPr>
                        <m:e>
                          <m:r>
                            <a:rPr lang="ar-AE" sz="1200" b="0" i="1" smtClean="0">
                              <a:solidFill>
                                <a:schemeClr val="lt1"/>
                              </a:solidFill>
                              <a:latin typeface="Cambria Math" panose="02040503050406030204" pitchFamily="18" charset="0"/>
                            </a:rPr>
                            <m:t>𝑃</m:t>
                          </m:r>
                          <m:r>
                            <a:rPr lang="ar-AE" sz="1200" b="0" i="1" smtClean="0">
                              <a:solidFill>
                                <a:schemeClr val="lt1"/>
                              </a:solidFill>
                              <a:latin typeface="Cambria Math" panose="02040503050406030204" pitchFamily="18" charset="0"/>
                            </a:rPr>
                            <m:t>+ </m:t>
                          </m:r>
                          <m:f>
                            <m:fPr>
                              <m:ctrlPr>
                                <a:rPr lang="ar-AE" sz="1200" b="0" i="1" smtClean="0">
                                  <a:solidFill>
                                    <a:schemeClr val="lt1"/>
                                  </a:solidFill>
                                  <a:latin typeface="Cambria Math" panose="02040503050406030204" pitchFamily="18" charset="0"/>
                                </a:rPr>
                              </m:ctrlPr>
                            </m:fPr>
                            <m:num>
                              <m:r>
                                <a:rPr lang="ar-AE" sz="1200" b="0" i="1" smtClean="0">
                                  <a:solidFill>
                                    <a:schemeClr val="lt1"/>
                                  </a:solidFill>
                                  <a:latin typeface="Cambria Math" panose="02040503050406030204" pitchFamily="18" charset="0"/>
                                </a:rPr>
                                <m:t>𝑎</m:t>
                              </m:r>
                              <m:sSup>
                                <m:sSupPr>
                                  <m:ctrlPr>
                                    <a:rPr lang="ar-AE" sz="1200" b="0" i="1" smtClean="0">
                                      <a:solidFill>
                                        <a:schemeClr val="lt1"/>
                                      </a:solidFill>
                                      <a:latin typeface="Cambria Math" panose="02040503050406030204" pitchFamily="18" charset="0"/>
                                    </a:rPr>
                                  </m:ctrlPr>
                                </m:sSupPr>
                                <m:e>
                                  <m:r>
                                    <a:rPr lang="ar-AE" sz="1200" b="0" i="1" smtClean="0">
                                      <a:solidFill>
                                        <a:schemeClr val="lt1"/>
                                      </a:solidFill>
                                      <a:latin typeface="Cambria Math" panose="02040503050406030204" pitchFamily="18" charset="0"/>
                                    </a:rPr>
                                    <m:t>𝑛</m:t>
                                  </m:r>
                                </m:e>
                                <m:sup>
                                  <m:r>
                                    <a:rPr lang="ar-AE" sz="1200" b="0" i="1" smtClean="0">
                                      <a:solidFill>
                                        <a:schemeClr val="lt1"/>
                                      </a:solidFill>
                                      <a:latin typeface="Cambria Math" panose="02040503050406030204" pitchFamily="18" charset="0"/>
                                    </a:rPr>
                                    <m:t>2</m:t>
                                  </m:r>
                                </m:sup>
                              </m:sSup>
                            </m:num>
                            <m:den>
                              <m:sSup>
                                <m:sSupPr>
                                  <m:ctrlPr>
                                    <a:rPr lang="ar-AE" sz="1200" b="0" i="1" smtClean="0">
                                      <a:solidFill>
                                        <a:schemeClr val="lt1"/>
                                      </a:solidFill>
                                      <a:latin typeface="Cambria Math" panose="02040503050406030204" pitchFamily="18" charset="0"/>
                                    </a:rPr>
                                  </m:ctrlPr>
                                </m:sSupPr>
                                <m:e>
                                  <m:r>
                                    <a:rPr lang="ar-AE" sz="1200" b="0" i="1" smtClean="0">
                                      <a:solidFill>
                                        <a:schemeClr val="lt1"/>
                                      </a:solidFill>
                                      <a:latin typeface="Cambria Math" panose="02040503050406030204" pitchFamily="18" charset="0"/>
                                    </a:rPr>
                                    <m:t>𝑉</m:t>
                                  </m:r>
                                </m:e>
                                <m:sup>
                                  <m:r>
                                    <a:rPr lang="ar-AE" sz="1200" b="0" i="1" smtClean="0">
                                      <a:solidFill>
                                        <a:schemeClr val="lt1"/>
                                      </a:solidFill>
                                      <a:latin typeface="Cambria Math" panose="02040503050406030204" pitchFamily="18" charset="0"/>
                                    </a:rPr>
                                    <m:t>2</m:t>
                                  </m:r>
                                </m:sup>
                              </m:sSup>
                            </m:den>
                          </m:f>
                        </m:e>
                      </m:d>
                      <m:d>
                        <m:dPr>
                          <m:ctrlPr>
                            <a:rPr lang="ar-AE" sz="1200" i="1" smtClean="0">
                              <a:solidFill>
                                <a:schemeClr val="lt1"/>
                              </a:solidFill>
                              <a:latin typeface="Cambria Math" panose="02040503050406030204" pitchFamily="18" charset="0"/>
                            </a:rPr>
                          </m:ctrlPr>
                        </m:dPr>
                        <m:e>
                          <m:r>
                            <a:rPr lang="ar-AE" sz="1200" b="0" i="1" smtClean="0">
                              <a:solidFill>
                                <a:schemeClr val="lt1"/>
                              </a:solidFill>
                              <a:latin typeface="Cambria Math" panose="02040503050406030204" pitchFamily="18" charset="0"/>
                            </a:rPr>
                            <m:t>𝑉</m:t>
                          </m:r>
                          <m:r>
                            <a:rPr lang="ar-AE" sz="1200" b="0" i="1" smtClean="0">
                              <a:solidFill>
                                <a:schemeClr val="lt1"/>
                              </a:solidFill>
                              <a:latin typeface="Cambria Math" panose="02040503050406030204" pitchFamily="18" charset="0"/>
                            </a:rPr>
                            <m:t>−</m:t>
                          </m:r>
                          <m:r>
                            <a:rPr lang="ar-AE" sz="1200" b="0" i="1" smtClean="0">
                              <a:solidFill>
                                <a:schemeClr val="lt1"/>
                              </a:solidFill>
                              <a:latin typeface="Cambria Math" panose="02040503050406030204" pitchFamily="18" charset="0"/>
                            </a:rPr>
                            <m:t>𝑛𝑏</m:t>
                          </m:r>
                        </m:e>
                      </m:d>
                      <m:r>
                        <a:rPr lang="ar-AE" sz="1200" b="0" i="1" smtClean="0">
                          <a:solidFill>
                            <a:schemeClr val="lt1"/>
                          </a:solidFill>
                          <a:latin typeface="Cambria Math" panose="02040503050406030204" pitchFamily="18" charset="0"/>
                        </a:rPr>
                        <m:t>=</m:t>
                      </m:r>
                      <m:r>
                        <a:rPr lang="ar-AE" sz="1200" b="0" i="1" smtClean="0">
                          <a:solidFill>
                            <a:schemeClr val="lt1"/>
                          </a:solidFill>
                          <a:latin typeface="Cambria Math" panose="02040503050406030204" pitchFamily="18" charset="0"/>
                        </a:rPr>
                        <m:t>𝑛𝑅𝑇</m:t>
                      </m:r>
                    </m:oMath>
                  </m:oMathPara>
                </a14:m>
                <a:endParaRPr lang="ar-AE" sz="2000" dirty="0">
                  <a:solidFill>
                    <a:schemeClr val="lt1"/>
                  </a:solidFill>
                </a:endParaRPr>
              </a:p>
            </p:txBody>
          </p:sp>
        </mc:Choice>
        <mc:Fallback xmlns="">
          <p:sp>
            <p:nvSpPr>
              <p:cNvPr id="585" name="Google Shape;585;g201b87c1e1a_0_87"/>
              <p:cNvSpPr>
                <a:spLocks noRot="1" noChangeAspect="1" noMove="1" noResize="1" noEditPoints="1" noAdjustHandles="1" noChangeArrowheads="1" noChangeShapeType="1" noTextEdit="1"/>
              </p:cNvSpPr>
              <p:nvPr/>
            </p:nvSpPr>
            <p:spPr>
              <a:xfrm>
                <a:off x="2292250" y="1951127"/>
                <a:ext cx="2058600" cy="696600"/>
              </a:xfrm>
              <a:prstGeom prst="rect">
                <a:avLst/>
              </a:prstGeom>
              <a:blipFill>
                <a:blip r:embed="rId3"/>
                <a:stretch>
                  <a:fillRect/>
                </a:stretch>
              </a:blipFill>
              <a:ln w="9525" cap="flat" cmpd="sng">
                <a:solidFill>
                  <a:schemeClr val="dk2"/>
                </a:solidFill>
                <a:prstDash val="solid"/>
                <a:round/>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6" name="Google Shape;586;g201b87c1e1a_0_87"/>
              <p:cNvSpPr/>
              <p:nvPr/>
            </p:nvSpPr>
            <p:spPr>
              <a:xfrm>
                <a:off x="2292250" y="2750953"/>
                <a:ext cx="2058600" cy="6966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14:m>
                  <m:oMathPara xmlns:m="http://schemas.openxmlformats.org/officeDocument/2006/math">
                    <m:oMathParaPr>
                      <m:jc m:val="centerGroup"/>
                    </m:oMathParaPr>
                    <m:oMath xmlns:m="http://schemas.openxmlformats.org/officeDocument/2006/math">
                      <m:r>
                        <a:rPr lang="ar-AE" sz="1200" b="0" i="1" smtClean="0">
                          <a:solidFill>
                            <a:schemeClr val="lt1"/>
                          </a:solidFill>
                          <a:latin typeface="Cambria Math" panose="02040503050406030204" pitchFamily="18" charset="0"/>
                        </a:rPr>
                        <m:t>𝑝</m:t>
                      </m:r>
                      <m:r>
                        <a:rPr lang="ar-AE" sz="1200" b="0" i="1" smtClean="0">
                          <a:solidFill>
                            <a:schemeClr val="lt1"/>
                          </a:solidFill>
                          <a:latin typeface="Cambria Math" panose="02040503050406030204" pitchFamily="18" charset="0"/>
                        </a:rPr>
                        <m:t>=</m:t>
                      </m:r>
                      <m:f>
                        <m:fPr>
                          <m:ctrlPr>
                            <a:rPr lang="ar-AE" sz="1200" b="0" i="1" smtClean="0">
                              <a:solidFill>
                                <a:schemeClr val="lt1"/>
                              </a:solidFill>
                              <a:latin typeface="Cambria Math" panose="02040503050406030204" pitchFamily="18" charset="0"/>
                            </a:rPr>
                          </m:ctrlPr>
                        </m:fPr>
                        <m:num>
                          <m:r>
                            <a:rPr lang="ar-AE" sz="1200" b="0" i="1" smtClean="0">
                              <a:solidFill>
                                <a:schemeClr val="lt1"/>
                              </a:solidFill>
                              <a:latin typeface="Cambria Math" panose="02040503050406030204" pitchFamily="18" charset="0"/>
                            </a:rPr>
                            <m:t>𝑅𝑇</m:t>
                          </m:r>
                        </m:num>
                        <m:den>
                          <m:sSub>
                            <m:sSubPr>
                              <m:ctrlPr>
                                <a:rPr lang="ar-AE" sz="1200" b="0" i="1" smtClean="0">
                                  <a:solidFill>
                                    <a:schemeClr val="lt1"/>
                                  </a:solidFill>
                                  <a:latin typeface="Cambria Math" panose="02040503050406030204" pitchFamily="18" charset="0"/>
                                </a:rPr>
                              </m:ctrlPr>
                            </m:sSubPr>
                            <m:e>
                              <m:r>
                                <a:rPr lang="ar-AE" sz="1200" b="0" i="1" smtClean="0">
                                  <a:solidFill>
                                    <a:schemeClr val="lt1"/>
                                  </a:solidFill>
                                  <a:latin typeface="Cambria Math" panose="02040503050406030204" pitchFamily="18" charset="0"/>
                                </a:rPr>
                                <m:t>𝑉</m:t>
                              </m:r>
                            </m:e>
                            <m:sub>
                              <m:r>
                                <a:rPr lang="ar-AE" sz="1200" b="0" i="1" smtClean="0">
                                  <a:solidFill>
                                    <a:schemeClr val="lt1"/>
                                  </a:solidFill>
                                  <a:latin typeface="Cambria Math" panose="02040503050406030204" pitchFamily="18" charset="0"/>
                                </a:rPr>
                                <m:t>𝑚</m:t>
                              </m:r>
                            </m:sub>
                          </m:sSub>
                          <m:r>
                            <a:rPr lang="ar-AE" sz="1200" b="0" i="1" smtClean="0">
                              <a:solidFill>
                                <a:schemeClr val="lt1"/>
                              </a:solidFill>
                              <a:latin typeface="Cambria Math" panose="02040503050406030204" pitchFamily="18" charset="0"/>
                            </a:rPr>
                            <m:t>−</m:t>
                          </m:r>
                          <m:r>
                            <a:rPr lang="ar-AE" sz="1200" b="0" i="1" smtClean="0">
                              <a:solidFill>
                                <a:schemeClr val="lt1"/>
                              </a:solidFill>
                              <a:latin typeface="Cambria Math" panose="02040503050406030204" pitchFamily="18" charset="0"/>
                            </a:rPr>
                            <m:t>𝑏</m:t>
                          </m:r>
                        </m:den>
                      </m:f>
                      <m:r>
                        <a:rPr lang="ar-AE" sz="1200" b="0" i="0" smtClean="0">
                          <a:solidFill>
                            <a:schemeClr val="lt1"/>
                          </a:solidFill>
                          <a:latin typeface="Cambria Math" panose="02040503050406030204" pitchFamily="18" charset="0"/>
                        </a:rPr>
                        <m:t>−</m:t>
                      </m:r>
                      <m:f>
                        <m:fPr>
                          <m:ctrlPr>
                            <a:rPr lang="ar-AE" sz="1200" b="0" i="1" smtClean="0">
                              <a:solidFill>
                                <a:schemeClr val="lt1"/>
                              </a:solidFill>
                              <a:latin typeface="Cambria Math" panose="02040503050406030204" pitchFamily="18" charset="0"/>
                            </a:rPr>
                          </m:ctrlPr>
                        </m:fPr>
                        <m:num>
                          <m:r>
                            <a:rPr lang="ar-AE" sz="1200" b="0" i="1" smtClean="0">
                              <a:solidFill>
                                <a:schemeClr val="lt1"/>
                              </a:solidFill>
                              <a:latin typeface="Cambria Math" panose="02040503050406030204" pitchFamily="18" charset="0"/>
                            </a:rPr>
                            <m:t>𝑎</m:t>
                          </m:r>
                        </m:num>
                        <m:den>
                          <m:rad>
                            <m:radPr>
                              <m:degHide m:val="on"/>
                              <m:ctrlPr>
                                <a:rPr lang="ar-AE" sz="1200" b="0" i="1" smtClean="0">
                                  <a:solidFill>
                                    <a:schemeClr val="lt1"/>
                                  </a:solidFill>
                                  <a:latin typeface="Cambria Math" panose="02040503050406030204" pitchFamily="18" charset="0"/>
                                </a:rPr>
                              </m:ctrlPr>
                            </m:radPr>
                            <m:deg/>
                            <m:e>
                              <m:r>
                                <a:rPr lang="ar-AE" sz="1200" b="0" i="1" smtClean="0">
                                  <a:solidFill>
                                    <a:schemeClr val="lt1"/>
                                  </a:solidFill>
                                  <a:latin typeface="Cambria Math" panose="02040503050406030204" pitchFamily="18" charset="0"/>
                                </a:rPr>
                                <m:t>𝑇</m:t>
                              </m:r>
                            </m:e>
                          </m:rad>
                          <m:sSub>
                            <m:sSubPr>
                              <m:ctrlPr>
                                <a:rPr lang="ar-AE" sz="1200" b="0" i="1" smtClean="0">
                                  <a:solidFill>
                                    <a:schemeClr val="lt1"/>
                                  </a:solidFill>
                                  <a:latin typeface="Cambria Math" panose="02040503050406030204" pitchFamily="18" charset="0"/>
                                </a:rPr>
                              </m:ctrlPr>
                            </m:sSubPr>
                            <m:e>
                              <m:r>
                                <a:rPr lang="ar-AE" sz="1200" b="0" i="1" smtClean="0">
                                  <a:solidFill>
                                    <a:schemeClr val="lt1"/>
                                  </a:solidFill>
                                  <a:latin typeface="Cambria Math" panose="02040503050406030204" pitchFamily="18" charset="0"/>
                                </a:rPr>
                                <m:t>𝑉</m:t>
                              </m:r>
                            </m:e>
                            <m:sub>
                              <m:r>
                                <a:rPr lang="ar-AE" sz="1200" b="0" i="1" smtClean="0">
                                  <a:solidFill>
                                    <a:schemeClr val="lt1"/>
                                  </a:solidFill>
                                  <a:latin typeface="Cambria Math" panose="02040503050406030204" pitchFamily="18" charset="0"/>
                                </a:rPr>
                                <m:t>𝑚</m:t>
                              </m:r>
                            </m:sub>
                          </m:sSub>
                          <m:r>
                            <a:rPr lang="ar-AE" sz="1200" b="0" i="1" smtClean="0">
                              <a:solidFill>
                                <a:schemeClr val="lt1"/>
                              </a:solidFill>
                              <a:latin typeface="Cambria Math" panose="02040503050406030204" pitchFamily="18" charset="0"/>
                            </a:rPr>
                            <m:t>(</m:t>
                          </m:r>
                          <m:sSub>
                            <m:sSubPr>
                              <m:ctrlPr>
                                <a:rPr lang="ar-AE" sz="1200" b="0" i="1" smtClean="0">
                                  <a:solidFill>
                                    <a:schemeClr val="lt1"/>
                                  </a:solidFill>
                                  <a:latin typeface="Cambria Math" panose="02040503050406030204" pitchFamily="18" charset="0"/>
                                </a:rPr>
                              </m:ctrlPr>
                            </m:sSubPr>
                            <m:e>
                              <m:r>
                                <a:rPr lang="ar-AE" sz="1200" b="0" i="1" smtClean="0">
                                  <a:solidFill>
                                    <a:schemeClr val="lt1"/>
                                  </a:solidFill>
                                  <a:latin typeface="Cambria Math" panose="02040503050406030204" pitchFamily="18" charset="0"/>
                                </a:rPr>
                                <m:t>𝑉</m:t>
                              </m:r>
                            </m:e>
                            <m:sub>
                              <m:r>
                                <a:rPr lang="ar-AE" sz="1200" b="0" i="1" smtClean="0">
                                  <a:solidFill>
                                    <a:schemeClr val="lt1"/>
                                  </a:solidFill>
                                  <a:latin typeface="Cambria Math" panose="02040503050406030204" pitchFamily="18" charset="0"/>
                                </a:rPr>
                                <m:t>𝑚</m:t>
                              </m:r>
                            </m:sub>
                          </m:sSub>
                          <m:r>
                            <a:rPr lang="ar-AE" sz="1200" b="0" i="1" smtClean="0">
                              <a:solidFill>
                                <a:schemeClr val="lt1"/>
                              </a:solidFill>
                              <a:latin typeface="Cambria Math" panose="02040503050406030204" pitchFamily="18" charset="0"/>
                            </a:rPr>
                            <m:t>+</m:t>
                          </m:r>
                          <m:r>
                            <a:rPr lang="ar-AE" sz="1200" b="0" i="1" smtClean="0">
                              <a:solidFill>
                                <a:schemeClr val="lt1"/>
                              </a:solidFill>
                              <a:latin typeface="Cambria Math" panose="02040503050406030204" pitchFamily="18" charset="0"/>
                            </a:rPr>
                            <m:t>𝑏</m:t>
                          </m:r>
                          <m:r>
                            <a:rPr lang="ar-AE" sz="1200" b="0" i="1" smtClean="0">
                              <a:solidFill>
                                <a:schemeClr val="lt1"/>
                              </a:solidFill>
                              <a:latin typeface="Cambria Math" panose="02040503050406030204" pitchFamily="18" charset="0"/>
                            </a:rPr>
                            <m:t>)</m:t>
                          </m:r>
                        </m:den>
                      </m:f>
                    </m:oMath>
                  </m:oMathPara>
                </a14:m>
                <a:endParaRPr lang="ar-AE" sz="2000" dirty="0">
                  <a:solidFill>
                    <a:schemeClr val="lt1"/>
                  </a:solidFill>
                </a:endParaRPr>
              </a:p>
            </p:txBody>
          </p:sp>
        </mc:Choice>
        <mc:Fallback xmlns="">
          <p:sp>
            <p:nvSpPr>
              <p:cNvPr id="586" name="Google Shape;586;g201b87c1e1a_0_87"/>
              <p:cNvSpPr>
                <a:spLocks noRot="1" noChangeAspect="1" noMove="1" noResize="1" noEditPoints="1" noAdjustHandles="1" noChangeArrowheads="1" noChangeShapeType="1" noTextEdit="1"/>
              </p:cNvSpPr>
              <p:nvPr/>
            </p:nvSpPr>
            <p:spPr>
              <a:xfrm>
                <a:off x="2292250" y="2750953"/>
                <a:ext cx="2058600" cy="696600"/>
              </a:xfrm>
              <a:prstGeom prst="rect">
                <a:avLst/>
              </a:prstGeom>
              <a:blipFill>
                <a:blip r:embed="rId4"/>
                <a:stretch>
                  <a:fillRect/>
                </a:stretch>
              </a:blipFill>
              <a:ln w="9525" cap="flat" cmpd="sng">
                <a:solidFill>
                  <a:schemeClr val="dk2"/>
                </a:solidFill>
                <a:prstDash val="solid"/>
                <a:round/>
                <a:headEnd type="none" w="sm" len="sm"/>
                <a:tailEnd type="none" w="sm" len="sm"/>
              </a:ln>
            </p:spPr>
            <p:txBody>
              <a:bodyPr/>
              <a:lstStyle/>
              <a:p>
                <a:r>
                  <a:rPr lang="en-US">
                    <a:noFill/>
                  </a:rPr>
                  <a:t> </a:t>
                </a:r>
              </a:p>
            </p:txBody>
          </p:sp>
        </mc:Fallback>
      </mc:AlternateContent>
      <p:sp>
        <p:nvSpPr>
          <p:cNvPr id="587" name="Google Shape;587;g201b87c1e1a_0_87"/>
          <p:cNvSpPr/>
          <p:nvPr/>
        </p:nvSpPr>
        <p:spPr>
          <a:xfrm>
            <a:off x="4713743" y="1151300"/>
            <a:ext cx="2058600" cy="696600"/>
          </a:xfrm>
          <a:prstGeom prst="rect">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400" dirty="0">
                <a:solidFill>
                  <a:schemeClr val="lt1"/>
                </a:solidFill>
                <a:latin typeface="Arial" panose="020B0604020202020204" pitchFamily="34" charset="0"/>
                <a:cs typeface="Arial" panose="020B0604020202020204" pitchFamily="34" charset="0"/>
              </a:rPr>
              <a:t>NO</a:t>
            </a:r>
            <a:r>
              <a:rPr lang="en-US" sz="1400" baseline="-25000" dirty="0">
                <a:solidFill>
                  <a:schemeClr val="lt1"/>
                </a:solidFill>
                <a:latin typeface="Arial" panose="020B0604020202020204" pitchFamily="34" charset="0"/>
                <a:cs typeface="Arial" panose="020B0604020202020204" pitchFamily="34" charset="0"/>
              </a:rPr>
              <a:t>2</a:t>
            </a:r>
            <a:r>
              <a:rPr lang="en-US" sz="1400" dirty="0">
                <a:solidFill>
                  <a:schemeClr val="lt1"/>
                </a:solidFill>
                <a:latin typeface="Arial" panose="020B0604020202020204" pitchFamily="34" charset="0"/>
                <a:cs typeface="Arial" panose="020B0604020202020204" pitchFamily="34" charset="0"/>
              </a:rPr>
              <a:t> has pi bonding interactions</a:t>
            </a:r>
          </a:p>
        </p:txBody>
      </p:sp>
      <p:sp>
        <p:nvSpPr>
          <p:cNvPr id="588" name="Google Shape;588;g201b87c1e1a_0_87"/>
          <p:cNvSpPr/>
          <p:nvPr/>
        </p:nvSpPr>
        <p:spPr>
          <a:xfrm>
            <a:off x="4713743" y="1951127"/>
            <a:ext cx="2058600" cy="696600"/>
          </a:xfrm>
          <a:prstGeom prst="rect">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400">
                <a:solidFill>
                  <a:schemeClr val="lt1"/>
                </a:solidFill>
                <a:latin typeface="Arial" panose="020B0604020202020204" pitchFamily="34" charset="0"/>
                <a:cs typeface="Arial" panose="020B0604020202020204" pitchFamily="34" charset="0"/>
              </a:rPr>
              <a:t>Molecules interact via elastic collisions</a:t>
            </a:r>
            <a:endParaRPr sz="1400">
              <a:solidFill>
                <a:schemeClr val="lt1"/>
              </a:solidFill>
              <a:latin typeface="Arial" panose="020B0604020202020204" pitchFamily="34" charset="0"/>
              <a:cs typeface="Arial" panose="020B0604020202020204" pitchFamily="34" charset="0"/>
            </a:endParaRPr>
          </a:p>
        </p:txBody>
      </p:sp>
      <p:sp>
        <p:nvSpPr>
          <p:cNvPr id="589" name="Google Shape;589;g201b87c1e1a_0_87"/>
          <p:cNvSpPr/>
          <p:nvPr/>
        </p:nvSpPr>
        <p:spPr>
          <a:xfrm>
            <a:off x="4713743" y="2750953"/>
            <a:ext cx="2058600" cy="696600"/>
          </a:xfrm>
          <a:prstGeom prst="rect">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1200" dirty="0">
                <a:solidFill>
                  <a:schemeClr val="lt1"/>
                </a:solidFill>
                <a:latin typeface="Arial" panose="020B0604020202020204" pitchFamily="34" charset="0"/>
                <a:cs typeface="Arial" panose="020B0604020202020204" pitchFamily="34" charset="0"/>
              </a:rPr>
              <a:t>Average KE of a gas depends on temp</a:t>
            </a:r>
          </a:p>
        </p:txBody>
      </p:sp>
      <p:sp>
        <p:nvSpPr>
          <p:cNvPr id="590" name="Google Shape;590;g201b87c1e1a_0_87"/>
          <p:cNvSpPr/>
          <p:nvPr/>
        </p:nvSpPr>
        <p:spPr>
          <a:xfrm>
            <a:off x="9481457" y="1151300"/>
            <a:ext cx="2058600" cy="9498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400">
                <a:solidFill>
                  <a:schemeClr val="lt1"/>
                </a:solidFill>
                <a:latin typeface="Arial" panose="020B0604020202020204" pitchFamily="34" charset="0"/>
                <a:cs typeface="Arial" panose="020B0604020202020204" pitchFamily="34" charset="0"/>
              </a:rPr>
              <a:t>Stuff spreads out when it moves into a new area</a:t>
            </a:r>
            <a:endParaRPr sz="1400">
              <a:solidFill>
                <a:schemeClr val="lt1"/>
              </a:solidFill>
              <a:latin typeface="Arial" panose="020B0604020202020204" pitchFamily="34" charset="0"/>
              <a:cs typeface="Arial" panose="020B0604020202020204" pitchFamily="34" charset="0"/>
            </a:endParaRPr>
          </a:p>
        </p:txBody>
      </p:sp>
      <p:sp>
        <p:nvSpPr>
          <p:cNvPr id="591" name="Google Shape;591;g201b87c1e1a_0_87"/>
          <p:cNvSpPr/>
          <p:nvPr/>
        </p:nvSpPr>
        <p:spPr>
          <a:xfrm>
            <a:off x="9481683" y="2274805"/>
            <a:ext cx="2058600" cy="11130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400">
                <a:solidFill>
                  <a:schemeClr val="lt1"/>
                </a:solidFill>
                <a:latin typeface="Arial" panose="020B0604020202020204" pitchFamily="34" charset="0"/>
                <a:cs typeface="Arial" panose="020B0604020202020204" pitchFamily="34" charset="0"/>
              </a:rPr>
              <a:t>If stuff has nowhere to go, it will build up in one area</a:t>
            </a:r>
            <a:endParaRPr sz="1400">
              <a:solidFill>
                <a:schemeClr val="lt1"/>
              </a:solidFill>
              <a:latin typeface="Arial" panose="020B0604020202020204" pitchFamily="34" charset="0"/>
              <a:cs typeface="Arial" panose="020B0604020202020204" pitchFamily="34" charset="0"/>
            </a:endParaRPr>
          </a:p>
        </p:txBody>
      </p:sp>
      <p:sp>
        <p:nvSpPr>
          <p:cNvPr id="592" name="Google Shape;592;g201b87c1e1a_0_87"/>
          <p:cNvSpPr/>
          <p:nvPr/>
        </p:nvSpPr>
        <p:spPr>
          <a:xfrm>
            <a:off x="7060077" y="1259176"/>
            <a:ext cx="2058600" cy="949800"/>
          </a:xfrm>
          <a:prstGeom prst="rect">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400">
                <a:solidFill>
                  <a:schemeClr val="lt1"/>
                </a:solidFill>
                <a:latin typeface="Arial" panose="020B0604020202020204" pitchFamily="34" charset="0"/>
                <a:cs typeface="Arial" panose="020B0604020202020204" pitchFamily="34" charset="0"/>
              </a:rPr>
              <a:t>Gas stoves work by emitting gas molecules via the flames</a:t>
            </a:r>
            <a:endParaRPr sz="1400">
              <a:solidFill>
                <a:schemeClr val="lt1"/>
              </a:solidFill>
              <a:latin typeface="Arial" panose="020B0604020202020204" pitchFamily="34" charset="0"/>
              <a:cs typeface="Arial" panose="020B0604020202020204" pitchFamily="34" charset="0"/>
            </a:endParaRPr>
          </a:p>
        </p:txBody>
      </p:sp>
      <p:sp>
        <p:nvSpPr>
          <p:cNvPr id="593" name="Google Shape;593;g201b87c1e1a_0_87"/>
          <p:cNvSpPr/>
          <p:nvPr/>
        </p:nvSpPr>
        <p:spPr>
          <a:xfrm>
            <a:off x="7060190" y="2312339"/>
            <a:ext cx="2058600" cy="1113000"/>
          </a:xfrm>
          <a:prstGeom prst="rect">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400">
                <a:solidFill>
                  <a:schemeClr val="lt1"/>
                </a:solidFill>
                <a:latin typeface="Arial" panose="020B0604020202020204" pitchFamily="34" charset="0"/>
                <a:cs typeface="Arial" panose="020B0604020202020204" pitchFamily="34" charset="0"/>
              </a:rPr>
              <a:t>Some gases are good for me and some gases are bad for me.</a:t>
            </a:r>
            <a:endParaRPr sz="1400">
              <a:solidFill>
                <a:schemeClr val="lt1"/>
              </a:solidFill>
              <a:latin typeface="Arial" panose="020B0604020202020204" pitchFamily="34" charset="0"/>
              <a:cs typeface="Arial" panose="020B0604020202020204" pitchFamily="34" charset="0"/>
            </a:endParaRPr>
          </a:p>
        </p:txBody>
      </p:sp>
      <p:sp>
        <p:nvSpPr>
          <p:cNvPr id="594" name="Google Shape;594;g201b87c1e1a_0_87"/>
          <p:cNvSpPr txBox="1">
            <a:spLocks noGrp="1"/>
          </p:cNvSpPr>
          <p:nvPr>
            <p:ph type="title" idx="4294967295"/>
          </p:nvPr>
        </p:nvSpPr>
        <p:spPr>
          <a:xfrm>
            <a:off x="-109984" y="-27050"/>
            <a:ext cx="124119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E0E0E"/>
              </a:buClr>
              <a:buSzPts val="3600"/>
              <a:buFont typeface="Arial"/>
              <a:buNone/>
            </a:pPr>
            <a:r>
              <a:rPr lang="en-US" sz="3600">
                <a:solidFill>
                  <a:srgbClr val="0E0E0E"/>
                </a:solidFill>
              </a:rPr>
              <a:t>What do epistemologies do?</a:t>
            </a:r>
            <a:endParaRPr sz="3600" b="1">
              <a:solidFill>
                <a:srgbClr val="0E0E0E"/>
              </a:solidFill>
            </a:endParaRPr>
          </a:p>
        </p:txBody>
      </p:sp>
      <p:cxnSp>
        <p:nvCxnSpPr>
          <p:cNvPr id="595" name="Google Shape;595;g201b87c1e1a_0_87"/>
          <p:cNvCxnSpPr/>
          <p:nvPr/>
        </p:nvCxnSpPr>
        <p:spPr>
          <a:xfrm>
            <a:off x="37400" y="5061750"/>
            <a:ext cx="12188700" cy="62400"/>
          </a:xfrm>
          <a:prstGeom prst="straightConnector1">
            <a:avLst/>
          </a:prstGeom>
          <a:noFill/>
          <a:ln w="38100" cap="flat" cmpd="sng">
            <a:solidFill>
              <a:schemeClr val="dk2"/>
            </a:solidFill>
            <a:prstDash val="dash"/>
            <a:round/>
            <a:headEnd type="none" w="med" len="med"/>
            <a:tailEnd type="none" w="med" len="med"/>
          </a:ln>
        </p:spPr>
      </p:cxnSp>
      <p:sp>
        <p:nvSpPr>
          <p:cNvPr id="596" name="Google Shape;596;g201b87c1e1a_0_87"/>
          <p:cNvSpPr/>
          <p:nvPr/>
        </p:nvSpPr>
        <p:spPr>
          <a:xfrm>
            <a:off x="2292250" y="5186500"/>
            <a:ext cx="3667200" cy="1402800"/>
          </a:xfrm>
          <a:prstGeom prst="roundRect">
            <a:avLst>
              <a:gd name="adj" fmla="val 16667"/>
            </a:avLst>
          </a:prstGeom>
          <a:solidFill>
            <a:srgbClr val="B4A7D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dirty="0">
                <a:latin typeface="Arial" panose="020B0604020202020204" pitchFamily="34" charset="0"/>
                <a:cs typeface="Arial" panose="020B0604020202020204" pitchFamily="34" charset="0"/>
              </a:rPr>
              <a:t>My answer should sound science-y.</a:t>
            </a:r>
            <a:endParaRPr sz="2400" dirty="0">
              <a:latin typeface="Arial" panose="020B0604020202020204" pitchFamily="34" charset="0"/>
              <a:cs typeface="Arial" panose="020B0604020202020204" pitchFamily="34" charset="0"/>
            </a:endParaRPr>
          </a:p>
        </p:txBody>
      </p:sp>
      <p:sp>
        <p:nvSpPr>
          <p:cNvPr id="597" name="Google Shape;597;g201b87c1e1a_0_87"/>
          <p:cNvSpPr txBox="1"/>
          <p:nvPr/>
        </p:nvSpPr>
        <p:spPr>
          <a:xfrm>
            <a:off x="2065750" y="3531950"/>
            <a:ext cx="2437500" cy="800189"/>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000" b="1" dirty="0">
                <a:latin typeface="Arial" panose="020B0604020202020204" pitchFamily="34" charset="0"/>
                <a:cs typeface="Arial" panose="020B0604020202020204" pitchFamily="34" charset="0"/>
              </a:rPr>
              <a:t>Procedural</a:t>
            </a:r>
            <a:br>
              <a:rPr lang="en-US" sz="2000" b="1"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knowledge</a:t>
            </a:r>
            <a:endParaRPr sz="2000" b="1" dirty="0">
              <a:latin typeface="Arial" panose="020B0604020202020204" pitchFamily="34" charset="0"/>
              <a:cs typeface="Arial" panose="020B0604020202020204" pitchFamily="34" charset="0"/>
            </a:endParaRPr>
          </a:p>
        </p:txBody>
      </p:sp>
      <p:sp>
        <p:nvSpPr>
          <p:cNvPr id="598" name="Google Shape;598;g201b87c1e1a_0_87"/>
          <p:cNvSpPr txBox="1"/>
          <p:nvPr/>
        </p:nvSpPr>
        <p:spPr>
          <a:xfrm>
            <a:off x="4524300" y="3608150"/>
            <a:ext cx="2437500" cy="110796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000" b="1" dirty="0">
                <a:latin typeface="Arial" panose="020B0604020202020204" pitchFamily="34" charset="0"/>
                <a:cs typeface="Arial" panose="020B0604020202020204" pitchFamily="34" charset="0"/>
              </a:rPr>
              <a:t>Formal fact like knowledge from school</a:t>
            </a:r>
            <a:endParaRPr sz="2000" b="1" dirty="0">
              <a:latin typeface="Arial" panose="020B0604020202020204" pitchFamily="34" charset="0"/>
              <a:cs typeface="Arial" panose="020B0604020202020204" pitchFamily="34" charset="0"/>
            </a:endParaRPr>
          </a:p>
        </p:txBody>
      </p:sp>
      <p:sp>
        <p:nvSpPr>
          <p:cNvPr id="599" name="Google Shape;599;g201b87c1e1a_0_87"/>
          <p:cNvSpPr txBox="1"/>
          <p:nvPr/>
        </p:nvSpPr>
        <p:spPr>
          <a:xfrm>
            <a:off x="6681300" y="3597050"/>
            <a:ext cx="2816400" cy="110796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000" b="1" dirty="0">
                <a:solidFill>
                  <a:srgbClr val="D8D8D8"/>
                </a:solidFill>
                <a:latin typeface="Arial" panose="020B0604020202020204" pitchFamily="34" charset="0"/>
                <a:cs typeface="Arial" panose="020B0604020202020204" pitchFamily="34" charset="0"/>
              </a:rPr>
              <a:t>Everyday </a:t>
            </a:r>
            <a:br>
              <a:rPr lang="en-US" sz="2000" b="1" dirty="0">
                <a:solidFill>
                  <a:srgbClr val="D8D8D8"/>
                </a:solidFill>
                <a:latin typeface="Arial" panose="020B0604020202020204" pitchFamily="34" charset="0"/>
                <a:cs typeface="Arial" panose="020B0604020202020204" pitchFamily="34" charset="0"/>
              </a:rPr>
            </a:br>
            <a:r>
              <a:rPr lang="en-US" sz="2000" b="1" dirty="0">
                <a:solidFill>
                  <a:srgbClr val="D8D8D8"/>
                </a:solidFill>
                <a:latin typeface="Arial" panose="020B0604020202020204" pitchFamily="34" charset="0"/>
                <a:cs typeface="Arial" panose="020B0604020202020204" pitchFamily="34" charset="0"/>
              </a:rPr>
              <a:t>experiential knowledge</a:t>
            </a:r>
            <a:endParaRPr sz="2000" b="1" dirty="0">
              <a:solidFill>
                <a:srgbClr val="D8D8D8"/>
              </a:solidFill>
              <a:latin typeface="Arial" panose="020B0604020202020204" pitchFamily="34" charset="0"/>
              <a:cs typeface="Arial" panose="020B0604020202020204" pitchFamily="34" charset="0"/>
            </a:endParaRPr>
          </a:p>
        </p:txBody>
      </p:sp>
      <p:sp>
        <p:nvSpPr>
          <p:cNvPr id="600" name="Google Shape;600;g201b87c1e1a_0_87"/>
          <p:cNvSpPr txBox="1"/>
          <p:nvPr/>
        </p:nvSpPr>
        <p:spPr>
          <a:xfrm>
            <a:off x="9147000" y="3578275"/>
            <a:ext cx="2816400" cy="800189"/>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000" b="1">
                <a:solidFill>
                  <a:srgbClr val="D8D8D8"/>
                </a:solidFill>
                <a:latin typeface="Arial" panose="020B0604020202020204" pitchFamily="34" charset="0"/>
                <a:cs typeface="Arial" panose="020B0604020202020204" pitchFamily="34" charset="0"/>
              </a:rPr>
              <a:t>Generic schematic knowledge</a:t>
            </a:r>
            <a:endParaRPr sz="2000" b="1">
              <a:solidFill>
                <a:srgbClr val="D8D8D8"/>
              </a:solidFill>
              <a:latin typeface="Arial" panose="020B0604020202020204" pitchFamily="34" charset="0"/>
              <a:cs typeface="Arial" panose="020B060402020202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g203ee6c48ed_0_0"/>
          <p:cNvSpPr/>
          <p:nvPr/>
        </p:nvSpPr>
        <p:spPr>
          <a:xfrm>
            <a:off x="338750" y="1556550"/>
            <a:ext cx="1713300" cy="1402800"/>
          </a:xfrm>
          <a:prstGeom prst="wedgeRoundRectCallout">
            <a:avLst>
              <a:gd name="adj1" fmla="val -62309"/>
              <a:gd name="adj2" fmla="val -70406"/>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dirty="0">
                <a:latin typeface="Arial" panose="020B0604020202020204" pitchFamily="34" charset="0"/>
                <a:cs typeface="Arial" panose="020B0604020202020204" pitchFamily="34" charset="0"/>
              </a:rPr>
              <a:t>Should I be worried about my stove?</a:t>
            </a:r>
            <a:endParaRPr dirty="0">
              <a:latin typeface="Arial" panose="020B0604020202020204" pitchFamily="34" charset="0"/>
              <a:cs typeface="Arial" panose="020B0604020202020204" pitchFamily="34" charset="0"/>
            </a:endParaRPr>
          </a:p>
        </p:txBody>
      </p:sp>
      <p:sp>
        <p:nvSpPr>
          <p:cNvPr id="606" name="Google Shape;606;g203ee6c48ed_0_0"/>
          <p:cNvSpPr/>
          <p:nvPr/>
        </p:nvSpPr>
        <p:spPr>
          <a:xfrm>
            <a:off x="2292250" y="1151300"/>
            <a:ext cx="2058600" cy="696600"/>
          </a:xfrm>
          <a:prstGeom prst="rect">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400" i="1" dirty="0">
                <a:solidFill>
                  <a:schemeClr val="lt1"/>
                </a:solidFill>
                <a:latin typeface="Arial" panose="020B0604020202020204" pitchFamily="34" charset="0"/>
                <a:cs typeface="Arial" panose="020B0604020202020204" pitchFamily="34" charset="0"/>
              </a:rPr>
              <a:t>PV=</a:t>
            </a:r>
            <a:r>
              <a:rPr lang="en-US" sz="1400" i="1" dirty="0" err="1">
                <a:solidFill>
                  <a:schemeClr val="lt1"/>
                </a:solidFill>
                <a:latin typeface="Arial" panose="020B0604020202020204" pitchFamily="34" charset="0"/>
                <a:cs typeface="Arial" panose="020B0604020202020204" pitchFamily="34" charset="0"/>
              </a:rPr>
              <a:t>nRT</a:t>
            </a:r>
            <a:endParaRPr sz="1400" i="1" dirty="0">
              <a:solidFill>
                <a:schemeClr val="lt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07" name="Google Shape;607;g203ee6c48ed_0_0"/>
              <p:cNvSpPr/>
              <p:nvPr/>
            </p:nvSpPr>
            <p:spPr>
              <a:xfrm>
                <a:off x="2292250" y="1951127"/>
                <a:ext cx="2058600" cy="696600"/>
              </a:xfrm>
              <a:prstGeom prst="rect">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14:m>
                  <m:oMathPara xmlns:m="http://schemas.openxmlformats.org/officeDocument/2006/math">
                    <m:oMathParaPr>
                      <m:jc m:val="centerGroup"/>
                    </m:oMathParaPr>
                    <m:oMath xmlns:m="http://schemas.openxmlformats.org/officeDocument/2006/math">
                      <m:d>
                        <m:dPr>
                          <m:ctrlPr>
                            <a:rPr lang="ar-AE" sz="1200" i="1" smtClean="0">
                              <a:solidFill>
                                <a:schemeClr val="lt1"/>
                              </a:solidFill>
                              <a:latin typeface="Cambria Math" panose="02040503050406030204" pitchFamily="18" charset="0"/>
                            </a:rPr>
                          </m:ctrlPr>
                        </m:dPr>
                        <m:e>
                          <m:r>
                            <a:rPr lang="ar-AE" sz="1200" b="0" i="1" smtClean="0">
                              <a:solidFill>
                                <a:schemeClr val="lt1"/>
                              </a:solidFill>
                              <a:latin typeface="Cambria Math" panose="02040503050406030204" pitchFamily="18" charset="0"/>
                            </a:rPr>
                            <m:t>𝑃</m:t>
                          </m:r>
                          <m:r>
                            <a:rPr lang="ar-AE" sz="1200" b="0" i="1" smtClean="0">
                              <a:solidFill>
                                <a:schemeClr val="lt1"/>
                              </a:solidFill>
                              <a:latin typeface="Cambria Math" panose="02040503050406030204" pitchFamily="18" charset="0"/>
                            </a:rPr>
                            <m:t>+ </m:t>
                          </m:r>
                          <m:f>
                            <m:fPr>
                              <m:ctrlPr>
                                <a:rPr lang="ar-AE" sz="1200" b="0" i="1" smtClean="0">
                                  <a:solidFill>
                                    <a:schemeClr val="lt1"/>
                                  </a:solidFill>
                                  <a:latin typeface="Cambria Math" panose="02040503050406030204" pitchFamily="18" charset="0"/>
                                </a:rPr>
                              </m:ctrlPr>
                            </m:fPr>
                            <m:num>
                              <m:r>
                                <a:rPr lang="ar-AE" sz="1200" b="0" i="1" smtClean="0">
                                  <a:solidFill>
                                    <a:schemeClr val="lt1"/>
                                  </a:solidFill>
                                  <a:latin typeface="Cambria Math" panose="02040503050406030204" pitchFamily="18" charset="0"/>
                                </a:rPr>
                                <m:t>𝑎</m:t>
                              </m:r>
                              <m:sSup>
                                <m:sSupPr>
                                  <m:ctrlPr>
                                    <a:rPr lang="ar-AE" sz="1200" b="0" i="1" smtClean="0">
                                      <a:solidFill>
                                        <a:schemeClr val="lt1"/>
                                      </a:solidFill>
                                      <a:latin typeface="Cambria Math" panose="02040503050406030204" pitchFamily="18" charset="0"/>
                                    </a:rPr>
                                  </m:ctrlPr>
                                </m:sSupPr>
                                <m:e>
                                  <m:r>
                                    <a:rPr lang="ar-AE" sz="1200" b="0" i="1" smtClean="0">
                                      <a:solidFill>
                                        <a:schemeClr val="lt1"/>
                                      </a:solidFill>
                                      <a:latin typeface="Cambria Math" panose="02040503050406030204" pitchFamily="18" charset="0"/>
                                    </a:rPr>
                                    <m:t>𝑛</m:t>
                                  </m:r>
                                </m:e>
                                <m:sup>
                                  <m:r>
                                    <a:rPr lang="ar-AE" sz="1200" b="0" i="1" smtClean="0">
                                      <a:solidFill>
                                        <a:schemeClr val="lt1"/>
                                      </a:solidFill>
                                      <a:latin typeface="Cambria Math" panose="02040503050406030204" pitchFamily="18" charset="0"/>
                                    </a:rPr>
                                    <m:t>2</m:t>
                                  </m:r>
                                </m:sup>
                              </m:sSup>
                            </m:num>
                            <m:den>
                              <m:sSup>
                                <m:sSupPr>
                                  <m:ctrlPr>
                                    <a:rPr lang="ar-AE" sz="1200" b="0" i="1" smtClean="0">
                                      <a:solidFill>
                                        <a:schemeClr val="lt1"/>
                                      </a:solidFill>
                                      <a:latin typeface="Cambria Math" panose="02040503050406030204" pitchFamily="18" charset="0"/>
                                    </a:rPr>
                                  </m:ctrlPr>
                                </m:sSupPr>
                                <m:e>
                                  <m:r>
                                    <a:rPr lang="ar-AE" sz="1200" b="0" i="1" smtClean="0">
                                      <a:solidFill>
                                        <a:schemeClr val="lt1"/>
                                      </a:solidFill>
                                      <a:latin typeface="Cambria Math" panose="02040503050406030204" pitchFamily="18" charset="0"/>
                                    </a:rPr>
                                    <m:t>𝑉</m:t>
                                  </m:r>
                                </m:e>
                                <m:sup>
                                  <m:r>
                                    <a:rPr lang="ar-AE" sz="1200" b="0" i="1" smtClean="0">
                                      <a:solidFill>
                                        <a:schemeClr val="lt1"/>
                                      </a:solidFill>
                                      <a:latin typeface="Cambria Math" panose="02040503050406030204" pitchFamily="18" charset="0"/>
                                    </a:rPr>
                                    <m:t>2</m:t>
                                  </m:r>
                                </m:sup>
                              </m:sSup>
                            </m:den>
                          </m:f>
                        </m:e>
                      </m:d>
                      <m:d>
                        <m:dPr>
                          <m:ctrlPr>
                            <a:rPr lang="ar-AE" sz="1200" i="1" smtClean="0">
                              <a:solidFill>
                                <a:schemeClr val="lt1"/>
                              </a:solidFill>
                              <a:latin typeface="Cambria Math" panose="02040503050406030204" pitchFamily="18" charset="0"/>
                            </a:rPr>
                          </m:ctrlPr>
                        </m:dPr>
                        <m:e>
                          <m:r>
                            <a:rPr lang="ar-AE" sz="1200" b="0" i="1" smtClean="0">
                              <a:solidFill>
                                <a:schemeClr val="lt1"/>
                              </a:solidFill>
                              <a:latin typeface="Cambria Math" panose="02040503050406030204" pitchFamily="18" charset="0"/>
                            </a:rPr>
                            <m:t>𝑉</m:t>
                          </m:r>
                          <m:r>
                            <a:rPr lang="ar-AE" sz="1200" b="0" i="1" smtClean="0">
                              <a:solidFill>
                                <a:schemeClr val="lt1"/>
                              </a:solidFill>
                              <a:latin typeface="Cambria Math" panose="02040503050406030204" pitchFamily="18" charset="0"/>
                            </a:rPr>
                            <m:t>−</m:t>
                          </m:r>
                          <m:r>
                            <a:rPr lang="ar-AE" sz="1200" b="0" i="1" smtClean="0">
                              <a:solidFill>
                                <a:schemeClr val="lt1"/>
                              </a:solidFill>
                              <a:latin typeface="Cambria Math" panose="02040503050406030204" pitchFamily="18" charset="0"/>
                            </a:rPr>
                            <m:t>𝑛𝑏</m:t>
                          </m:r>
                        </m:e>
                      </m:d>
                      <m:r>
                        <a:rPr lang="ar-AE" sz="1200" b="0" i="1" smtClean="0">
                          <a:solidFill>
                            <a:schemeClr val="lt1"/>
                          </a:solidFill>
                          <a:latin typeface="Cambria Math" panose="02040503050406030204" pitchFamily="18" charset="0"/>
                        </a:rPr>
                        <m:t>=</m:t>
                      </m:r>
                      <m:r>
                        <a:rPr lang="ar-AE" sz="1200" b="0" i="1" smtClean="0">
                          <a:solidFill>
                            <a:schemeClr val="lt1"/>
                          </a:solidFill>
                          <a:latin typeface="Cambria Math" panose="02040503050406030204" pitchFamily="18" charset="0"/>
                        </a:rPr>
                        <m:t>𝑛𝑅𝑇</m:t>
                      </m:r>
                    </m:oMath>
                  </m:oMathPara>
                </a14:m>
                <a:endParaRPr lang="ar-AE" sz="2000" dirty="0">
                  <a:solidFill>
                    <a:schemeClr val="lt1"/>
                  </a:solidFill>
                </a:endParaRPr>
              </a:p>
            </p:txBody>
          </p:sp>
        </mc:Choice>
        <mc:Fallback xmlns="">
          <p:sp>
            <p:nvSpPr>
              <p:cNvPr id="607" name="Google Shape;607;g203ee6c48ed_0_0"/>
              <p:cNvSpPr>
                <a:spLocks noRot="1" noChangeAspect="1" noMove="1" noResize="1" noEditPoints="1" noAdjustHandles="1" noChangeArrowheads="1" noChangeShapeType="1" noTextEdit="1"/>
              </p:cNvSpPr>
              <p:nvPr/>
            </p:nvSpPr>
            <p:spPr>
              <a:xfrm>
                <a:off x="2292250" y="1951127"/>
                <a:ext cx="2058600" cy="696600"/>
              </a:xfrm>
              <a:prstGeom prst="rect">
                <a:avLst/>
              </a:prstGeom>
              <a:blipFill>
                <a:blip r:embed="rId3"/>
                <a:stretch>
                  <a:fillRect/>
                </a:stretch>
              </a:blipFill>
              <a:ln w="9525" cap="flat" cmpd="sng">
                <a:solidFill>
                  <a:schemeClr val="dk2"/>
                </a:solidFill>
                <a:prstDash val="solid"/>
                <a:round/>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8" name="Google Shape;608;g203ee6c48ed_0_0"/>
              <p:cNvSpPr/>
              <p:nvPr/>
            </p:nvSpPr>
            <p:spPr>
              <a:xfrm>
                <a:off x="2292250" y="2750953"/>
                <a:ext cx="2058600" cy="696600"/>
              </a:xfrm>
              <a:prstGeom prst="rect">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14:m>
                  <m:oMathPara xmlns:m="http://schemas.openxmlformats.org/officeDocument/2006/math">
                    <m:oMathParaPr>
                      <m:jc m:val="centerGroup"/>
                    </m:oMathParaPr>
                    <m:oMath xmlns:m="http://schemas.openxmlformats.org/officeDocument/2006/math">
                      <m:r>
                        <a:rPr lang="ar-AE" sz="1200" b="0" i="1" smtClean="0">
                          <a:solidFill>
                            <a:schemeClr val="lt1"/>
                          </a:solidFill>
                          <a:latin typeface="Cambria Math" panose="02040503050406030204" pitchFamily="18" charset="0"/>
                        </a:rPr>
                        <m:t>𝑝</m:t>
                      </m:r>
                      <m:r>
                        <a:rPr lang="ar-AE" sz="1200" b="0" i="1" smtClean="0">
                          <a:solidFill>
                            <a:schemeClr val="lt1"/>
                          </a:solidFill>
                          <a:latin typeface="Cambria Math" panose="02040503050406030204" pitchFamily="18" charset="0"/>
                        </a:rPr>
                        <m:t>=</m:t>
                      </m:r>
                      <m:f>
                        <m:fPr>
                          <m:ctrlPr>
                            <a:rPr lang="ar-AE" sz="1200" b="0" i="1" smtClean="0">
                              <a:solidFill>
                                <a:schemeClr val="lt1"/>
                              </a:solidFill>
                              <a:latin typeface="Cambria Math" panose="02040503050406030204" pitchFamily="18" charset="0"/>
                            </a:rPr>
                          </m:ctrlPr>
                        </m:fPr>
                        <m:num>
                          <m:r>
                            <a:rPr lang="ar-AE" sz="1200" b="0" i="1" smtClean="0">
                              <a:solidFill>
                                <a:schemeClr val="lt1"/>
                              </a:solidFill>
                              <a:latin typeface="Cambria Math" panose="02040503050406030204" pitchFamily="18" charset="0"/>
                            </a:rPr>
                            <m:t>𝑅𝑇</m:t>
                          </m:r>
                        </m:num>
                        <m:den>
                          <m:sSub>
                            <m:sSubPr>
                              <m:ctrlPr>
                                <a:rPr lang="ar-AE" sz="1200" b="0" i="1" smtClean="0">
                                  <a:solidFill>
                                    <a:schemeClr val="lt1"/>
                                  </a:solidFill>
                                  <a:latin typeface="Cambria Math" panose="02040503050406030204" pitchFamily="18" charset="0"/>
                                </a:rPr>
                              </m:ctrlPr>
                            </m:sSubPr>
                            <m:e>
                              <m:r>
                                <a:rPr lang="ar-AE" sz="1200" b="0" i="1" smtClean="0">
                                  <a:solidFill>
                                    <a:schemeClr val="lt1"/>
                                  </a:solidFill>
                                  <a:latin typeface="Cambria Math" panose="02040503050406030204" pitchFamily="18" charset="0"/>
                                </a:rPr>
                                <m:t>𝑉</m:t>
                              </m:r>
                            </m:e>
                            <m:sub>
                              <m:r>
                                <a:rPr lang="ar-AE" sz="1200" b="0" i="1" smtClean="0">
                                  <a:solidFill>
                                    <a:schemeClr val="lt1"/>
                                  </a:solidFill>
                                  <a:latin typeface="Cambria Math" panose="02040503050406030204" pitchFamily="18" charset="0"/>
                                </a:rPr>
                                <m:t>𝑚</m:t>
                              </m:r>
                            </m:sub>
                          </m:sSub>
                          <m:r>
                            <a:rPr lang="ar-AE" sz="1200" b="0" i="1" smtClean="0">
                              <a:solidFill>
                                <a:schemeClr val="lt1"/>
                              </a:solidFill>
                              <a:latin typeface="Cambria Math" panose="02040503050406030204" pitchFamily="18" charset="0"/>
                            </a:rPr>
                            <m:t>−</m:t>
                          </m:r>
                          <m:r>
                            <a:rPr lang="ar-AE" sz="1200" b="0" i="1" smtClean="0">
                              <a:solidFill>
                                <a:schemeClr val="lt1"/>
                              </a:solidFill>
                              <a:latin typeface="Cambria Math" panose="02040503050406030204" pitchFamily="18" charset="0"/>
                            </a:rPr>
                            <m:t>𝑏</m:t>
                          </m:r>
                        </m:den>
                      </m:f>
                      <m:r>
                        <a:rPr lang="ar-AE" sz="1200" b="0" i="0" smtClean="0">
                          <a:solidFill>
                            <a:schemeClr val="lt1"/>
                          </a:solidFill>
                          <a:latin typeface="Cambria Math" panose="02040503050406030204" pitchFamily="18" charset="0"/>
                        </a:rPr>
                        <m:t>−</m:t>
                      </m:r>
                      <m:f>
                        <m:fPr>
                          <m:ctrlPr>
                            <a:rPr lang="ar-AE" sz="1200" b="0" i="1" smtClean="0">
                              <a:solidFill>
                                <a:schemeClr val="lt1"/>
                              </a:solidFill>
                              <a:latin typeface="Cambria Math" panose="02040503050406030204" pitchFamily="18" charset="0"/>
                            </a:rPr>
                          </m:ctrlPr>
                        </m:fPr>
                        <m:num>
                          <m:r>
                            <a:rPr lang="ar-AE" sz="1200" b="0" i="1" smtClean="0">
                              <a:solidFill>
                                <a:schemeClr val="lt1"/>
                              </a:solidFill>
                              <a:latin typeface="Cambria Math" panose="02040503050406030204" pitchFamily="18" charset="0"/>
                            </a:rPr>
                            <m:t>𝑎</m:t>
                          </m:r>
                        </m:num>
                        <m:den>
                          <m:rad>
                            <m:radPr>
                              <m:degHide m:val="on"/>
                              <m:ctrlPr>
                                <a:rPr lang="ar-AE" sz="1200" b="0" i="1" smtClean="0">
                                  <a:solidFill>
                                    <a:schemeClr val="lt1"/>
                                  </a:solidFill>
                                  <a:latin typeface="Cambria Math" panose="02040503050406030204" pitchFamily="18" charset="0"/>
                                </a:rPr>
                              </m:ctrlPr>
                            </m:radPr>
                            <m:deg/>
                            <m:e>
                              <m:r>
                                <a:rPr lang="ar-AE" sz="1200" b="0" i="1" smtClean="0">
                                  <a:solidFill>
                                    <a:schemeClr val="lt1"/>
                                  </a:solidFill>
                                  <a:latin typeface="Cambria Math" panose="02040503050406030204" pitchFamily="18" charset="0"/>
                                </a:rPr>
                                <m:t>𝑇</m:t>
                              </m:r>
                            </m:e>
                          </m:rad>
                          <m:sSub>
                            <m:sSubPr>
                              <m:ctrlPr>
                                <a:rPr lang="ar-AE" sz="1200" b="0" i="1" smtClean="0">
                                  <a:solidFill>
                                    <a:schemeClr val="lt1"/>
                                  </a:solidFill>
                                  <a:latin typeface="Cambria Math" panose="02040503050406030204" pitchFamily="18" charset="0"/>
                                </a:rPr>
                              </m:ctrlPr>
                            </m:sSubPr>
                            <m:e>
                              <m:r>
                                <a:rPr lang="ar-AE" sz="1200" b="0" i="1" smtClean="0">
                                  <a:solidFill>
                                    <a:schemeClr val="lt1"/>
                                  </a:solidFill>
                                  <a:latin typeface="Cambria Math" panose="02040503050406030204" pitchFamily="18" charset="0"/>
                                </a:rPr>
                                <m:t>𝑉</m:t>
                              </m:r>
                            </m:e>
                            <m:sub>
                              <m:r>
                                <a:rPr lang="ar-AE" sz="1200" b="0" i="1" smtClean="0">
                                  <a:solidFill>
                                    <a:schemeClr val="lt1"/>
                                  </a:solidFill>
                                  <a:latin typeface="Cambria Math" panose="02040503050406030204" pitchFamily="18" charset="0"/>
                                </a:rPr>
                                <m:t>𝑚</m:t>
                              </m:r>
                            </m:sub>
                          </m:sSub>
                          <m:r>
                            <a:rPr lang="ar-AE" sz="1200" b="0" i="1" smtClean="0">
                              <a:solidFill>
                                <a:schemeClr val="lt1"/>
                              </a:solidFill>
                              <a:latin typeface="Cambria Math" panose="02040503050406030204" pitchFamily="18" charset="0"/>
                            </a:rPr>
                            <m:t>(</m:t>
                          </m:r>
                          <m:sSub>
                            <m:sSubPr>
                              <m:ctrlPr>
                                <a:rPr lang="ar-AE" sz="1200" b="0" i="1" smtClean="0">
                                  <a:solidFill>
                                    <a:schemeClr val="lt1"/>
                                  </a:solidFill>
                                  <a:latin typeface="Cambria Math" panose="02040503050406030204" pitchFamily="18" charset="0"/>
                                </a:rPr>
                              </m:ctrlPr>
                            </m:sSubPr>
                            <m:e>
                              <m:r>
                                <a:rPr lang="ar-AE" sz="1200" b="0" i="1" smtClean="0">
                                  <a:solidFill>
                                    <a:schemeClr val="lt1"/>
                                  </a:solidFill>
                                  <a:latin typeface="Cambria Math" panose="02040503050406030204" pitchFamily="18" charset="0"/>
                                </a:rPr>
                                <m:t>𝑉</m:t>
                              </m:r>
                            </m:e>
                            <m:sub>
                              <m:r>
                                <a:rPr lang="ar-AE" sz="1200" b="0" i="1" smtClean="0">
                                  <a:solidFill>
                                    <a:schemeClr val="lt1"/>
                                  </a:solidFill>
                                  <a:latin typeface="Cambria Math" panose="02040503050406030204" pitchFamily="18" charset="0"/>
                                </a:rPr>
                                <m:t>𝑚</m:t>
                              </m:r>
                            </m:sub>
                          </m:sSub>
                          <m:r>
                            <a:rPr lang="ar-AE" sz="1200" b="0" i="1" smtClean="0">
                              <a:solidFill>
                                <a:schemeClr val="lt1"/>
                              </a:solidFill>
                              <a:latin typeface="Cambria Math" panose="02040503050406030204" pitchFamily="18" charset="0"/>
                            </a:rPr>
                            <m:t>+</m:t>
                          </m:r>
                          <m:r>
                            <a:rPr lang="ar-AE" sz="1200" b="0" i="1" smtClean="0">
                              <a:solidFill>
                                <a:schemeClr val="lt1"/>
                              </a:solidFill>
                              <a:latin typeface="Cambria Math" panose="02040503050406030204" pitchFamily="18" charset="0"/>
                            </a:rPr>
                            <m:t>𝑏</m:t>
                          </m:r>
                          <m:r>
                            <a:rPr lang="ar-AE" sz="1200" b="0" i="1" smtClean="0">
                              <a:solidFill>
                                <a:schemeClr val="lt1"/>
                              </a:solidFill>
                              <a:latin typeface="Cambria Math" panose="02040503050406030204" pitchFamily="18" charset="0"/>
                            </a:rPr>
                            <m:t>)</m:t>
                          </m:r>
                        </m:den>
                      </m:f>
                    </m:oMath>
                  </m:oMathPara>
                </a14:m>
                <a:endParaRPr lang="ar-AE" sz="2000" dirty="0">
                  <a:solidFill>
                    <a:schemeClr val="lt1"/>
                  </a:solidFill>
                </a:endParaRPr>
              </a:p>
            </p:txBody>
          </p:sp>
        </mc:Choice>
        <mc:Fallback xmlns="">
          <p:sp>
            <p:nvSpPr>
              <p:cNvPr id="608" name="Google Shape;608;g203ee6c48ed_0_0"/>
              <p:cNvSpPr>
                <a:spLocks noRot="1" noChangeAspect="1" noMove="1" noResize="1" noEditPoints="1" noAdjustHandles="1" noChangeArrowheads="1" noChangeShapeType="1" noTextEdit="1"/>
              </p:cNvSpPr>
              <p:nvPr/>
            </p:nvSpPr>
            <p:spPr>
              <a:xfrm>
                <a:off x="2292250" y="2750953"/>
                <a:ext cx="2058600" cy="696600"/>
              </a:xfrm>
              <a:prstGeom prst="rect">
                <a:avLst/>
              </a:prstGeom>
              <a:blipFill>
                <a:blip r:embed="rId4"/>
                <a:stretch>
                  <a:fillRect/>
                </a:stretch>
              </a:blipFill>
              <a:ln w="9525" cap="flat" cmpd="sng">
                <a:solidFill>
                  <a:schemeClr val="dk2"/>
                </a:solidFill>
                <a:prstDash val="solid"/>
                <a:round/>
                <a:headEnd type="none" w="sm" len="sm"/>
                <a:tailEnd type="none" w="sm" len="sm"/>
              </a:ln>
            </p:spPr>
            <p:txBody>
              <a:bodyPr/>
              <a:lstStyle/>
              <a:p>
                <a:r>
                  <a:rPr lang="en-US">
                    <a:noFill/>
                  </a:rPr>
                  <a:t> </a:t>
                </a:r>
              </a:p>
            </p:txBody>
          </p:sp>
        </mc:Fallback>
      </mc:AlternateContent>
      <p:sp>
        <p:nvSpPr>
          <p:cNvPr id="609" name="Google Shape;609;g203ee6c48ed_0_0"/>
          <p:cNvSpPr/>
          <p:nvPr/>
        </p:nvSpPr>
        <p:spPr>
          <a:xfrm>
            <a:off x="4713743" y="1151300"/>
            <a:ext cx="2058600" cy="6966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400" dirty="0">
                <a:solidFill>
                  <a:schemeClr val="lt1"/>
                </a:solidFill>
                <a:latin typeface="Arial" panose="020B0604020202020204" pitchFamily="34" charset="0"/>
                <a:cs typeface="Arial" panose="020B0604020202020204" pitchFamily="34" charset="0"/>
              </a:rPr>
              <a:t>NO</a:t>
            </a:r>
            <a:r>
              <a:rPr lang="en-US" sz="1400" baseline="-25000" dirty="0">
                <a:solidFill>
                  <a:schemeClr val="lt1"/>
                </a:solidFill>
                <a:latin typeface="Arial" panose="020B0604020202020204" pitchFamily="34" charset="0"/>
                <a:cs typeface="Arial" panose="020B0604020202020204" pitchFamily="34" charset="0"/>
              </a:rPr>
              <a:t>2</a:t>
            </a:r>
            <a:r>
              <a:rPr lang="en-US" sz="1400" dirty="0">
                <a:solidFill>
                  <a:schemeClr val="lt1"/>
                </a:solidFill>
                <a:latin typeface="Arial" panose="020B0604020202020204" pitchFamily="34" charset="0"/>
                <a:cs typeface="Arial" panose="020B0604020202020204" pitchFamily="34" charset="0"/>
              </a:rPr>
              <a:t> has pi bonding interactions</a:t>
            </a:r>
          </a:p>
        </p:txBody>
      </p:sp>
      <p:sp>
        <p:nvSpPr>
          <p:cNvPr id="610" name="Google Shape;610;g203ee6c48ed_0_0"/>
          <p:cNvSpPr/>
          <p:nvPr/>
        </p:nvSpPr>
        <p:spPr>
          <a:xfrm>
            <a:off x="4713743" y="1951127"/>
            <a:ext cx="2058600" cy="6966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400">
                <a:solidFill>
                  <a:schemeClr val="lt1"/>
                </a:solidFill>
                <a:latin typeface="Arial" panose="020B0604020202020204" pitchFamily="34" charset="0"/>
                <a:cs typeface="Arial" panose="020B0604020202020204" pitchFamily="34" charset="0"/>
              </a:rPr>
              <a:t>Molecules interact via elastic collisions</a:t>
            </a:r>
            <a:endParaRPr sz="1400">
              <a:solidFill>
                <a:schemeClr val="lt1"/>
              </a:solidFill>
              <a:latin typeface="Arial" panose="020B0604020202020204" pitchFamily="34" charset="0"/>
              <a:cs typeface="Arial" panose="020B0604020202020204" pitchFamily="34" charset="0"/>
            </a:endParaRPr>
          </a:p>
        </p:txBody>
      </p:sp>
      <p:sp>
        <p:nvSpPr>
          <p:cNvPr id="611" name="Google Shape;611;g203ee6c48ed_0_0"/>
          <p:cNvSpPr/>
          <p:nvPr/>
        </p:nvSpPr>
        <p:spPr>
          <a:xfrm>
            <a:off x="4713743" y="2750953"/>
            <a:ext cx="2058600" cy="6966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1200" dirty="0">
                <a:solidFill>
                  <a:schemeClr val="lt1"/>
                </a:solidFill>
                <a:latin typeface="Arial" panose="020B0604020202020204" pitchFamily="34" charset="0"/>
                <a:cs typeface="Arial" panose="020B0604020202020204" pitchFamily="34" charset="0"/>
              </a:rPr>
              <a:t>Average KE of a gas depends on temp</a:t>
            </a:r>
          </a:p>
        </p:txBody>
      </p:sp>
      <p:sp>
        <p:nvSpPr>
          <p:cNvPr id="612" name="Google Shape;612;g203ee6c48ed_0_0"/>
          <p:cNvSpPr/>
          <p:nvPr/>
        </p:nvSpPr>
        <p:spPr>
          <a:xfrm>
            <a:off x="9481457" y="1151300"/>
            <a:ext cx="2058600" cy="9498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400">
                <a:solidFill>
                  <a:schemeClr val="lt1"/>
                </a:solidFill>
                <a:latin typeface="Arial" panose="020B0604020202020204" pitchFamily="34" charset="0"/>
                <a:cs typeface="Arial" panose="020B0604020202020204" pitchFamily="34" charset="0"/>
              </a:rPr>
              <a:t>Stuff spreads out when it moves into a new area</a:t>
            </a:r>
            <a:endParaRPr sz="1400">
              <a:solidFill>
                <a:schemeClr val="lt1"/>
              </a:solidFill>
              <a:latin typeface="Arial" panose="020B0604020202020204" pitchFamily="34" charset="0"/>
              <a:cs typeface="Arial" panose="020B0604020202020204" pitchFamily="34" charset="0"/>
            </a:endParaRPr>
          </a:p>
        </p:txBody>
      </p:sp>
      <p:sp>
        <p:nvSpPr>
          <p:cNvPr id="613" name="Google Shape;613;g203ee6c48ed_0_0"/>
          <p:cNvSpPr/>
          <p:nvPr/>
        </p:nvSpPr>
        <p:spPr>
          <a:xfrm>
            <a:off x="9481683" y="2274805"/>
            <a:ext cx="2058600" cy="11130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400">
                <a:solidFill>
                  <a:schemeClr val="lt1"/>
                </a:solidFill>
                <a:latin typeface="Arial" panose="020B0604020202020204" pitchFamily="34" charset="0"/>
                <a:cs typeface="Arial" panose="020B0604020202020204" pitchFamily="34" charset="0"/>
              </a:rPr>
              <a:t>If stuff has nowhere to go, it will build up in one area</a:t>
            </a:r>
            <a:endParaRPr sz="1400">
              <a:solidFill>
                <a:schemeClr val="lt1"/>
              </a:solidFill>
              <a:latin typeface="Arial" panose="020B0604020202020204" pitchFamily="34" charset="0"/>
              <a:cs typeface="Arial" panose="020B0604020202020204" pitchFamily="34" charset="0"/>
            </a:endParaRPr>
          </a:p>
        </p:txBody>
      </p:sp>
      <p:sp>
        <p:nvSpPr>
          <p:cNvPr id="614" name="Google Shape;614;g203ee6c48ed_0_0"/>
          <p:cNvSpPr/>
          <p:nvPr/>
        </p:nvSpPr>
        <p:spPr>
          <a:xfrm>
            <a:off x="7060077" y="1259176"/>
            <a:ext cx="2058600" cy="949800"/>
          </a:xfrm>
          <a:prstGeom prst="rect">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400">
                <a:solidFill>
                  <a:schemeClr val="lt1"/>
                </a:solidFill>
                <a:latin typeface="Arial" panose="020B0604020202020204" pitchFamily="34" charset="0"/>
                <a:cs typeface="Arial" panose="020B0604020202020204" pitchFamily="34" charset="0"/>
              </a:rPr>
              <a:t>Gas stoves work by emitting gas molecules via the flames</a:t>
            </a:r>
            <a:endParaRPr sz="1400">
              <a:solidFill>
                <a:schemeClr val="lt1"/>
              </a:solidFill>
              <a:latin typeface="Arial" panose="020B0604020202020204" pitchFamily="34" charset="0"/>
              <a:cs typeface="Arial" panose="020B0604020202020204" pitchFamily="34" charset="0"/>
            </a:endParaRPr>
          </a:p>
        </p:txBody>
      </p:sp>
      <p:sp>
        <p:nvSpPr>
          <p:cNvPr id="615" name="Google Shape;615;g203ee6c48ed_0_0"/>
          <p:cNvSpPr/>
          <p:nvPr/>
        </p:nvSpPr>
        <p:spPr>
          <a:xfrm>
            <a:off x="7060190" y="2312339"/>
            <a:ext cx="2058600" cy="1113000"/>
          </a:xfrm>
          <a:prstGeom prst="rect">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400">
                <a:solidFill>
                  <a:schemeClr val="lt1"/>
                </a:solidFill>
                <a:latin typeface="Arial" panose="020B0604020202020204" pitchFamily="34" charset="0"/>
                <a:cs typeface="Arial" panose="020B0604020202020204" pitchFamily="34" charset="0"/>
              </a:rPr>
              <a:t>Some gases are good for me and some gases are bad for me.</a:t>
            </a:r>
            <a:endParaRPr sz="1400">
              <a:solidFill>
                <a:schemeClr val="lt1"/>
              </a:solidFill>
              <a:latin typeface="Arial" panose="020B0604020202020204" pitchFamily="34" charset="0"/>
              <a:cs typeface="Arial" panose="020B0604020202020204" pitchFamily="34" charset="0"/>
            </a:endParaRPr>
          </a:p>
        </p:txBody>
      </p:sp>
      <p:sp>
        <p:nvSpPr>
          <p:cNvPr id="616" name="Google Shape;616;g203ee6c48ed_0_0"/>
          <p:cNvSpPr txBox="1">
            <a:spLocks noGrp="1"/>
          </p:cNvSpPr>
          <p:nvPr>
            <p:ph type="title" idx="4294967295"/>
          </p:nvPr>
        </p:nvSpPr>
        <p:spPr>
          <a:xfrm>
            <a:off x="-109984" y="-27050"/>
            <a:ext cx="124119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E0E0E"/>
              </a:buClr>
              <a:buSzPts val="3600"/>
              <a:buFont typeface="Arial"/>
              <a:buNone/>
            </a:pPr>
            <a:r>
              <a:rPr lang="en-US" sz="3600">
                <a:solidFill>
                  <a:srgbClr val="0E0E0E"/>
                </a:solidFill>
              </a:rPr>
              <a:t>What do epistemologies do?</a:t>
            </a:r>
            <a:endParaRPr sz="3600" b="1">
              <a:solidFill>
                <a:srgbClr val="0E0E0E"/>
              </a:solidFill>
            </a:endParaRPr>
          </a:p>
        </p:txBody>
      </p:sp>
      <p:cxnSp>
        <p:nvCxnSpPr>
          <p:cNvPr id="617" name="Google Shape;617;g203ee6c48ed_0_0"/>
          <p:cNvCxnSpPr/>
          <p:nvPr/>
        </p:nvCxnSpPr>
        <p:spPr>
          <a:xfrm>
            <a:off x="37400" y="5061750"/>
            <a:ext cx="12188700" cy="62400"/>
          </a:xfrm>
          <a:prstGeom prst="straightConnector1">
            <a:avLst/>
          </a:prstGeom>
          <a:noFill/>
          <a:ln w="38100" cap="flat" cmpd="sng">
            <a:solidFill>
              <a:schemeClr val="dk2"/>
            </a:solidFill>
            <a:prstDash val="dash"/>
            <a:round/>
            <a:headEnd type="none" w="med" len="med"/>
            <a:tailEnd type="none" w="med" len="med"/>
          </a:ln>
        </p:spPr>
      </p:cxnSp>
      <p:sp>
        <p:nvSpPr>
          <p:cNvPr id="618" name="Google Shape;618;g203ee6c48ed_0_0"/>
          <p:cNvSpPr/>
          <p:nvPr/>
        </p:nvSpPr>
        <p:spPr>
          <a:xfrm>
            <a:off x="7148175" y="5219500"/>
            <a:ext cx="3468300" cy="1402800"/>
          </a:xfrm>
          <a:prstGeom prst="roundRect">
            <a:avLst>
              <a:gd name="adj" fmla="val 16667"/>
            </a:avLst>
          </a:prstGeom>
          <a:solidFill>
            <a:srgbClr val="B4A7D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dirty="0">
                <a:latin typeface="Arial" panose="020B0604020202020204" pitchFamily="34" charset="0"/>
                <a:cs typeface="Arial" panose="020B0604020202020204" pitchFamily="34" charset="0"/>
              </a:rPr>
              <a:t>I need an explanation that makes sense to me.</a:t>
            </a:r>
            <a:endParaRPr sz="2400" dirty="0">
              <a:latin typeface="Arial" panose="020B0604020202020204" pitchFamily="34" charset="0"/>
              <a:cs typeface="Arial" panose="020B0604020202020204" pitchFamily="34" charset="0"/>
            </a:endParaRPr>
          </a:p>
        </p:txBody>
      </p:sp>
      <p:sp>
        <p:nvSpPr>
          <p:cNvPr id="619" name="Google Shape;619;g203ee6c48ed_0_0"/>
          <p:cNvSpPr txBox="1"/>
          <p:nvPr/>
        </p:nvSpPr>
        <p:spPr>
          <a:xfrm>
            <a:off x="2065750" y="3531950"/>
            <a:ext cx="2437500" cy="800189"/>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000" b="1" dirty="0">
                <a:solidFill>
                  <a:srgbClr val="D8D8D8"/>
                </a:solidFill>
                <a:latin typeface="Arial" panose="020B0604020202020204" pitchFamily="34" charset="0"/>
                <a:cs typeface="Arial" panose="020B0604020202020204" pitchFamily="34" charset="0"/>
              </a:rPr>
              <a:t>Procedural</a:t>
            </a:r>
            <a:br>
              <a:rPr lang="en-US" sz="2000" b="1" dirty="0">
                <a:solidFill>
                  <a:srgbClr val="D8D8D8"/>
                </a:solidFill>
                <a:latin typeface="Arial" panose="020B0604020202020204" pitchFamily="34" charset="0"/>
                <a:cs typeface="Arial" panose="020B0604020202020204" pitchFamily="34" charset="0"/>
              </a:rPr>
            </a:br>
            <a:r>
              <a:rPr lang="en-US" sz="2000" b="1" dirty="0">
                <a:solidFill>
                  <a:srgbClr val="D8D8D8"/>
                </a:solidFill>
                <a:latin typeface="Arial" panose="020B0604020202020204" pitchFamily="34" charset="0"/>
                <a:cs typeface="Arial" panose="020B0604020202020204" pitchFamily="34" charset="0"/>
              </a:rPr>
              <a:t>knowledge</a:t>
            </a:r>
            <a:endParaRPr sz="2000" b="1" dirty="0">
              <a:solidFill>
                <a:srgbClr val="D8D8D8"/>
              </a:solidFill>
              <a:latin typeface="Arial" panose="020B0604020202020204" pitchFamily="34" charset="0"/>
              <a:cs typeface="Arial" panose="020B0604020202020204" pitchFamily="34" charset="0"/>
            </a:endParaRPr>
          </a:p>
        </p:txBody>
      </p:sp>
      <p:sp>
        <p:nvSpPr>
          <p:cNvPr id="620" name="Google Shape;620;g203ee6c48ed_0_0"/>
          <p:cNvSpPr txBox="1"/>
          <p:nvPr/>
        </p:nvSpPr>
        <p:spPr>
          <a:xfrm>
            <a:off x="4524300" y="3608150"/>
            <a:ext cx="2437500" cy="110796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000" b="1">
                <a:solidFill>
                  <a:srgbClr val="D8D8D8"/>
                </a:solidFill>
                <a:latin typeface="Arial" panose="020B0604020202020204" pitchFamily="34" charset="0"/>
                <a:cs typeface="Arial" panose="020B0604020202020204" pitchFamily="34" charset="0"/>
              </a:rPr>
              <a:t>Formal fact like knowledge from school</a:t>
            </a:r>
            <a:endParaRPr sz="2000" b="1">
              <a:solidFill>
                <a:srgbClr val="D8D8D8"/>
              </a:solidFill>
              <a:latin typeface="Arial" panose="020B0604020202020204" pitchFamily="34" charset="0"/>
              <a:cs typeface="Arial" panose="020B0604020202020204" pitchFamily="34" charset="0"/>
            </a:endParaRPr>
          </a:p>
        </p:txBody>
      </p:sp>
      <p:sp>
        <p:nvSpPr>
          <p:cNvPr id="621" name="Google Shape;621;g203ee6c48ed_0_0"/>
          <p:cNvSpPr txBox="1"/>
          <p:nvPr/>
        </p:nvSpPr>
        <p:spPr>
          <a:xfrm>
            <a:off x="6681300" y="3597050"/>
            <a:ext cx="2816400" cy="110796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000" b="1" dirty="0">
                <a:latin typeface="Arial" panose="020B0604020202020204" pitchFamily="34" charset="0"/>
                <a:cs typeface="Arial" panose="020B0604020202020204" pitchFamily="34" charset="0"/>
              </a:rPr>
              <a:t>Everyday </a:t>
            </a:r>
            <a:br>
              <a:rPr lang="en-US" sz="2000" b="1"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experiential knowledge</a:t>
            </a:r>
            <a:endParaRPr sz="2000" b="1" dirty="0">
              <a:latin typeface="Arial" panose="020B0604020202020204" pitchFamily="34" charset="0"/>
              <a:cs typeface="Arial" panose="020B0604020202020204" pitchFamily="34" charset="0"/>
            </a:endParaRPr>
          </a:p>
        </p:txBody>
      </p:sp>
      <p:sp>
        <p:nvSpPr>
          <p:cNvPr id="622" name="Google Shape;622;g203ee6c48ed_0_0"/>
          <p:cNvSpPr txBox="1"/>
          <p:nvPr/>
        </p:nvSpPr>
        <p:spPr>
          <a:xfrm>
            <a:off x="9147000" y="3578275"/>
            <a:ext cx="2816400" cy="800189"/>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000" b="1">
                <a:latin typeface="Arial" panose="020B0604020202020204" pitchFamily="34" charset="0"/>
                <a:cs typeface="Arial" panose="020B0604020202020204" pitchFamily="34" charset="0"/>
              </a:rPr>
              <a:t>Generic schematic knowledge</a:t>
            </a:r>
            <a:endParaRPr sz="2000" b="1">
              <a:latin typeface="Arial" panose="020B0604020202020204" pitchFamily="34" charset="0"/>
              <a:cs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9D2C5CE-DE57-104B-992F-A83F62740E8D}"/>
              </a:ext>
            </a:extLst>
          </p:cNvPr>
          <p:cNvSpPr txBox="1">
            <a:spLocks/>
          </p:cNvSpPr>
          <p:nvPr/>
        </p:nvSpPr>
        <p:spPr>
          <a:xfrm>
            <a:off x="4298254" y="358812"/>
            <a:ext cx="3595491" cy="70707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Helvetica" pitchFamily="2" charset="0"/>
                <a:ea typeface="+mj-ea"/>
                <a:cs typeface="+mj-cs"/>
              </a:defRPr>
            </a:lvl1pPr>
          </a:lstStyle>
          <a:p>
            <a:pPr algn="ctr"/>
            <a:r>
              <a:rPr lang="en-US" sz="4000" b="1" dirty="0">
                <a:latin typeface="Arial" panose="020B0604020202020204" pitchFamily="34" charset="0"/>
                <a:cs typeface="Arial" panose="020B0604020202020204" pitchFamily="34" charset="0"/>
              </a:rPr>
              <a:t>The Team</a:t>
            </a:r>
          </a:p>
        </p:txBody>
      </p:sp>
      <p:pic>
        <p:nvPicPr>
          <p:cNvPr id="12" name="Picture 11">
            <a:extLst>
              <a:ext uri="{FF2B5EF4-FFF2-40B4-BE49-F238E27FC236}">
                <a16:creationId xmlns:a16="http://schemas.microsoft.com/office/drawing/2014/main" id="{D4B18C62-77AD-8047-A876-12051748F833}"/>
              </a:ext>
            </a:extLst>
          </p:cNvPr>
          <p:cNvPicPr>
            <a:picLocks noChangeAspect="1"/>
          </p:cNvPicPr>
          <p:nvPr/>
        </p:nvPicPr>
        <p:blipFill>
          <a:blip r:embed="rId2"/>
          <a:stretch>
            <a:fillRect/>
          </a:stretch>
        </p:blipFill>
        <p:spPr>
          <a:xfrm>
            <a:off x="476181" y="5550940"/>
            <a:ext cx="2772564" cy="1055957"/>
          </a:xfrm>
          <a:prstGeom prst="rect">
            <a:avLst/>
          </a:prstGeom>
        </p:spPr>
      </p:pic>
      <p:pic>
        <p:nvPicPr>
          <p:cNvPr id="15" name="Picture 14">
            <a:extLst>
              <a:ext uri="{FF2B5EF4-FFF2-40B4-BE49-F238E27FC236}">
                <a16:creationId xmlns:a16="http://schemas.microsoft.com/office/drawing/2014/main" id="{90ED7026-966B-5E45-8C96-A824DD545051}"/>
              </a:ext>
            </a:extLst>
          </p:cNvPr>
          <p:cNvPicPr>
            <a:picLocks noChangeAspect="1"/>
          </p:cNvPicPr>
          <p:nvPr/>
        </p:nvPicPr>
        <p:blipFill>
          <a:blip r:embed="rId3"/>
          <a:stretch>
            <a:fillRect/>
          </a:stretch>
        </p:blipFill>
        <p:spPr>
          <a:xfrm>
            <a:off x="3822343" y="5450630"/>
            <a:ext cx="1404156" cy="1404156"/>
          </a:xfrm>
          <a:prstGeom prst="rect">
            <a:avLst/>
          </a:prstGeom>
        </p:spPr>
      </p:pic>
      <p:sp>
        <p:nvSpPr>
          <p:cNvPr id="18" name="TextBox 17">
            <a:extLst>
              <a:ext uri="{FF2B5EF4-FFF2-40B4-BE49-F238E27FC236}">
                <a16:creationId xmlns:a16="http://schemas.microsoft.com/office/drawing/2014/main" id="{37801930-D45B-B548-B396-71FBD50994E6}"/>
              </a:ext>
            </a:extLst>
          </p:cNvPr>
          <p:cNvSpPr txBox="1"/>
          <p:nvPr/>
        </p:nvSpPr>
        <p:spPr>
          <a:xfrm>
            <a:off x="4881592" y="5830595"/>
            <a:ext cx="2435469" cy="646331"/>
          </a:xfrm>
          <a:prstGeom prst="rect">
            <a:avLst/>
          </a:prstGeom>
          <a:noFill/>
        </p:spPr>
        <p:txBody>
          <a:bodyPr wrap="square" rtlCol="0">
            <a:spAutoFit/>
          </a:bodyPr>
          <a:lstStyle/>
          <a:p>
            <a:pPr algn="ctr"/>
            <a:r>
              <a:rPr lang="en-US" dirty="0">
                <a:latin typeface="Helvetica" pitchFamily="2" charset="0"/>
              </a:rPr>
              <a:t>DUE 2225025</a:t>
            </a:r>
          </a:p>
          <a:p>
            <a:pPr algn="ctr"/>
            <a:r>
              <a:rPr lang="en-US" dirty="0">
                <a:latin typeface="Helvetica" pitchFamily="2" charset="0"/>
              </a:rPr>
              <a:t>DRL 2003680</a:t>
            </a:r>
          </a:p>
        </p:txBody>
      </p:sp>
      <p:pic>
        <p:nvPicPr>
          <p:cNvPr id="7" name="Picture 6">
            <a:extLst>
              <a:ext uri="{FF2B5EF4-FFF2-40B4-BE49-F238E27FC236}">
                <a16:creationId xmlns:a16="http://schemas.microsoft.com/office/drawing/2014/main" id="{37083072-C5E1-7F08-B77B-6DB9C5BED1B0}"/>
              </a:ext>
            </a:extLst>
          </p:cNvPr>
          <p:cNvPicPr>
            <a:picLocks noChangeAspect="1"/>
          </p:cNvPicPr>
          <p:nvPr/>
        </p:nvPicPr>
        <p:blipFill>
          <a:blip r:embed="rId4"/>
          <a:stretch>
            <a:fillRect/>
          </a:stretch>
        </p:blipFill>
        <p:spPr>
          <a:xfrm>
            <a:off x="9527649" y="1344360"/>
            <a:ext cx="1776655" cy="1776655"/>
          </a:xfrm>
          <a:prstGeom prst="rect">
            <a:avLst/>
          </a:prstGeom>
        </p:spPr>
      </p:pic>
      <p:pic>
        <p:nvPicPr>
          <p:cNvPr id="2" name="Picture 1">
            <a:extLst>
              <a:ext uri="{FF2B5EF4-FFF2-40B4-BE49-F238E27FC236}">
                <a16:creationId xmlns:a16="http://schemas.microsoft.com/office/drawing/2014/main" id="{D89A5A51-DD9C-75B6-5D33-F6F6ED1DAAFF}"/>
              </a:ext>
            </a:extLst>
          </p:cNvPr>
          <p:cNvPicPr>
            <a:picLocks noChangeAspect="1"/>
          </p:cNvPicPr>
          <p:nvPr/>
        </p:nvPicPr>
        <p:blipFill>
          <a:blip r:embed="rId5"/>
          <a:stretch>
            <a:fillRect/>
          </a:stretch>
        </p:blipFill>
        <p:spPr>
          <a:xfrm>
            <a:off x="9527648" y="3399485"/>
            <a:ext cx="1776655" cy="1776655"/>
          </a:xfrm>
          <a:prstGeom prst="rect">
            <a:avLst/>
          </a:prstGeom>
        </p:spPr>
      </p:pic>
      <p:pic>
        <p:nvPicPr>
          <p:cNvPr id="14" name="Picture 13" descr="A group of people posing for a photo&#10;&#10;Description automatically generated">
            <a:extLst>
              <a:ext uri="{FF2B5EF4-FFF2-40B4-BE49-F238E27FC236}">
                <a16:creationId xmlns:a16="http://schemas.microsoft.com/office/drawing/2014/main" id="{AFDC4E34-4C74-B222-D6E4-0BDAB6413064}"/>
              </a:ext>
            </a:extLst>
          </p:cNvPr>
          <p:cNvPicPr>
            <a:picLocks noChangeAspect="1"/>
          </p:cNvPicPr>
          <p:nvPr/>
        </p:nvPicPr>
        <p:blipFill>
          <a:blip r:embed="rId6"/>
          <a:stretch>
            <a:fillRect/>
          </a:stretch>
        </p:blipFill>
        <p:spPr>
          <a:xfrm>
            <a:off x="1084855" y="1205145"/>
            <a:ext cx="5474975" cy="4106231"/>
          </a:xfrm>
          <a:prstGeom prst="rect">
            <a:avLst/>
          </a:prstGeom>
        </p:spPr>
      </p:pic>
      <p:pic>
        <p:nvPicPr>
          <p:cNvPr id="5" name="Picture 4">
            <a:extLst>
              <a:ext uri="{FF2B5EF4-FFF2-40B4-BE49-F238E27FC236}">
                <a16:creationId xmlns:a16="http://schemas.microsoft.com/office/drawing/2014/main" id="{547FC6D7-DE04-63FB-8A4E-F4A4617DD649}"/>
              </a:ext>
            </a:extLst>
          </p:cNvPr>
          <p:cNvPicPr>
            <a:picLocks noChangeAspect="1"/>
          </p:cNvPicPr>
          <p:nvPr/>
        </p:nvPicPr>
        <p:blipFill>
          <a:blip r:embed="rId7"/>
          <a:srcRect l="33661"/>
          <a:stretch/>
        </p:blipFill>
        <p:spPr>
          <a:xfrm>
            <a:off x="7492999" y="3399484"/>
            <a:ext cx="1774865" cy="1776656"/>
          </a:xfrm>
          <a:prstGeom prst="rect">
            <a:avLst/>
          </a:prstGeom>
        </p:spPr>
      </p:pic>
      <p:pic>
        <p:nvPicPr>
          <p:cNvPr id="3" name="Picture 2">
            <a:extLst>
              <a:ext uri="{FF2B5EF4-FFF2-40B4-BE49-F238E27FC236}">
                <a16:creationId xmlns:a16="http://schemas.microsoft.com/office/drawing/2014/main" id="{86C6AF28-52F6-E1EF-B756-7FCB2B2FA8C8}"/>
              </a:ext>
            </a:extLst>
          </p:cNvPr>
          <p:cNvPicPr>
            <a:picLocks noChangeAspect="1"/>
          </p:cNvPicPr>
          <p:nvPr/>
        </p:nvPicPr>
        <p:blipFill>
          <a:blip r:embed="rId8"/>
          <a:srcRect t="5976" b="22602"/>
          <a:stretch/>
        </p:blipFill>
        <p:spPr>
          <a:xfrm>
            <a:off x="7551245" y="1344359"/>
            <a:ext cx="1658372" cy="1776656"/>
          </a:xfrm>
          <a:prstGeom prst="rect">
            <a:avLst/>
          </a:prstGeom>
        </p:spPr>
      </p:pic>
    </p:spTree>
    <p:extLst>
      <p:ext uri="{BB962C8B-B14F-4D97-AF65-F5344CB8AC3E}">
        <p14:creationId xmlns:p14="http://schemas.microsoft.com/office/powerpoint/2010/main" val="32552937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52296FF-FEC7-C286-13BB-BDBBC6FBD623}"/>
              </a:ext>
            </a:extLst>
          </p:cNvPr>
          <p:cNvSpPr>
            <a:spLocks noGrp="1"/>
          </p:cNvSpPr>
          <p:nvPr>
            <p:ph type="title"/>
          </p:nvPr>
        </p:nvSpPr>
        <p:spPr>
          <a:xfrm>
            <a:off x="-109984" y="-27050"/>
            <a:ext cx="12411967" cy="1325563"/>
          </a:xfrm>
        </p:spPr>
        <p:txBody>
          <a:bodyPr>
            <a:normAutofit/>
          </a:bodyPr>
          <a:lstStyle/>
          <a:p>
            <a:pPr algn="ctr"/>
            <a:r>
              <a:rPr lang="en-US" sz="3600" b="1" dirty="0">
                <a:solidFill>
                  <a:srgbClr val="0E0E0E"/>
                </a:solidFill>
              </a:rPr>
              <a:t>How and Why I’ve Been</a:t>
            </a:r>
            <a:r>
              <a:rPr lang="en-US" sz="3600" dirty="0">
                <a:solidFill>
                  <a:srgbClr val="0E0E0E"/>
                </a:solidFill>
              </a:rPr>
              <a:t> Constructing Knowledge</a:t>
            </a:r>
            <a:endParaRPr lang="en-US" sz="3600" b="1" dirty="0">
              <a:solidFill>
                <a:srgbClr val="0E0E0E"/>
              </a:solidFill>
            </a:endParaRPr>
          </a:p>
        </p:txBody>
      </p:sp>
      <p:sp>
        <p:nvSpPr>
          <p:cNvPr id="9" name="TextBox 8">
            <a:extLst>
              <a:ext uri="{FF2B5EF4-FFF2-40B4-BE49-F238E27FC236}">
                <a16:creationId xmlns:a16="http://schemas.microsoft.com/office/drawing/2014/main" id="{206A6C13-3D8B-119E-BFB2-4EF5C090921A}"/>
              </a:ext>
            </a:extLst>
          </p:cNvPr>
          <p:cNvSpPr txBox="1"/>
          <p:nvPr/>
        </p:nvSpPr>
        <p:spPr>
          <a:xfrm>
            <a:off x="616130" y="1638325"/>
            <a:ext cx="10959737" cy="4401205"/>
          </a:xfrm>
          <a:prstGeom prst="rect">
            <a:avLst/>
          </a:prstGeom>
          <a:noFill/>
        </p:spPr>
        <p:txBody>
          <a:bodyPr wrap="square" rtlCol="0">
            <a:spAutoFit/>
          </a:bodyPr>
          <a:lstStyle/>
          <a:p>
            <a:r>
              <a:rPr lang="en-US" sz="2800" i="1" dirty="0">
                <a:latin typeface="Arial" panose="020B0604020202020204" pitchFamily="34" charset="0"/>
                <a:cs typeface="Arial" panose="020B0604020202020204" pitchFamily="34" charset="0"/>
              </a:rPr>
              <a:t>Why Construct Knowledge?</a:t>
            </a:r>
            <a:br>
              <a:rPr lang="en-US" sz="2800" i="1" dirty="0">
                <a:latin typeface="Arial" panose="020B0604020202020204" pitchFamily="34" charset="0"/>
                <a:cs typeface="Arial" panose="020B0604020202020204" pitchFamily="34" charset="0"/>
              </a:rPr>
            </a:br>
            <a:endParaRPr lang="en-US" sz="2800" i="1"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I’d rather not be poisoned by my gas stove</a:t>
            </a: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I’d rather not leak a bunch of methane into the atmosphere</a:t>
            </a:r>
          </a:p>
          <a:p>
            <a:endParaRPr lang="en-US" sz="2800" dirty="0">
              <a:latin typeface="Arial" panose="020B0604020202020204" pitchFamily="34" charset="0"/>
              <a:cs typeface="Arial" panose="020B0604020202020204" pitchFamily="34" charset="0"/>
            </a:endParaRPr>
          </a:p>
          <a:p>
            <a:r>
              <a:rPr lang="en-US" sz="2800" i="1" dirty="0">
                <a:latin typeface="Arial" panose="020B0604020202020204" pitchFamily="34" charset="0"/>
                <a:cs typeface="Arial" panose="020B0604020202020204" pitchFamily="34" charset="0"/>
              </a:rPr>
              <a:t>How Knowledge Is Being Constructed?</a:t>
            </a:r>
            <a:br>
              <a:rPr lang="en-US" sz="2800" i="1" dirty="0">
                <a:latin typeface="Arial" panose="020B0604020202020204" pitchFamily="34" charset="0"/>
                <a:cs typeface="Arial" panose="020B0604020202020204" pitchFamily="34" charset="0"/>
              </a:rPr>
            </a:br>
            <a:endParaRPr lang="en-US" sz="2800" i="1"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Accumulation from several sources</a:t>
            </a: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Knowledge is justified by aligning with data or trusted authorities</a:t>
            </a: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Arguments are being crafted related to our options</a:t>
            </a:r>
          </a:p>
        </p:txBody>
      </p:sp>
    </p:spTree>
    <p:extLst>
      <p:ext uri="{BB962C8B-B14F-4D97-AF65-F5344CB8AC3E}">
        <p14:creationId xmlns:p14="http://schemas.microsoft.com/office/powerpoint/2010/main" val="2110158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52296FF-FEC7-C286-13BB-BDBBC6FBD623}"/>
              </a:ext>
            </a:extLst>
          </p:cNvPr>
          <p:cNvSpPr>
            <a:spLocks noGrp="1"/>
          </p:cNvSpPr>
          <p:nvPr>
            <p:ph type="title"/>
          </p:nvPr>
        </p:nvSpPr>
        <p:spPr>
          <a:xfrm>
            <a:off x="-109984" y="-27050"/>
            <a:ext cx="12411967" cy="1325563"/>
          </a:xfrm>
        </p:spPr>
        <p:txBody>
          <a:bodyPr>
            <a:normAutofit/>
          </a:bodyPr>
          <a:lstStyle/>
          <a:p>
            <a:pPr algn="ctr"/>
            <a:r>
              <a:rPr lang="en-US" sz="3600" b="1" dirty="0">
                <a:solidFill>
                  <a:srgbClr val="0E0E0E"/>
                </a:solidFill>
              </a:rPr>
              <a:t>How and Why I’ve Been</a:t>
            </a:r>
            <a:r>
              <a:rPr lang="en-US" sz="3600" dirty="0">
                <a:solidFill>
                  <a:srgbClr val="0E0E0E"/>
                </a:solidFill>
              </a:rPr>
              <a:t> Constructing Knowledge</a:t>
            </a:r>
            <a:endParaRPr lang="en-US" sz="3600" b="1" dirty="0">
              <a:solidFill>
                <a:srgbClr val="0E0E0E"/>
              </a:solidFill>
            </a:endParaRPr>
          </a:p>
        </p:txBody>
      </p:sp>
      <p:sp>
        <p:nvSpPr>
          <p:cNvPr id="9" name="TextBox 8">
            <a:extLst>
              <a:ext uri="{FF2B5EF4-FFF2-40B4-BE49-F238E27FC236}">
                <a16:creationId xmlns:a16="http://schemas.microsoft.com/office/drawing/2014/main" id="{206A6C13-3D8B-119E-BFB2-4EF5C090921A}"/>
              </a:ext>
            </a:extLst>
          </p:cNvPr>
          <p:cNvSpPr txBox="1"/>
          <p:nvPr/>
        </p:nvSpPr>
        <p:spPr>
          <a:xfrm>
            <a:off x="616130" y="1972491"/>
            <a:ext cx="10959737" cy="3970318"/>
          </a:xfrm>
          <a:prstGeom prst="rect">
            <a:avLst/>
          </a:prstGeom>
          <a:noFill/>
        </p:spPr>
        <p:txBody>
          <a:bodyPr wrap="square" rtlCol="0">
            <a:spAutoFit/>
          </a:bodyPr>
          <a:lstStyle/>
          <a:p>
            <a:r>
              <a:rPr lang="en-US" sz="2800" i="1" dirty="0">
                <a:latin typeface="Arial" panose="020B0604020202020204" pitchFamily="34" charset="0"/>
                <a:cs typeface="Arial" panose="020B0604020202020204" pitchFamily="34" charset="0"/>
              </a:rPr>
              <a:t>What hasn’t been happening:</a:t>
            </a:r>
            <a:br>
              <a:rPr lang="en-US" sz="2800" i="1" dirty="0">
                <a:latin typeface="Arial" panose="020B0604020202020204" pitchFamily="34" charset="0"/>
                <a:cs typeface="Arial" panose="020B0604020202020204" pitchFamily="34" charset="0"/>
              </a:rPr>
            </a:br>
            <a:endParaRPr lang="en-US" sz="2800" i="1"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No answer key has been consulted</a:t>
            </a: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I decided how and why to construct knowledge</a:t>
            </a: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My partner and I will decide when we’re “done” engaging in knowledge construction around this issue</a:t>
            </a: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Chemistry can help us understand the problem, but not solve it</a:t>
            </a:r>
          </a:p>
          <a:p>
            <a:endParaRPr lang="en-US" sz="28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3504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52296FF-FEC7-C286-13BB-BDBBC6FBD623}"/>
              </a:ext>
            </a:extLst>
          </p:cNvPr>
          <p:cNvSpPr>
            <a:spLocks noGrp="1"/>
          </p:cNvSpPr>
          <p:nvPr>
            <p:ph type="title"/>
          </p:nvPr>
        </p:nvSpPr>
        <p:spPr>
          <a:xfrm>
            <a:off x="-109984" y="-27050"/>
            <a:ext cx="12411967" cy="1325563"/>
          </a:xfrm>
        </p:spPr>
        <p:txBody>
          <a:bodyPr>
            <a:normAutofit/>
          </a:bodyPr>
          <a:lstStyle/>
          <a:p>
            <a:pPr algn="ctr"/>
            <a:r>
              <a:rPr lang="en-US" b="1" dirty="0">
                <a:solidFill>
                  <a:srgbClr val="0E0E0E"/>
                </a:solidFill>
              </a:rPr>
              <a:t>Reframing Our Goal</a:t>
            </a:r>
          </a:p>
        </p:txBody>
      </p:sp>
      <p:sp>
        <p:nvSpPr>
          <p:cNvPr id="9" name="TextBox 8">
            <a:extLst>
              <a:ext uri="{FF2B5EF4-FFF2-40B4-BE49-F238E27FC236}">
                <a16:creationId xmlns:a16="http://schemas.microsoft.com/office/drawing/2014/main" id="{206A6C13-3D8B-119E-BFB2-4EF5C090921A}"/>
              </a:ext>
            </a:extLst>
          </p:cNvPr>
          <p:cNvSpPr txBox="1"/>
          <p:nvPr/>
        </p:nvSpPr>
        <p:spPr>
          <a:xfrm>
            <a:off x="616130" y="1868796"/>
            <a:ext cx="10959737" cy="3970318"/>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Chemistry classes should help learners </a:t>
            </a:r>
            <a:r>
              <a:rPr lang="en-US" sz="2800" i="1" dirty="0">
                <a:latin typeface="Arial" panose="020B0604020202020204" pitchFamily="34" charset="0"/>
                <a:cs typeface="Arial" panose="020B0604020202020204" pitchFamily="34" charset="0"/>
              </a:rPr>
              <a:t>“explore and discuss the differences between knowledge in multiple contexts” </a:t>
            </a:r>
            <a:r>
              <a:rPr lang="en-US" sz="2800" dirty="0">
                <a:latin typeface="Arial" panose="020B0604020202020204" pitchFamily="34" charset="0"/>
                <a:cs typeface="Arial" panose="020B0604020202020204" pitchFamily="34" charset="0"/>
              </a:rPr>
              <a:t>(</a:t>
            </a:r>
            <a:r>
              <a:rPr lang="en-US" sz="2800" dirty="0" err="1">
                <a:latin typeface="Arial" panose="020B0604020202020204" pitchFamily="34" charset="0"/>
                <a:cs typeface="Arial" panose="020B0604020202020204" pitchFamily="34" charset="0"/>
              </a:rPr>
              <a:t>Elby</a:t>
            </a:r>
            <a:r>
              <a:rPr lang="en-US" sz="2800" dirty="0">
                <a:latin typeface="Arial" panose="020B0604020202020204" pitchFamily="34" charset="0"/>
                <a:cs typeface="Arial" panose="020B0604020202020204" pitchFamily="34" charset="0"/>
              </a:rPr>
              <a:t> &amp; Hammer, 2001, p. 564) they will likely encounter in post-school life.</a:t>
            </a:r>
          </a:p>
          <a:p>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Let’s see how and why students enrolled in a transformed organic chemistry course construct knowledge and consider whether students’ epistemologies are likely to be useful beyond the classroom. </a:t>
            </a:r>
          </a:p>
        </p:txBody>
      </p:sp>
      <p:sp>
        <p:nvSpPr>
          <p:cNvPr id="4" name="TextBox 3">
            <a:extLst>
              <a:ext uri="{FF2B5EF4-FFF2-40B4-BE49-F238E27FC236}">
                <a16:creationId xmlns:a16="http://schemas.microsoft.com/office/drawing/2014/main" id="{225631FD-C55A-AA1E-454C-EAB297F097D0}"/>
              </a:ext>
            </a:extLst>
          </p:cNvPr>
          <p:cNvSpPr txBox="1"/>
          <p:nvPr/>
        </p:nvSpPr>
        <p:spPr>
          <a:xfrm>
            <a:off x="41564" y="6424091"/>
            <a:ext cx="8193233" cy="253916"/>
          </a:xfrm>
          <a:prstGeom prst="rect">
            <a:avLst/>
          </a:prstGeom>
          <a:noFill/>
        </p:spPr>
        <p:txBody>
          <a:bodyPr wrap="square">
            <a:spAutoFit/>
          </a:bodyPr>
          <a:lstStyle/>
          <a:p>
            <a:pPr marL="0" marR="0"/>
            <a:r>
              <a:rPr lang="en-US" sz="1050" dirty="0">
                <a:effectLst/>
                <a:highlight>
                  <a:srgbClr val="FFFFFF"/>
                </a:highlight>
                <a:latin typeface="Arial" panose="020B0604020202020204" pitchFamily="34" charset="0"/>
                <a:ea typeface="Arial" panose="020B0604020202020204" pitchFamily="34" charset="0"/>
              </a:rPr>
              <a:t>Elby, A., &amp; Hammer, D. (2001). On the substance of a sophisticated epistemology. </a:t>
            </a:r>
            <a:r>
              <a:rPr lang="en-US" sz="1050" i="1" dirty="0">
                <a:effectLst/>
                <a:highlight>
                  <a:srgbClr val="FFFFFF"/>
                </a:highlight>
                <a:latin typeface="Arial" panose="020B0604020202020204" pitchFamily="34" charset="0"/>
                <a:ea typeface="Arial" panose="020B0604020202020204" pitchFamily="34" charset="0"/>
              </a:rPr>
              <a:t>Science Education. 85</a:t>
            </a:r>
            <a:r>
              <a:rPr lang="en-US" sz="1050" dirty="0">
                <a:effectLst/>
                <a:highlight>
                  <a:srgbClr val="FFFFFF"/>
                </a:highlight>
                <a:latin typeface="Arial" panose="020B0604020202020204" pitchFamily="34" charset="0"/>
                <a:ea typeface="Arial" panose="020B0604020202020204" pitchFamily="34" charset="0"/>
              </a:rPr>
              <a:t>(5), 483-614. </a:t>
            </a:r>
            <a:endParaRPr lang="en-US" sz="1050" dirty="0">
              <a:effectLst/>
              <a:latin typeface="Calibri" panose="020F0502020204030204" pitchFamily="34" charset="0"/>
              <a:ea typeface="Calibri" panose="020F0502020204030204" pitchFamily="34" charset="0"/>
            </a:endParaRPr>
          </a:p>
        </p:txBody>
      </p:sp>
      <p:pic>
        <p:nvPicPr>
          <p:cNvPr id="2" name="Picture 1">
            <a:extLst>
              <a:ext uri="{FF2B5EF4-FFF2-40B4-BE49-F238E27FC236}">
                <a16:creationId xmlns:a16="http://schemas.microsoft.com/office/drawing/2014/main" id="{53FCDFB5-2F86-6745-48B6-3CA836960408}"/>
              </a:ext>
            </a:extLst>
          </p:cNvPr>
          <p:cNvPicPr>
            <a:picLocks noChangeAspect="1"/>
          </p:cNvPicPr>
          <p:nvPr/>
        </p:nvPicPr>
        <p:blipFill>
          <a:blip r:embed="rId3"/>
          <a:stretch>
            <a:fillRect/>
          </a:stretch>
        </p:blipFill>
        <p:spPr>
          <a:xfrm>
            <a:off x="8228339" y="5745919"/>
            <a:ext cx="939592" cy="939592"/>
          </a:xfrm>
          <a:prstGeom prst="rect">
            <a:avLst/>
          </a:prstGeom>
        </p:spPr>
      </p:pic>
      <p:pic>
        <p:nvPicPr>
          <p:cNvPr id="5" name="Picture 4">
            <a:extLst>
              <a:ext uri="{FF2B5EF4-FFF2-40B4-BE49-F238E27FC236}">
                <a16:creationId xmlns:a16="http://schemas.microsoft.com/office/drawing/2014/main" id="{E3749F9C-05A1-41AF-C61D-D39B1B3F8776}"/>
              </a:ext>
            </a:extLst>
          </p:cNvPr>
          <p:cNvPicPr>
            <a:picLocks noChangeAspect="1"/>
          </p:cNvPicPr>
          <p:nvPr/>
        </p:nvPicPr>
        <p:blipFill>
          <a:blip r:embed="rId4"/>
          <a:stretch>
            <a:fillRect/>
          </a:stretch>
        </p:blipFill>
        <p:spPr>
          <a:xfrm>
            <a:off x="9167931" y="5745919"/>
            <a:ext cx="938134" cy="938134"/>
          </a:xfrm>
          <a:prstGeom prst="rect">
            <a:avLst/>
          </a:prstGeom>
        </p:spPr>
      </p:pic>
      <p:pic>
        <p:nvPicPr>
          <p:cNvPr id="7" name="Picture 6">
            <a:extLst>
              <a:ext uri="{FF2B5EF4-FFF2-40B4-BE49-F238E27FC236}">
                <a16:creationId xmlns:a16="http://schemas.microsoft.com/office/drawing/2014/main" id="{B3EAF2A8-0BB8-3440-6F12-5D5981091B24}"/>
              </a:ext>
            </a:extLst>
          </p:cNvPr>
          <p:cNvPicPr>
            <a:picLocks noChangeAspect="1"/>
          </p:cNvPicPr>
          <p:nvPr/>
        </p:nvPicPr>
        <p:blipFill>
          <a:blip r:embed="rId5"/>
          <a:stretch>
            <a:fillRect/>
          </a:stretch>
        </p:blipFill>
        <p:spPr>
          <a:xfrm>
            <a:off x="11044199" y="5744460"/>
            <a:ext cx="939593" cy="939593"/>
          </a:xfrm>
          <a:prstGeom prst="rect">
            <a:avLst/>
          </a:prstGeom>
        </p:spPr>
      </p:pic>
      <p:pic>
        <p:nvPicPr>
          <p:cNvPr id="8" name="Picture 7">
            <a:extLst>
              <a:ext uri="{FF2B5EF4-FFF2-40B4-BE49-F238E27FC236}">
                <a16:creationId xmlns:a16="http://schemas.microsoft.com/office/drawing/2014/main" id="{93253823-BC5A-F155-DAF9-30167E041925}"/>
              </a:ext>
            </a:extLst>
          </p:cNvPr>
          <p:cNvPicPr>
            <a:picLocks noChangeAspect="1"/>
          </p:cNvPicPr>
          <p:nvPr/>
        </p:nvPicPr>
        <p:blipFill>
          <a:blip r:embed="rId6"/>
          <a:stretch>
            <a:fillRect/>
          </a:stretch>
        </p:blipFill>
        <p:spPr>
          <a:xfrm>
            <a:off x="10101065" y="5747376"/>
            <a:ext cx="938135" cy="938135"/>
          </a:xfrm>
          <a:prstGeom prst="rect">
            <a:avLst/>
          </a:prstGeom>
        </p:spPr>
      </p:pic>
    </p:spTree>
    <p:extLst>
      <p:ext uri="{BB962C8B-B14F-4D97-AF65-F5344CB8AC3E}">
        <p14:creationId xmlns:p14="http://schemas.microsoft.com/office/powerpoint/2010/main" val="835100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p70"/>
          <p:cNvSpPr txBox="1">
            <a:spLocks noGrp="1"/>
          </p:cNvSpPr>
          <p:nvPr>
            <p:ph type="title"/>
          </p:nvPr>
        </p:nvSpPr>
        <p:spPr>
          <a:xfrm>
            <a:off x="838200" y="18255"/>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E0E0E"/>
              </a:buClr>
              <a:buSzPts val="3600"/>
              <a:buFont typeface="Arial"/>
              <a:buNone/>
            </a:pPr>
            <a:r>
              <a:rPr lang="en-US" sz="3600">
                <a:solidFill>
                  <a:srgbClr val="0E0E0E"/>
                </a:solidFill>
              </a:rPr>
              <a:t>How We Understand E</a:t>
            </a:r>
            <a:r>
              <a:rPr lang="en-US" sz="3600" b="1">
                <a:solidFill>
                  <a:srgbClr val="0E0E0E"/>
                </a:solidFill>
              </a:rPr>
              <a:t>pistemology</a:t>
            </a:r>
            <a:endParaRPr/>
          </a:p>
        </p:txBody>
      </p:sp>
      <p:sp>
        <p:nvSpPr>
          <p:cNvPr id="637" name="Google Shape;637;p70"/>
          <p:cNvSpPr txBox="1"/>
          <p:nvPr/>
        </p:nvSpPr>
        <p:spPr>
          <a:xfrm>
            <a:off x="0" y="6095243"/>
            <a:ext cx="11638844" cy="1192594"/>
          </a:xfrm>
          <a:prstGeom prst="rect">
            <a:avLst/>
          </a:prstGeom>
          <a:noFill/>
          <a:ln>
            <a:noFill/>
          </a:ln>
        </p:spPr>
        <p:txBody>
          <a:bodyPr spcFirstLastPara="1" wrap="square" lIns="91425" tIns="45700" rIns="91425" bIns="45700" anchor="t" anchorCtr="0">
            <a:spAutoFit/>
          </a:bodyPr>
          <a:lstStyle/>
          <a:p>
            <a:pPr marL="0" marR="0">
              <a:spcAft>
                <a:spcPts val="600"/>
              </a:spcAft>
            </a:pPr>
            <a:r>
              <a:rPr lang="en-US" sz="1050" dirty="0">
                <a:effectLst/>
                <a:highlight>
                  <a:srgbClr val="FFFFFF"/>
                </a:highlight>
                <a:latin typeface="Arial" panose="020B0604020202020204" pitchFamily="34" charset="0"/>
                <a:ea typeface="Arial" panose="020B0604020202020204" pitchFamily="34" charset="0"/>
                <a:cs typeface="Arial" panose="020B0604020202020204" pitchFamily="34" charset="0"/>
              </a:rPr>
              <a:t>Rosenberg, S., Hammer, D., &amp; Phelan, J. (2006). Multiple epistemological coherences in an eighth-grade discussion of the rock cycle. </a:t>
            </a:r>
            <a:r>
              <a:rPr lang="en-US" sz="1050" i="1" dirty="0">
                <a:effectLst/>
                <a:highlight>
                  <a:srgbClr val="FFFFFF"/>
                </a:highlight>
                <a:latin typeface="Arial" panose="020B0604020202020204" pitchFamily="34" charset="0"/>
                <a:ea typeface="Arial" panose="020B0604020202020204" pitchFamily="34" charset="0"/>
                <a:cs typeface="Arial" panose="020B0604020202020204" pitchFamily="34" charset="0"/>
              </a:rPr>
              <a:t>The Journal of the Learning Sciences</a:t>
            </a:r>
            <a:r>
              <a:rPr lang="en-US" sz="1050" dirty="0">
                <a:effectLst/>
                <a:highlight>
                  <a:srgbClr val="FFFFFF"/>
                </a:highlight>
                <a:latin typeface="Arial" panose="020B0604020202020204" pitchFamily="34" charset="0"/>
                <a:ea typeface="Arial" panose="020B0604020202020204" pitchFamily="34" charset="0"/>
                <a:cs typeface="Arial" panose="020B0604020202020204" pitchFamily="34" charset="0"/>
              </a:rPr>
              <a:t>, </a:t>
            </a:r>
            <a:r>
              <a:rPr lang="en-US" sz="1050" i="1" dirty="0">
                <a:effectLst/>
                <a:highlight>
                  <a:srgbClr val="FFFFFF"/>
                </a:highlight>
                <a:latin typeface="Arial" panose="020B0604020202020204" pitchFamily="34" charset="0"/>
                <a:ea typeface="Arial" panose="020B0604020202020204" pitchFamily="34" charset="0"/>
                <a:cs typeface="Arial" panose="020B0604020202020204" pitchFamily="34" charset="0"/>
              </a:rPr>
              <a:t>15</a:t>
            </a:r>
            <a:r>
              <a:rPr lang="en-US" sz="1050" dirty="0">
                <a:effectLst/>
                <a:highlight>
                  <a:srgbClr val="FFFFFF"/>
                </a:highlight>
                <a:latin typeface="Arial" panose="020B0604020202020204" pitchFamily="34" charset="0"/>
                <a:ea typeface="Arial" panose="020B0604020202020204" pitchFamily="34" charset="0"/>
                <a:cs typeface="Arial" panose="020B0604020202020204" pitchFamily="34" charset="0"/>
              </a:rPr>
              <a:t>(2), 261-292.</a:t>
            </a:r>
          </a:p>
          <a:p>
            <a:pPr>
              <a:spcAft>
                <a:spcPts val="600"/>
              </a:spcAft>
            </a:pPr>
            <a:r>
              <a:rPr lang="en-US" sz="1050" dirty="0">
                <a:effectLst/>
                <a:highlight>
                  <a:srgbClr val="FFFFFF"/>
                </a:highlight>
                <a:latin typeface="Arial" panose="020B0604020202020204" pitchFamily="34" charset="0"/>
                <a:ea typeface="Arial" panose="020B0604020202020204" pitchFamily="34" charset="0"/>
                <a:cs typeface="Arial" panose="020B0604020202020204" pitchFamily="34" charset="0"/>
              </a:rPr>
              <a:t>Chinn, C. A., Buckland, L. A., &amp; </a:t>
            </a:r>
            <a:r>
              <a:rPr lang="en-US" sz="1050" dirty="0" err="1">
                <a:effectLst/>
                <a:highlight>
                  <a:srgbClr val="FFFFFF"/>
                </a:highlight>
                <a:latin typeface="Arial" panose="020B0604020202020204" pitchFamily="34" charset="0"/>
                <a:ea typeface="Arial" panose="020B0604020202020204" pitchFamily="34" charset="0"/>
                <a:cs typeface="Arial" panose="020B0604020202020204" pitchFamily="34" charset="0"/>
              </a:rPr>
              <a:t>Samarapungavan</a:t>
            </a:r>
            <a:r>
              <a:rPr lang="en-US" sz="1050" dirty="0">
                <a:effectLst/>
                <a:highlight>
                  <a:srgbClr val="FFFFFF"/>
                </a:highlight>
                <a:latin typeface="Arial" panose="020B0604020202020204" pitchFamily="34" charset="0"/>
                <a:ea typeface="Arial" panose="020B0604020202020204" pitchFamily="34" charset="0"/>
                <a:cs typeface="Arial" panose="020B0604020202020204" pitchFamily="34" charset="0"/>
              </a:rPr>
              <a:t>, A. L. A. (2011). Expanding the dimensions of epistemic cognition: Arguments from philosophy and psychology. </a:t>
            </a:r>
            <a:r>
              <a:rPr lang="en-US" sz="1050" i="1" dirty="0">
                <a:effectLst/>
                <a:highlight>
                  <a:srgbClr val="FFFFFF"/>
                </a:highlight>
                <a:latin typeface="Arial" panose="020B0604020202020204" pitchFamily="34" charset="0"/>
                <a:ea typeface="Arial" panose="020B0604020202020204" pitchFamily="34" charset="0"/>
                <a:cs typeface="Arial" panose="020B0604020202020204" pitchFamily="34" charset="0"/>
              </a:rPr>
              <a:t>Educational Psychologist</a:t>
            </a:r>
            <a:r>
              <a:rPr lang="en-US" sz="1050" dirty="0">
                <a:effectLst/>
                <a:highlight>
                  <a:srgbClr val="FFFFFF"/>
                </a:highlight>
                <a:latin typeface="Arial" panose="020B0604020202020204" pitchFamily="34" charset="0"/>
                <a:ea typeface="Arial" panose="020B0604020202020204" pitchFamily="34" charset="0"/>
                <a:cs typeface="Arial" panose="020B0604020202020204" pitchFamily="34" charset="0"/>
              </a:rPr>
              <a:t>, </a:t>
            </a:r>
            <a:r>
              <a:rPr lang="en-US" sz="1050" i="1" dirty="0">
                <a:effectLst/>
                <a:highlight>
                  <a:srgbClr val="FFFFFF"/>
                </a:highlight>
                <a:latin typeface="Arial" panose="020B0604020202020204" pitchFamily="34" charset="0"/>
                <a:ea typeface="Arial" panose="020B0604020202020204" pitchFamily="34" charset="0"/>
                <a:cs typeface="Arial" panose="020B0604020202020204" pitchFamily="34" charset="0"/>
              </a:rPr>
              <a:t>46</a:t>
            </a:r>
            <a:r>
              <a:rPr lang="en-US" sz="1050" dirty="0">
                <a:effectLst/>
                <a:highlight>
                  <a:srgbClr val="FFFFFF"/>
                </a:highlight>
                <a:latin typeface="Arial" panose="020B0604020202020204" pitchFamily="34" charset="0"/>
                <a:ea typeface="Arial" panose="020B0604020202020204" pitchFamily="34" charset="0"/>
                <a:cs typeface="Arial" panose="020B0604020202020204" pitchFamily="34" charset="0"/>
              </a:rPr>
              <a:t>(3), 141-167.</a:t>
            </a:r>
            <a:endParaRPr lang="en-US" sz="1050" dirty="0">
              <a:effectLst/>
              <a:latin typeface="Arial" panose="020B0604020202020204" pitchFamily="34" charset="0"/>
              <a:ea typeface="Calibri" panose="020F0502020204030204" pitchFamily="34" charset="0"/>
              <a:cs typeface="Arial" panose="020B0604020202020204" pitchFamily="34" charset="0"/>
            </a:endParaRPr>
          </a:p>
          <a:p>
            <a:pPr marL="0" marR="0"/>
            <a:endParaRPr lang="en-US" sz="1800" dirty="0">
              <a:effectLst/>
              <a:latin typeface="Calibri" panose="020F0502020204030204" pitchFamily="34" charset="0"/>
              <a:ea typeface="Calibri" panose="020F0502020204030204" pitchFamily="34" charset="0"/>
            </a:endParaRPr>
          </a:p>
          <a:p>
            <a:pPr marL="0" marR="0" lvl="0" indent="0" algn="l" rtl="0">
              <a:spcBef>
                <a:spcPts val="0"/>
              </a:spcBef>
              <a:spcAft>
                <a:spcPts val="0"/>
              </a:spcAft>
              <a:buNone/>
            </a:pPr>
            <a:endParaRPr sz="1200" dirty="0">
              <a:solidFill>
                <a:schemeClr val="dk1"/>
              </a:solidFill>
              <a:latin typeface="Arial"/>
              <a:ea typeface="Arial"/>
              <a:cs typeface="Arial"/>
              <a:sym typeface="Arial"/>
            </a:endParaRPr>
          </a:p>
        </p:txBody>
      </p:sp>
      <p:sp>
        <p:nvSpPr>
          <p:cNvPr id="638" name="Google Shape;638;p70"/>
          <p:cNvSpPr txBox="1">
            <a:spLocks noGrp="1"/>
          </p:cNvSpPr>
          <p:nvPr>
            <p:ph type="body" idx="1"/>
          </p:nvPr>
        </p:nvSpPr>
        <p:spPr>
          <a:xfrm>
            <a:off x="838200" y="2959388"/>
            <a:ext cx="5181600" cy="3217500"/>
          </a:xfrm>
          <a:prstGeom prst="rect">
            <a:avLst/>
          </a:prstGeom>
        </p:spPr>
        <p:txBody>
          <a:bodyPr spcFirstLastPara="1" wrap="square" lIns="91425" tIns="45700" rIns="91425" bIns="45700" anchor="t" anchorCtr="0">
            <a:normAutofit/>
          </a:bodyPr>
          <a:lstStyle/>
          <a:p>
            <a:pPr marL="0" lvl="0" indent="0" algn="ctr" rtl="0">
              <a:spcBef>
                <a:spcPts val="1000"/>
              </a:spcBef>
              <a:spcAft>
                <a:spcPts val="0"/>
              </a:spcAft>
              <a:buNone/>
            </a:pPr>
            <a:r>
              <a:rPr lang="en-US" b="1" dirty="0"/>
              <a:t>Beliefs Model</a:t>
            </a:r>
            <a:br>
              <a:rPr lang="en-US" b="1" dirty="0"/>
            </a:br>
            <a:endParaRPr b="1" dirty="0"/>
          </a:p>
          <a:p>
            <a:pPr marL="457200" lvl="0" indent="-376237" algn="l" rtl="0">
              <a:spcBef>
                <a:spcPts val="1000"/>
              </a:spcBef>
              <a:spcAft>
                <a:spcPts val="0"/>
              </a:spcAft>
              <a:buSzPct val="100000"/>
              <a:buChar char="•"/>
            </a:pPr>
            <a:r>
              <a:rPr lang="en-US" sz="2300" dirty="0"/>
              <a:t>Stable over time</a:t>
            </a:r>
            <a:endParaRPr sz="2300" dirty="0"/>
          </a:p>
          <a:p>
            <a:pPr marL="457200" lvl="0" indent="-376237" algn="l" rtl="0">
              <a:spcBef>
                <a:spcPts val="1000"/>
              </a:spcBef>
              <a:spcAft>
                <a:spcPts val="0"/>
              </a:spcAft>
              <a:buSzPct val="100000"/>
              <a:buChar char="•"/>
            </a:pPr>
            <a:r>
              <a:rPr lang="en-US" sz="2300" dirty="0"/>
              <a:t>Able to be articulated explicitly</a:t>
            </a:r>
            <a:endParaRPr sz="2300" dirty="0"/>
          </a:p>
          <a:p>
            <a:pPr marL="457200" lvl="0" indent="-376237" algn="l" rtl="0">
              <a:spcBef>
                <a:spcPts val="1000"/>
              </a:spcBef>
              <a:spcAft>
                <a:spcPts val="0"/>
              </a:spcAft>
              <a:buSzPct val="100000"/>
              <a:buChar char="•"/>
            </a:pPr>
            <a:r>
              <a:rPr lang="en-US" sz="2300" dirty="0"/>
              <a:t>Hierarchical</a:t>
            </a:r>
            <a:endParaRPr sz="2300" dirty="0"/>
          </a:p>
          <a:p>
            <a:pPr marL="457200" lvl="0" indent="-376237" algn="l" rtl="0">
              <a:spcBef>
                <a:spcPts val="1000"/>
              </a:spcBef>
              <a:spcAft>
                <a:spcPts val="0"/>
              </a:spcAft>
              <a:buSzPct val="100000"/>
              <a:buChar char="•"/>
            </a:pPr>
            <a:r>
              <a:rPr lang="en-US" sz="2300" dirty="0"/>
              <a:t>Multi-dimensional </a:t>
            </a:r>
            <a:endParaRPr sz="2300" dirty="0"/>
          </a:p>
        </p:txBody>
      </p:sp>
      <p:sp>
        <p:nvSpPr>
          <p:cNvPr id="639" name="Google Shape;639;p70"/>
          <p:cNvSpPr txBox="1">
            <a:spLocks noGrp="1"/>
          </p:cNvSpPr>
          <p:nvPr>
            <p:ph type="body" idx="2"/>
          </p:nvPr>
        </p:nvSpPr>
        <p:spPr>
          <a:xfrm>
            <a:off x="6172200" y="2959325"/>
            <a:ext cx="5181600" cy="3340800"/>
          </a:xfrm>
          <a:prstGeom prst="rect">
            <a:avLst/>
          </a:prstGeom>
        </p:spPr>
        <p:txBody>
          <a:bodyPr spcFirstLastPara="1" wrap="square" lIns="91425" tIns="45700" rIns="91425" bIns="45700" anchor="t" anchorCtr="0">
            <a:normAutofit/>
          </a:bodyPr>
          <a:lstStyle/>
          <a:p>
            <a:pPr marL="0" lvl="0" indent="0" algn="ctr" rtl="0">
              <a:lnSpc>
                <a:spcPct val="100000"/>
              </a:lnSpc>
              <a:spcBef>
                <a:spcPts val="0"/>
              </a:spcBef>
              <a:spcAft>
                <a:spcPts val="0"/>
              </a:spcAft>
              <a:buNone/>
            </a:pPr>
            <a:r>
              <a:rPr lang="en-US" sz="2100" b="1" dirty="0"/>
              <a:t>Network Model</a:t>
            </a:r>
            <a:br>
              <a:rPr lang="en-US" sz="2100" b="1" dirty="0"/>
            </a:br>
            <a:endParaRPr sz="2100" b="1" dirty="0"/>
          </a:p>
          <a:p>
            <a:pPr marL="457200" lvl="0" indent="-430530" algn="l" rtl="0">
              <a:lnSpc>
                <a:spcPct val="100000"/>
              </a:lnSpc>
              <a:spcBef>
                <a:spcPts val="0"/>
              </a:spcBef>
              <a:spcAft>
                <a:spcPts val="0"/>
              </a:spcAft>
              <a:buSzPct val="100000"/>
              <a:buChar char="•"/>
            </a:pPr>
            <a:r>
              <a:rPr lang="en-US" sz="2100" dirty="0"/>
              <a:t>Dynamic over a timescale of minutes </a:t>
            </a:r>
            <a:endParaRPr sz="2100" dirty="0"/>
          </a:p>
          <a:p>
            <a:pPr marL="457200" lvl="0" indent="-430530" algn="l" rtl="0">
              <a:lnSpc>
                <a:spcPct val="100000"/>
              </a:lnSpc>
              <a:spcBef>
                <a:spcPts val="0"/>
              </a:spcBef>
              <a:spcAft>
                <a:spcPts val="0"/>
              </a:spcAft>
              <a:buSzPct val="100000"/>
              <a:buChar char="•"/>
            </a:pPr>
            <a:r>
              <a:rPr lang="en-US" sz="2100" dirty="0"/>
              <a:t>Tacit and inferable from behavior</a:t>
            </a:r>
            <a:endParaRPr sz="2100" dirty="0"/>
          </a:p>
          <a:p>
            <a:pPr marL="457200" lvl="0" indent="-430530" algn="l" rtl="0">
              <a:lnSpc>
                <a:spcPct val="100000"/>
              </a:lnSpc>
              <a:spcBef>
                <a:spcPts val="0"/>
              </a:spcBef>
              <a:spcAft>
                <a:spcPts val="0"/>
              </a:spcAft>
              <a:buSzPct val="100000"/>
              <a:buChar char="•"/>
            </a:pPr>
            <a:r>
              <a:rPr lang="en-US" sz="2100" dirty="0"/>
              <a:t>Have varying utility in different times and places</a:t>
            </a:r>
            <a:endParaRPr sz="2100" dirty="0"/>
          </a:p>
          <a:p>
            <a:pPr marL="457200" lvl="0" indent="-430530" algn="l" rtl="0">
              <a:lnSpc>
                <a:spcPct val="100000"/>
              </a:lnSpc>
              <a:spcBef>
                <a:spcPts val="0"/>
              </a:spcBef>
              <a:spcAft>
                <a:spcPts val="0"/>
              </a:spcAft>
              <a:buSzPct val="100000"/>
              <a:buChar char="•"/>
            </a:pPr>
            <a:r>
              <a:rPr lang="en-US" sz="2100" dirty="0"/>
              <a:t>Multi-dimensional</a:t>
            </a:r>
            <a:endParaRPr sz="2100" dirty="0"/>
          </a:p>
        </p:txBody>
      </p:sp>
      <p:pic>
        <p:nvPicPr>
          <p:cNvPr id="640" name="Google Shape;640;p70" descr="This know-it-all AI learns by reading the entire web nonstop | MIT  Technology Review"/>
          <p:cNvPicPr preferRelativeResize="0"/>
          <p:nvPr/>
        </p:nvPicPr>
        <p:blipFill>
          <a:blip r:embed="rId3">
            <a:alphaModFix/>
          </a:blip>
          <a:stretch>
            <a:fillRect/>
          </a:stretch>
        </p:blipFill>
        <p:spPr>
          <a:xfrm>
            <a:off x="7378675" y="1343950"/>
            <a:ext cx="2663555" cy="1498250"/>
          </a:xfrm>
          <a:prstGeom prst="rect">
            <a:avLst/>
          </a:prstGeom>
          <a:noFill/>
          <a:ln w="38100" cap="flat" cmpd="sng">
            <a:solidFill>
              <a:srgbClr val="FDF568"/>
            </a:solidFill>
            <a:prstDash val="solid"/>
            <a:round/>
            <a:headEnd type="none" w="sm" len="sm"/>
            <a:tailEnd type="none" w="sm" len="sm"/>
          </a:ln>
        </p:spPr>
      </p:pic>
      <p:pic>
        <p:nvPicPr>
          <p:cNvPr id="641" name="Google Shape;641;p70" descr="The 5 Basic Steps to Becoming More Efficient – Teodesk"/>
          <p:cNvPicPr preferRelativeResize="0"/>
          <p:nvPr/>
        </p:nvPicPr>
        <p:blipFill>
          <a:blip r:embed="rId4">
            <a:alphaModFix/>
          </a:blip>
          <a:stretch>
            <a:fillRect/>
          </a:stretch>
        </p:blipFill>
        <p:spPr>
          <a:xfrm>
            <a:off x="2220175" y="1343944"/>
            <a:ext cx="2330574" cy="1498250"/>
          </a:xfrm>
          <a:prstGeom prst="rect">
            <a:avLst/>
          </a:prstGeom>
          <a:noFill/>
          <a:ln w="38100" cap="flat" cmpd="sng">
            <a:solidFill>
              <a:srgbClr val="0097DC"/>
            </a:solidFill>
            <a:prstDash val="solid"/>
            <a:round/>
            <a:headEnd type="none" w="sm" len="sm"/>
            <a:tailEnd type="none" w="sm" len="sm"/>
          </a:ln>
        </p:spPr>
      </p:pic>
      <p:sp>
        <p:nvSpPr>
          <p:cNvPr id="642" name="Google Shape;642;p70"/>
          <p:cNvSpPr/>
          <p:nvPr/>
        </p:nvSpPr>
        <p:spPr>
          <a:xfrm>
            <a:off x="5907525" y="1062125"/>
            <a:ext cx="5616300" cy="4451925"/>
          </a:xfrm>
          <a:prstGeom prst="roundRect">
            <a:avLst>
              <a:gd name="adj" fmla="val 16667"/>
            </a:avLst>
          </a:prstGeom>
          <a:noFill/>
          <a:ln w="76200" cap="flat" cmpd="sng">
            <a:solidFill>
              <a:srgbClr val="B9002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B2B47-80DA-A051-79B6-B0DB1EF8AE4D}"/>
              </a:ext>
            </a:extLst>
          </p:cNvPr>
          <p:cNvSpPr>
            <a:spLocks noGrp="1"/>
          </p:cNvSpPr>
          <p:nvPr>
            <p:ph type="title"/>
          </p:nvPr>
        </p:nvSpPr>
        <p:spPr>
          <a:xfrm>
            <a:off x="838200" y="-26901"/>
            <a:ext cx="10515600" cy="1325563"/>
          </a:xfrm>
        </p:spPr>
        <p:txBody>
          <a:bodyPr/>
          <a:lstStyle/>
          <a:p>
            <a:r>
              <a:rPr lang="en-US" dirty="0"/>
              <a:t>Study Context</a:t>
            </a:r>
          </a:p>
        </p:txBody>
      </p:sp>
      <p:sp>
        <p:nvSpPr>
          <p:cNvPr id="3" name="Content Placeholder 2">
            <a:extLst>
              <a:ext uri="{FF2B5EF4-FFF2-40B4-BE49-F238E27FC236}">
                <a16:creationId xmlns:a16="http://schemas.microsoft.com/office/drawing/2014/main" id="{D1555176-95DE-5FE0-772E-C584E9FED303}"/>
              </a:ext>
            </a:extLst>
          </p:cNvPr>
          <p:cNvSpPr>
            <a:spLocks noGrp="1"/>
          </p:cNvSpPr>
          <p:nvPr>
            <p:ph idx="1"/>
          </p:nvPr>
        </p:nvSpPr>
        <p:spPr/>
        <p:txBody>
          <a:bodyPr/>
          <a:lstStyle/>
          <a:p>
            <a:r>
              <a:rPr lang="en-US" dirty="0"/>
              <a:t>On-sequence, reformed Organic Chemistry I</a:t>
            </a:r>
          </a:p>
          <a:p>
            <a:r>
              <a:rPr lang="en-US" dirty="0"/>
              <a:t>3x 50-minute whole-class meetings</a:t>
            </a:r>
          </a:p>
          <a:p>
            <a:r>
              <a:rPr lang="en-US" dirty="0"/>
              <a:t>1x 50-minute small group discussion</a:t>
            </a:r>
          </a:p>
          <a:p>
            <a:r>
              <a:rPr lang="en-US" dirty="0"/>
              <a:t>Grades determined by 4 high-stakes exams and 3 quizzes</a:t>
            </a:r>
          </a:p>
        </p:txBody>
      </p:sp>
      <p:sp>
        <p:nvSpPr>
          <p:cNvPr id="5" name="Google Shape;196;p5">
            <a:extLst>
              <a:ext uri="{FF2B5EF4-FFF2-40B4-BE49-F238E27FC236}">
                <a16:creationId xmlns:a16="http://schemas.microsoft.com/office/drawing/2014/main" id="{13FBEF85-EACE-8964-0E69-674210552DDA}"/>
              </a:ext>
            </a:extLst>
          </p:cNvPr>
          <p:cNvSpPr txBox="1"/>
          <p:nvPr/>
        </p:nvSpPr>
        <p:spPr>
          <a:xfrm>
            <a:off x="0" y="6288468"/>
            <a:ext cx="8835615" cy="41545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dirty="0">
                <a:effectLst/>
                <a:latin typeface="Arial" panose="020B0604020202020204" pitchFamily="34" charset="0"/>
                <a:ea typeface="Arial" panose="020B0604020202020204" pitchFamily="34" charset="0"/>
              </a:rPr>
              <a:t>Schwarz, C. E., </a:t>
            </a:r>
            <a:r>
              <a:rPr lang="en-US" sz="1050" dirty="0" err="1">
                <a:effectLst/>
                <a:latin typeface="Arial" panose="020B0604020202020204" pitchFamily="34" charset="0"/>
                <a:ea typeface="Arial" panose="020B0604020202020204" pitchFamily="34" charset="0"/>
              </a:rPr>
              <a:t>DeGlopper</a:t>
            </a:r>
            <a:r>
              <a:rPr lang="en-US" sz="1050" dirty="0">
                <a:effectLst/>
                <a:latin typeface="Arial" panose="020B0604020202020204" pitchFamily="34" charset="0"/>
                <a:ea typeface="Arial" panose="020B0604020202020204" pitchFamily="34" charset="0"/>
              </a:rPr>
              <a:t>, K. S., Greco, N. C., Russ, R. S., &amp; Stowe, R. L. (2025). Modeling student negotiation of assessment-related epistemological messages in a college science course. </a:t>
            </a:r>
            <a:r>
              <a:rPr lang="en-US" sz="1050" i="1" dirty="0">
                <a:effectLst/>
                <a:latin typeface="Arial" panose="020B0604020202020204" pitchFamily="34" charset="0"/>
                <a:ea typeface="Arial" panose="020B0604020202020204" pitchFamily="34" charset="0"/>
              </a:rPr>
              <a:t>Science Education</a:t>
            </a:r>
            <a:r>
              <a:rPr lang="en-US" sz="1050" dirty="0">
                <a:solidFill>
                  <a:schemeClr val="dk1"/>
                </a:solidFill>
                <a:latin typeface="Arial"/>
                <a:ea typeface="Arial"/>
                <a:cs typeface="Arial"/>
                <a:sym typeface="Arial"/>
              </a:rPr>
              <a:t>, </a:t>
            </a:r>
            <a:r>
              <a:rPr lang="en-US" sz="1050" i="1" dirty="0">
                <a:solidFill>
                  <a:schemeClr val="dk1"/>
                </a:solidFill>
                <a:latin typeface="Arial"/>
                <a:ea typeface="Arial"/>
                <a:cs typeface="Arial"/>
                <a:sym typeface="Arial"/>
              </a:rPr>
              <a:t>109</a:t>
            </a:r>
            <a:r>
              <a:rPr lang="en-US" sz="1050" dirty="0">
                <a:solidFill>
                  <a:schemeClr val="dk1"/>
                </a:solidFill>
                <a:latin typeface="Arial"/>
                <a:ea typeface="Arial"/>
                <a:cs typeface="Arial"/>
                <a:sym typeface="Arial"/>
              </a:rPr>
              <a:t>(2)</a:t>
            </a:r>
            <a:r>
              <a:rPr lang="en-US" sz="1050" i="1" dirty="0">
                <a:solidFill>
                  <a:schemeClr val="dk1"/>
                </a:solidFill>
                <a:latin typeface="Arial"/>
                <a:ea typeface="Arial"/>
                <a:cs typeface="Arial"/>
                <a:sym typeface="Arial"/>
              </a:rPr>
              <a:t>, 429-447. </a:t>
            </a:r>
            <a:endParaRPr lang="en-US" sz="105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33529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17F7E1-43F8-C043-A99B-33EF5B3BB1FC}"/>
              </a:ext>
            </a:extLst>
          </p:cNvPr>
          <p:cNvPicPr>
            <a:picLocks noChangeAspect="1"/>
          </p:cNvPicPr>
          <p:nvPr/>
        </p:nvPicPr>
        <p:blipFill>
          <a:blip r:embed="rId3"/>
          <a:stretch>
            <a:fillRect/>
          </a:stretch>
        </p:blipFill>
        <p:spPr>
          <a:xfrm>
            <a:off x="196096" y="1170174"/>
            <a:ext cx="3572021" cy="3572021"/>
          </a:xfrm>
          <a:prstGeom prst="rect">
            <a:avLst/>
          </a:prstGeom>
        </p:spPr>
      </p:pic>
      <p:pic>
        <p:nvPicPr>
          <p:cNvPr id="7" name="Picture 6">
            <a:extLst>
              <a:ext uri="{FF2B5EF4-FFF2-40B4-BE49-F238E27FC236}">
                <a16:creationId xmlns:a16="http://schemas.microsoft.com/office/drawing/2014/main" id="{60568070-C2E6-4F45-B858-03FCCB6B3A6C}"/>
              </a:ext>
            </a:extLst>
          </p:cNvPr>
          <p:cNvPicPr>
            <a:picLocks noChangeAspect="1"/>
          </p:cNvPicPr>
          <p:nvPr/>
        </p:nvPicPr>
        <p:blipFill>
          <a:blip r:embed="rId4"/>
          <a:stretch>
            <a:fillRect/>
          </a:stretch>
        </p:blipFill>
        <p:spPr>
          <a:xfrm>
            <a:off x="8543174" y="1204138"/>
            <a:ext cx="3330157" cy="3447865"/>
          </a:xfrm>
          <a:prstGeom prst="rect">
            <a:avLst/>
          </a:prstGeom>
        </p:spPr>
      </p:pic>
      <p:pic>
        <p:nvPicPr>
          <p:cNvPr id="9" name="Picture 8">
            <a:extLst>
              <a:ext uri="{FF2B5EF4-FFF2-40B4-BE49-F238E27FC236}">
                <a16:creationId xmlns:a16="http://schemas.microsoft.com/office/drawing/2014/main" id="{A6455A85-0B35-2149-B494-0858DEEAB658}"/>
              </a:ext>
            </a:extLst>
          </p:cNvPr>
          <p:cNvPicPr>
            <a:picLocks noChangeAspect="1"/>
          </p:cNvPicPr>
          <p:nvPr/>
        </p:nvPicPr>
        <p:blipFill>
          <a:blip r:embed="rId5"/>
          <a:stretch>
            <a:fillRect/>
          </a:stretch>
        </p:blipFill>
        <p:spPr>
          <a:xfrm>
            <a:off x="4321552" y="1225181"/>
            <a:ext cx="3405781" cy="3405781"/>
          </a:xfrm>
          <a:prstGeom prst="rect">
            <a:avLst/>
          </a:prstGeom>
        </p:spPr>
      </p:pic>
      <p:sp>
        <p:nvSpPr>
          <p:cNvPr id="12" name="TextBox 11">
            <a:extLst>
              <a:ext uri="{FF2B5EF4-FFF2-40B4-BE49-F238E27FC236}">
                <a16:creationId xmlns:a16="http://schemas.microsoft.com/office/drawing/2014/main" id="{70D01F1D-BD38-8E4E-88A4-6D7152D4A7FE}"/>
              </a:ext>
            </a:extLst>
          </p:cNvPr>
          <p:cNvSpPr txBox="1"/>
          <p:nvPr/>
        </p:nvSpPr>
        <p:spPr>
          <a:xfrm>
            <a:off x="13855" y="4864820"/>
            <a:ext cx="3931920" cy="523220"/>
          </a:xfrm>
          <a:prstGeom prst="rect">
            <a:avLst/>
          </a:prstGeom>
          <a:solidFill>
            <a:srgbClr val="71007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2800" dirty="0">
                <a:latin typeface="Helvetica" pitchFamily="2" charset="0"/>
              </a:rPr>
              <a:t>Disciplinary Core Ideas</a:t>
            </a:r>
          </a:p>
        </p:txBody>
      </p:sp>
      <p:sp>
        <p:nvSpPr>
          <p:cNvPr id="13" name="TextBox 12">
            <a:extLst>
              <a:ext uri="{FF2B5EF4-FFF2-40B4-BE49-F238E27FC236}">
                <a16:creationId xmlns:a16="http://schemas.microsoft.com/office/drawing/2014/main" id="{38E9A6A0-9ADC-3F41-8249-FDDA13885CA8}"/>
              </a:ext>
            </a:extLst>
          </p:cNvPr>
          <p:cNvSpPr txBox="1"/>
          <p:nvPr/>
        </p:nvSpPr>
        <p:spPr>
          <a:xfrm>
            <a:off x="8242293" y="4864820"/>
            <a:ext cx="3931920" cy="523220"/>
          </a:xfrm>
          <a:prstGeom prst="rect">
            <a:avLst/>
          </a:prstGeom>
          <a:solidFill>
            <a:srgbClr val="676767"/>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800" dirty="0">
                <a:latin typeface="Helvetica" pitchFamily="2" charset="0"/>
              </a:rPr>
              <a:t>Crosscutting Concepts</a:t>
            </a:r>
          </a:p>
        </p:txBody>
      </p:sp>
      <p:sp>
        <p:nvSpPr>
          <p:cNvPr id="14" name="TextBox 13">
            <a:extLst>
              <a:ext uri="{FF2B5EF4-FFF2-40B4-BE49-F238E27FC236}">
                <a16:creationId xmlns:a16="http://schemas.microsoft.com/office/drawing/2014/main" id="{5A2989FC-6618-AD4F-97A3-F45AC6E751CC}"/>
              </a:ext>
            </a:extLst>
          </p:cNvPr>
          <p:cNvSpPr txBox="1"/>
          <p:nvPr/>
        </p:nvSpPr>
        <p:spPr>
          <a:xfrm>
            <a:off x="4143895" y="4864820"/>
            <a:ext cx="3931920" cy="523220"/>
          </a:xfrm>
          <a:prstGeom prst="rect">
            <a:avLst/>
          </a:prstGeom>
          <a:solidFill>
            <a:srgbClr val="00A3A3"/>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2800" dirty="0">
                <a:latin typeface="Helvetica" pitchFamily="2" charset="0"/>
              </a:rPr>
              <a:t>Scientific Practices</a:t>
            </a:r>
          </a:p>
        </p:txBody>
      </p:sp>
      <p:sp>
        <p:nvSpPr>
          <p:cNvPr id="15" name="TextBox 14">
            <a:extLst>
              <a:ext uri="{FF2B5EF4-FFF2-40B4-BE49-F238E27FC236}">
                <a16:creationId xmlns:a16="http://schemas.microsoft.com/office/drawing/2014/main" id="{A28F119C-A42A-C646-B340-9D05940B18FA}"/>
              </a:ext>
            </a:extLst>
          </p:cNvPr>
          <p:cNvSpPr txBox="1"/>
          <p:nvPr/>
        </p:nvSpPr>
        <p:spPr>
          <a:xfrm>
            <a:off x="13855" y="5481824"/>
            <a:ext cx="3931920" cy="830997"/>
          </a:xfrm>
          <a:prstGeom prst="rect">
            <a:avLst/>
          </a:prstGeom>
          <a:solidFill>
            <a:schemeClr val="bg1"/>
          </a:solidFill>
        </p:spPr>
        <p:txBody>
          <a:bodyPr wrap="square" rtlCol="0">
            <a:spAutoFit/>
          </a:bodyPr>
          <a:lstStyle/>
          <a:p>
            <a:pPr algn="ctr"/>
            <a:r>
              <a:rPr lang="en-US" sz="2400" dirty="0">
                <a:latin typeface="Helvetica" pitchFamily="2" charset="0"/>
              </a:rPr>
              <a:t>What we want students to know</a:t>
            </a:r>
          </a:p>
        </p:txBody>
      </p:sp>
      <p:sp>
        <p:nvSpPr>
          <p:cNvPr id="16" name="TextBox 15">
            <a:extLst>
              <a:ext uri="{FF2B5EF4-FFF2-40B4-BE49-F238E27FC236}">
                <a16:creationId xmlns:a16="http://schemas.microsoft.com/office/drawing/2014/main" id="{2A5FBC6F-6BC3-7840-9D2B-57C0F2012F09}"/>
              </a:ext>
            </a:extLst>
          </p:cNvPr>
          <p:cNvSpPr txBox="1"/>
          <p:nvPr/>
        </p:nvSpPr>
        <p:spPr>
          <a:xfrm>
            <a:off x="8130808" y="5481824"/>
            <a:ext cx="3931920" cy="830997"/>
          </a:xfrm>
          <a:prstGeom prst="rect">
            <a:avLst/>
          </a:prstGeom>
          <a:solidFill>
            <a:schemeClr val="bg1"/>
          </a:solidFill>
        </p:spPr>
        <p:txBody>
          <a:bodyPr wrap="square" rtlCol="0">
            <a:spAutoFit/>
          </a:bodyPr>
          <a:lstStyle/>
          <a:p>
            <a:pPr algn="ctr"/>
            <a:r>
              <a:rPr lang="en-US" sz="2400" dirty="0">
                <a:latin typeface="Helvetica" pitchFamily="2" charset="0"/>
              </a:rPr>
              <a:t>Concepts that bridge disciplines </a:t>
            </a:r>
          </a:p>
        </p:txBody>
      </p:sp>
      <p:sp>
        <p:nvSpPr>
          <p:cNvPr id="17" name="TextBox 16">
            <a:extLst>
              <a:ext uri="{FF2B5EF4-FFF2-40B4-BE49-F238E27FC236}">
                <a16:creationId xmlns:a16="http://schemas.microsoft.com/office/drawing/2014/main" id="{69E13A87-5CAC-1047-ABE3-8E5459544473}"/>
              </a:ext>
            </a:extLst>
          </p:cNvPr>
          <p:cNvSpPr txBox="1"/>
          <p:nvPr/>
        </p:nvSpPr>
        <p:spPr>
          <a:xfrm>
            <a:off x="4044461" y="5481824"/>
            <a:ext cx="3931920" cy="1200329"/>
          </a:xfrm>
          <a:prstGeom prst="rect">
            <a:avLst/>
          </a:prstGeom>
          <a:solidFill>
            <a:schemeClr val="bg1"/>
          </a:solidFill>
        </p:spPr>
        <p:txBody>
          <a:bodyPr wrap="square" rtlCol="0">
            <a:spAutoFit/>
          </a:bodyPr>
          <a:lstStyle/>
          <a:p>
            <a:pPr algn="ctr"/>
            <a:r>
              <a:rPr lang="en-US" sz="2400" dirty="0">
                <a:latin typeface="Helvetica" pitchFamily="2" charset="0"/>
              </a:rPr>
              <a:t>How we want students to construct and apply knowledge</a:t>
            </a:r>
          </a:p>
        </p:txBody>
      </p:sp>
      <p:sp>
        <p:nvSpPr>
          <p:cNvPr id="11" name="Title 1">
            <a:extLst>
              <a:ext uri="{FF2B5EF4-FFF2-40B4-BE49-F238E27FC236}">
                <a16:creationId xmlns:a16="http://schemas.microsoft.com/office/drawing/2014/main" id="{1A98B82D-3D4F-D94F-B1EE-0DBE7D193F9B}"/>
              </a:ext>
            </a:extLst>
          </p:cNvPr>
          <p:cNvSpPr>
            <a:spLocks noGrp="1"/>
          </p:cNvSpPr>
          <p:nvPr>
            <p:ph type="title"/>
          </p:nvPr>
        </p:nvSpPr>
        <p:spPr>
          <a:xfrm>
            <a:off x="832546" y="-18319"/>
            <a:ext cx="10515600" cy="1325563"/>
          </a:xfrm>
        </p:spPr>
        <p:txBody>
          <a:bodyPr>
            <a:normAutofit/>
          </a:bodyPr>
          <a:lstStyle/>
          <a:p>
            <a:pPr algn="ctr"/>
            <a:r>
              <a:rPr lang="en-US" sz="4000" b="1" dirty="0"/>
              <a:t>Reform Focus: Supporting 3D Learning</a:t>
            </a:r>
          </a:p>
        </p:txBody>
      </p:sp>
    </p:spTree>
    <p:extLst>
      <p:ext uri="{BB962C8B-B14F-4D97-AF65-F5344CB8AC3E}">
        <p14:creationId xmlns:p14="http://schemas.microsoft.com/office/powerpoint/2010/main" val="2582404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E0075D-F35B-1A7C-BC63-33E6682E99F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C235E21-F3A5-E28A-56CA-F579C7E6F089}"/>
              </a:ext>
            </a:extLst>
          </p:cNvPr>
          <p:cNvPicPr>
            <a:picLocks noChangeAspect="1"/>
          </p:cNvPicPr>
          <p:nvPr/>
        </p:nvPicPr>
        <p:blipFill>
          <a:blip r:embed="rId3"/>
          <a:stretch>
            <a:fillRect/>
          </a:stretch>
        </p:blipFill>
        <p:spPr>
          <a:xfrm>
            <a:off x="196096" y="1170174"/>
            <a:ext cx="3572021" cy="3572021"/>
          </a:xfrm>
          <a:prstGeom prst="rect">
            <a:avLst/>
          </a:prstGeom>
        </p:spPr>
      </p:pic>
      <p:pic>
        <p:nvPicPr>
          <p:cNvPr id="7" name="Picture 6">
            <a:extLst>
              <a:ext uri="{FF2B5EF4-FFF2-40B4-BE49-F238E27FC236}">
                <a16:creationId xmlns:a16="http://schemas.microsoft.com/office/drawing/2014/main" id="{1E85B272-8C5D-0C72-AE80-2D220F6567C9}"/>
              </a:ext>
            </a:extLst>
          </p:cNvPr>
          <p:cNvPicPr>
            <a:picLocks noChangeAspect="1"/>
          </p:cNvPicPr>
          <p:nvPr/>
        </p:nvPicPr>
        <p:blipFill>
          <a:blip r:embed="rId4"/>
          <a:stretch>
            <a:fillRect/>
          </a:stretch>
        </p:blipFill>
        <p:spPr>
          <a:xfrm>
            <a:off x="8543174" y="1204138"/>
            <a:ext cx="3330157" cy="3447865"/>
          </a:xfrm>
          <a:prstGeom prst="rect">
            <a:avLst/>
          </a:prstGeom>
        </p:spPr>
      </p:pic>
      <p:pic>
        <p:nvPicPr>
          <p:cNvPr id="9" name="Picture 8">
            <a:extLst>
              <a:ext uri="{FF2B5EF4-FFF2-40B4-BE49-F238E27FC236}">
                <a16:creationId xmlns:a16="http://schemas.microsoft.com/office/drawing/2014/main" id="{40812DFA-B6B5-777E-ABC6-AB2A1A5AF2CE}"/>
              </a:ext>
            </a:extLst>
          </p:cNvPr>
          <p:cNvPicPr>
            <a:picLocks noChangeAspect="1"/>
          </p:cNvPicPr>
          <p:nvPr/>
        </p:nvPicPr>
        <p:blipFill>
          <a:blip r:embed="rId5"/>
          <a:stretch>
            <a:fillRect/>
          </a:stretch>
        </p:blipFill>
        <p:spPr>
          <a:xfrm>
            <a:off x="4321552" y="1225181"/>
            <a:ext cx="3405781" cy="3405781"/>
          </a:xfrm>
          <a:prstGeom prst="rect">
            <a:avLst/>
          </a:prstGeom>
        </p:spPr>
      </p:pic>
      <p:sp>
        <p:nvSpPr>
          <p:cNvPr id="12" name="TextBox 11">
            <a:extLst>
              <a:ext uri="{FF2B5EF4-FFF2-40B4-BE49-F238E27FC236}">
                <a16:creationId xmlns:a16="http://schemas.microsoft.com/office/drawing/2014/main" id="{82BF368B-0AA6-EB1D-4466-C165A64FEDF2}"/>
              </a:ext>
            </a:extLst>
          </p:cNvPr>
          <p:cNvSpPr txBox="1"/>
          <p:nvPr/>
        </p:nvSpPr>
        <p:spPr>
          <a:xfrm>
            <a:off x="13855" y="4864820"/>
            <a:ext cx="3931920" cy="523220"/>
          </a:xfrm>
          <a:prstGeom prst="rect">
            <a:avLst/>
          </a:prstGeom>
          <a:solidFill>
            <a:srgbClr val="71007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2800" dirty="0">
                <a:latin typeface="Helvetica" pitchFamily="2" charset="0"/>
              </a:rPr>
              <a:t>Disciplinary Core Ideas</a:t>
            </a:r>
          </a:p>
        </p:txBody>
      </p:sp>
      <p:sp>
        <p:nvSpPr>
          <p:cNvPr id="13" name="TextBox 12">
            <a:extLst>
              <a:ext uri="{FF2B5EF4-FFF2-40B4-BE49-F238E27FC236}">
                <a16:creationId xmlns:a16="http://schemas.microsoft.com/office/drawing/2014/main" id="{4C301CAC-618C-F889-91CF-2F98DA80F347}"/>
              </a:ext>
            </a:extLst>
          </p:cNvPr>
          <p:cNvSpPr txBox="1"/>
          <p:nvPr/>
        </p:nvSpPr>
        <p:spPr>
          <a:xfrm>
            <a:off x="8242293" y="4864820"/>
            <a:ext cx="3931920" cy="523220"/>
          </a:xfrm>
          <a:prstGeom prst="rect">
            <a:avLst/>
          </a:prstGeom>
          <a:solidFill>
            <a:srgbClr val="676767"/>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800" dirty="0">
                <a:latin typeface="Helvetica" pitchFamily="2" charset="0"/>
              </a:rPr>
              <a:t>Crosscutting Concepts</a:t>
            </a:r>
          </a:p>
        </p:txBody>
      </p:sp>
      <p:sp>
        <p:nvSpPr>
          <p:cNvPr id="14" name="TextBox 13">
            <a:extLst>
              <a:ext uri="{FF2B5EF4-FFF2-40B4-BE49-F238E27FC236}">
                <a16:creationId xmlns:a16="http://schemas.microsoft.com/office/drawing/2014/main" id="{240FDD7A-9437-CD9B-A946-C13D0D0056A7}"/>
              </a:ext>
            </a:extLst>
          </p:cNvPr>
          <p:cNvSpPr txBox="1"/>
          <p:nvPr/>
        </p:nvSpPr>
        <p:spPr>
          <a:xfrm>
            <a:off x="4143895" y="4864820"/>
            <a:ext cx="3931920" cy="523220"/>
          </a:xfrm>
          <a:prstGeom prst="rect">
            <a:avLst/>
          </a:prstGeom>
          <a:solidFill>
            <a:srgbClr val="00A3A3"/>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2800" dirty="0">
                <a:latin typeface="Helvetica" pitchFamily="2" charset="0"/>
              </a:rPr>
              <a:t>Scientific Practices</a:t>
            </a:r>
          </a:p>
        </p:txBody>
      </p:sp>
      <p:sp>
        <p:nvSpPr>
          <p:cNvPr id="15" name="TextBox 14">
            <a:extLst>
              <a:ext uri="{FF2B5EF4-FFF2-40B4-BE49-F238E27FC236}">
                <a16:creationId xmlns:a16="http://schemas.microsoft.com/office/drawing/2014/main" id="{000654BA-E429-B85F-4D48-1F943973CCA0}"/>
              </a:ext>
            </a:extLst>
          </p:cNvPr>
          <p:cNvSpPr txBox="1"/>
          <p:nvPr/>
        </p:nvSpPr>
        <p:spPr>
          <a:xfrm>
            <a:off x="13855" y="5481824"/>
            <a:ext cx="3931920" cy="830997"/>
          </a:xfrm>
          <a:prstGeom prst="rect">
            <a:avLst/>
          </a:prstGeom>
          <a:solidFill>
            <a:schemeClr val="bg1"/>
          </a:solidFill>
        </p:spPr>
        <p:txBody>
          <a:bodyPr wrap="square" rtlCol="0">
            <a:spAutoFit/>
          </a:bodyPr>
          <a:lstStyle/>
          <a:p>
            <a:pPr algn="ctr"/>
            <a:r>
              <a:rPr lang="en-US" sz="2400" dirty="0">
                <a:latin typeface="Helvetica" pitchFamily="2" charset="0"/>
              </a:rPr>
              <a:t>What we want students to know</a:t>
            </a:r>
          </a:p>
        </p:txBody>
      </p:sp>
      <p:sp>
        <p:nvSpPr>
          <p:cNvPr id="16" name="TextBox 15">
            <a:extLst>
              <a:ext uri="{FF2B5EF4-FFF2-40B4-BE49-F238E27FC236}">
                <a16:creationId xmlns:a16="http://schemas.microsoft.com/office/drawing/2014/main" id="{51380D5A-9D71-1DC8-03EB-0EE6C4681CD7}"/>
              </a:ext>
            </a:extLst>
          </p:cNvPr>
          <p:cNvSpPr txBox="1"/>
          <p:nvPr/>
        </p:nvSpPr>
        <p:spPr>
          <a:xfrm>
            <a:off x="8130808" y="5481824"/>
            <a:ext cx="3931920" cy="830997"/>
          </a:xfrm>
          <a:prstGeom prst="rect">
            <a:avLst/>
          </a:prstGeom>
          <a:solidFill>
            <a:schemeClr val="bg1"/>
          </a:solidFill>
        </p:spPr>
        <p:txBody>
          <a:bodyPr wrap="square" rtlCol="0">
            <a:spAutoFit/>
          </a:bodyPr>
          <a:lstStyle/>
          <a:p>
            <a:pPr algn="ctr"/>
            <a:r>
              <a:rPr lang="en-US" sz="2400" dirty="0">
                <a:latin typeface="Helvetica" pitchFamily="2" charset="0"/>
              </a:rPr>
              <a:t>Concepts that bridge disciplines </a:t>
            </a:r>
          </a:p>
        </p:txBody>
      </p:sp>
      <p:sp>
        <p:nvSpPr>
          <p:cNvPr id="17" name="TextBox 16">
            <a:extLst>
              <a:ext uri="{FF2B5EF4-FFF2-40B4-BE49-F238E27FC236}">
                <a16:creationId xmlns:a16="http://schemas.microsoft.com/office/drawing/2014/main" id="{5FAB18CF-401C-E5C6-A47C-94A26848E94E}"/>
              </a:ext>
            </a:extLst>
          </p:cNvPr>
          <p:cNvSpPr txBox="1"/>
          <p:nvPr/>
        </p:nvSpPr>
        <p:spPr>
          <a:xfrm>
            <a:off x="4044461" y="5481824"/>
            <a:ext cx="3931920" cy="1200329"/>
          </a:xfrm>
          <a:prstGeom prst="rect">
            <a:avLst/>
          </a:prstGeom>
          <a:solidFill>
            <a:schemeClr val="bg1"/>
          </a:solidFill>
        </p:spPr>
        <p:txBody>
          <a:bodyPr wrap="square" rtlCol="0">
            <a:spAutoFit/>
          </a:bodyPr>
          <a:lstStyle/>
          <a:p>
            <a:pPr algn="ctr"/>
            <a:r>
              <a:rPr lang="en-US" sz="2400" dirty="0">
                <a:latin typeface="Helvetica" pitchFamily="2" charset="0"/>
              </a:rPr>
              <a:t>How we want students to construct and apply knowledge</a:t>
            </a:r>
          </a:p>
        </p:txBody>
      </p:sp>
      <p:sp>
        <p:nvSpPr>
          <p:cNvPr id="11" name="Title 1">
            <a:extLst>
              <a:ext uri="{FF2B5EF4-FFF2-40B4-BE49-F238E27FC236}">
                <a16:creationId xmlns:a16="http://schemas.microsoft.com/office/drawing/2014/main" id="{BBE5DFB9-7F28-F8F2-30B6-DD9298BEBC16}"/>
              </a:ext>
            </a:extLst>
          </p:cNvPr>
          <p:cNvSpPr>
            <a:spLocks noGrp="1"/>
          </p:cNvSpPr>
          <p:nvPr>
            <p:ph type="title"/>
          </p:nvPr>
        </p:nvSpPr>
        <p:spPr>
          <a:xfrm>
            <a:off x="832546" y="-18319"/>
            <a:ext cx="10515600" cy="1325563"/>
          </a:xfrm>
        </p:spPr>
        <p:txBody>
          <a:bodyPr>
            <a:normAutofit/>
          </a:bodyPr>
          <a:lstStyle/>
          <a:p>
            <a:pPr algn="ctr"/>
            <a:r>
              <a:rPr lang="en-US" sz="4000" b="1" dirty="0"/>
              <a:t>Reform Focus: 3-Dimensional Learning</a:t>
            </a:r>
          </a:p>
        </p:txBody>
      </p:sp>
      <p:sp>
        <p:nvSpPr>
          <p:cNvPr id="2" name="Rectangle 1">
            <a:extLst>
              <a:ext uri="{FF2B5EF4-FFF2-40B4-BE49-F238E27FC236}">
                <a16:creationId xmlns:a16="http://schemas.microsoft.com/office/drawing/2014/main" id="{3A8B266D-E87D-57F8-ADBB-2DBB937D0994}"/>
              </a:ext>
            </a:extLst>
          </p:cNvPr>
          <p:cNvSpPr/>
          <p:nvPr/>
        </p:nvSpPr>
        <p:spPr>
          <a:xfrm>
            <a:off x="-170688" y="-85344"/>
            <a:ext cx="12508992" cy="7083552"/>
          </a:xfrm>
          <a:prstGeom prst="rect">
            <a:avLst/>
          </a:prstGeom>
          <a:solidFill>
            <a:schemeClr val="lt1">
              <a:alpha val="9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 name="Picture 2">
            <a:extLst>
              <a:ext uri="{FF2B5EF4-FFF2-40B4-BE49-F238E27FC236}">
                <a16:creationId xmlns:a16="http://schemas.microsoft.com/office/drawing/2014/main" id="{946F4B50-F4C6-0B31-2848-79669D39D68E}"/>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933491" y="3294441"/>
            <a:ext cx="8325016" cy="2743200"/>
          </a:xfrm>
          <a:prstGeom prst="rect">
            <a:avLst/>
          </a:prstGeom>
        </p:spPr>
      </p:pic>
      <p:sp>
        <p:nvSpPr>
          <p:cNvPr id="4" name="Rectangle 3">
            <a:extLst>
              <a:ext uri="{FF2B5EF4-FFF2-40B4-BE49-F238E27FC236}">
                <a16:creationId xmlns:a16="http://schemas.microsoft.com/office/drawing/2014/main" id="{D7FD0621-6FCF-289B-4039-F22A681DCFCD}"/>
              </a:ext>
            </a:extLst>
          </p:cNvPr>
          <p:cNvSpPr/>
          <p:nvPr/>
        </p:nvSpPr>
        <p:spPr>
          <a:xfrm>
            <a:off x="944001" y="357712"/>
            <a:ext cx="10081026" cy="3046988"/>
          </a:xfrm>
          <a:prstGeom prst="rect">
            <a:avLst/>
          </a:prstGeom>
        </p:spPr>
        <p:txBody>
          <a:bodyPr wrap="square">
            <a:spAutoFit/>
          </a:bodyPr>
          <a:lstStyle/>
          <a:p>
            <a:pPr algn="ctr"/>
            <a:r>
              <a:rPr lang="en-US" sz="4800" dirty="0">
                <a:latin typeface="Helvetica" pitchFamily="2" charset="0"/>
              </a:rPr>
              <a:t>Three-dimensional learning (3DL) </a:t>
            </a:r>
            <a:r>
              <a:rPr lang="en-US" sz="4800" b="1" dirty="0">
                <a:latin typeface="Helvetica" pitchFamily="2" charset="0"/>
              </a:rPr>
              <a:t>explicitly</a:t>
            </a:r>
            <a:r>
              <a:rPr lang="en-US" sz="4800" dirty="0">
                <a:latin typeface="Helvetica" pitchFamily="2" charset="0"/>
              </a:rPr>
              <a:t> </a:t>
            </a:r>
            <a:r>
              <a:rPr lang="en-US" sz="4800" b="1" dirty="0">
                <a:latin typeface="Helvetica" pitchFamily="2" charset="0"/>
              </a:rPr>
              <a:t>integrates </a:t>
            </a:r>
            <a:r>
              <a:rPr lang="en-US" sz="4800" dirty="0">
                <a:latin typeface="Helvetica" pitchFamily="2" charset="0"/>
              </a:rPr>
              <a:t>core ideas, crosscutting concepts, &amp; scientific practices</a:t>
            </a:r>
          </a:p>
        </p:txBody>
      </p:sp>
      <p:sp>
        <p:nvSpPr>
          <p:cNvPr id="6" name="TextBox 5">
            <a:extLst>
              <a:ext uri="{FF2B5EF4-FFF2-40B4-BE49-F238E27FC236}">
                <a16:creationId xmlns:a16="http://schemas.microsoft.com/office/drawing/2014/main" id="{99ABE596-B462-FE89-4732-689863A086E7}"/>
              </a:ext>
            </a:extLst>
          </p:cNvPr>
          <p:cNvSpPr txBox="1"/>
          <p:nvPr/>
        </p:nvSpPr>
        <p:spPr>
          <a:xfrm>
            <a:off x="1911666" y="6281123"/>
            <a:ext cx="8153400" cy="415498"/>
          </a:xfrm>
          <a:prstGeom prst="rect">
            <a:avLst/>
          </a:prstGeom>
          <a:noFill/>
        </p:spPr>
        <p:txBody>
          <a:bodyPr wrap="square" rtlCol="0">
            <a:spAutoFit/>
          </a:bodyPr>
          <a:lstStyle/>
          <a:p>
            <a:pPr algn="ctr"/>
            <a:r>
              <a:rPr lang="en-US" sz="1050" dirty="0">
                <a:latin typeface="Arial" panose="020B0604020202020204" pitchFamily="34" charset="0"/>
                <a:cs typeface="Arial" panose="020B0604020202020204" pitchFamily="34" charset="0"/>
              </a:rPr>
              <a:t>National Research Council. (2012). </a:t>
            </a:r>
            <a:r>
              <a:rPr lang="en-US" sz="1050" i="1" dirty="0">
                <a:latin typeface="Arial" panose="020B0604020202020204" pitchFamily="34" charset="0"/>
                <a:cs typeface="Arial" panose="020B0604020202020204" pitchFamily="34" charset="0"/>
              </a:rPr>
              <a:t>A Framework for K-12 Science Education: Practices, Crosscutting Concepts, and Core Ideas.</a:t>
            </a:r>
            <a:r>
              <a:rPr lang="en-US" sz="1050" dirty="0">
                <a:latin typeface="Arial" panose="020B0604020202020204" pitchFamily="34" charset="0"/>
                <a:cs typeface="Arial" panose="020B0604020202020204" pitchFamily="34" charset="0"/>
              </a:rPr>
              <a:t> Washington DC: The National Academies Press.</a:t>
            </a:r>
            <a:endParaRPr lang="en-US" sz="105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92993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8DB3720-CF8B-5043-9EA1-C0BD5872CB7C}"/>
              </a:ext>
            </a:extLst>
          </p:cNvPr>
          <p:cNvSpPr>
            <a:spLocks noGrp="1"/>
          </p:cNvSpPr>
          <p:nvPr>
            <p:ph type="title"/>
          </p:nvPr>
        </p:nvSpPr>
        <p:spPr>
          <a:xfrm>
            <a:off x="832546" y="-18319"/>
            <a:ext cx="10515600" cy="1325563"/>
          </a:xfrm>
        </p:spPr>
        <p:txBody>
          <a:bodyPr>
            <a:normAutofit/>
          </a:bodyPr>
          <a:lstStyle/>
          <a:p>
            <a:pPr algn="ctr"/>
            <a:r>
              <a:rPr lang="en-US" sz="4000" b="1" dirty="0"/>
              <a:t>What Was Assessed?</a:t>
            </a:r>
          </a:p>
        </p:txBody>
      </p:sp>
      <p:pic>
        <p:nvPicPr>
          <p:cNvPr id="13" name="Picture 12">
            <a:extLst>
              <a:ext uri="{FF2B5EF4-FFF2-40B4-BE49-F238E27FC236}">
                <a16:creationId xmlns:a16="http://schemas.microsoft.com/office/drawing/2014/main" id="{BC40F70A-EC4C-334B-8971-CD53C2846908}"/>
              </a:ext>
            </a:extLst>
          </p:cNvPr>
          <p:cNvPicPr>
            <a:picLocks noChangeAspect="1"/>
          </p:cNvPicPr>
          <p:nvPr/>
        </p:nvPicPr>
        <p:blipFill>
          <a:blip r:embed="rId2"/>
          <a:stretch>
            <a:fillRect/>
          </a:stretch>
        </p:blipFill>
        <p:spPr>
          <a:xfrm>
            <a:off x="911348" y="1673116"/>
            <a:ext cx="10357996" cy="4164976"/>
          </a:xfrm>
          <a:prstGeom prst="rect">
            <a:avLst/>
          </a:prstGeom>
        </p:spPr>
      </p:pic>
    </p:spTree>
    <p:extLst>
      <p:ext uri="{BB962C8B-B14F-4D97-AF65-F5344CB8AC3E}">
        <p14:creationId xmlns:p14="http://schemas.microsoft.com/office/powerpoint/2010/main" val="17755864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8DB3720-CF8B-5043-9EA1-C0BD5872CB7C}"/>
              </a:ext>
            </a:extLst>
          </p:cNvPr>
          <p:cNvSpPr>
            <a:spLocks noGrp="1"/>
          </p:cNvSpPr>
          <p:nvPr>
            <p:ph type="title"/>
          </p:nvPr>
        </p:nvSpPr>
        <p:spPr>
          <a:xfrm>
            <a:off x="832546" y="-18319"/>
            <a:ext cx="10515600" cy="1325563"/>
          </a:xfrm>
        </p:spPr>
        <p:txBody>
          <a:bodyPr>
            <a:normAutofit/>
          </a:bodyPr>
          <a:lstStyle/>
          <a:p>
            <a:pPr algn="ctr"/>
            <a:r>
              <a:rPr lang="en-US" sz="4000" b="1" dirty="0">
                <a:latin typeface="Helvetica" pitchFamily="2" charset="0"/>
              </a:rPr>
              <a:t>What Was Assessed?</a:t>
            </a:r>
          </a:p>
        </p:txBody>
      </p:sp>
      <p:sp>
        <p:nvSpPr>
          <p:cNvPr id="3" name="Rectangle 2">
            <a:extLst>
              <a:ext uri="{FF2B5EF4-FFF2-40B4-BE49-F238E27FC236}">
                <a16:creationId xmlns:a16="http://schemas.microsoft.com/office/drawing/2014/main" id="{C04D2E4A-3866-FB45-A4B7-6D90378C255B}"/>
              </a:ext>
            </a:extLst>
          </p:cNvPr>
          <p:cNvSpPr/>
          <p:nvPr/>
        </p:nvSpPr>
        <p:spPr>
          <a:xfrm>
            <a:off x="1441938" y="1752600"/>
            <a:ext cx="8375904" cy="1280160"/>
          </a:xfrm>
          <a:prstGeom prst="rect">
            <a:avLst/>
          </a:prstGeom>
          <a:solidFill>
            <a:srgbClr val="AB1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2000" b="1" dirty="0">
              <a:solidFill>
                <a:schemeClr val="bg1"/>
              </a:solidFill>
              <a:latin typeface="Helvetica" pitchFamily="2" charset="0"/>
            </a:endParaRPr>
          </a:p>
        </p:txBody>
      </p:sp>
      <p:sp>
        <p:nvSpPr>
          <p:cNvPr id="4" name="TextBox 3">
            <a:extLst>
              <a:ext uri="{FF2B5EF4-FFF2-40B4-BE49-F238E27FC236}">
                <a16:creationId xmlns:a16="http://schemas.microsoft.com/office/drawing/2014/main" id="{7EDA0184-53EC-0440-9ACD-E63C6871D19E}"/>
              </a:ext>
            </a:extLst>
          </p:cNvPr>
          <p:cNvSpPr txBox="1"/>
          <p:nvPr/>
        </p:nvSpPr>
        <p:spPr>
          <a:xfrm>
            <a:off x="1492470" y="1952949"/>
            <a:ext cx="5328745" cy="1188018"/>
          </a:xfrm>
          <a:prstGeom prst="rect">
            <a:avLst/>
          </a:prstGeom>
          <a:noFill/>
        </p:spPr>
        <p:txBody>
          <a:bodyPr wrap="square" rtlCol="0">
            <a:spAutoFit/>
          </a:bodyPr>
          <a:lstStyle/>
          <a:p>
            <a:pPr lvl="0">
              <a:lnSpc>
                <a:spcPct val="90000"/>
              </a:lnSpc>
              <a:spcAft>
                <a:spcPts val="576"/>
              </a:spcAft>
            </a:pPr>
            <a:r>
              <a:rPr lang="en-US" sz="2800" b="1" dirty="0">
                <a:solidFill>
                  <a:schemeClr val="bg1"/>
                </a:solidFill>
                <a:latin typeface="Helvetica" pitchFamily="2" charset="0"/>
              </a:rPr>
              <a:t>Scientific Practices</a:t>
            </a:r>
            <a:endParaRPr lang="en-US" sz="2800" dirty="0">
              <a:solidFill>
                <a:schemeClr val="bg1"/>
              </a:solidFill>
              <a:latin typeface="Helvetica" pitchFamily="2" charset="0"/>
            </a:endParaRPr>
          </a:p>
          <a:p>
            <a:pPr lvl="0">
              <a:lnSpc>
                <a:spcPct val="90000"/>
              </a:lnSpc>
              <a:spcAft>
                <a:spcPts val="576"/>
              </a:spcAft>
            </a:pPr>
            <a:r>
              <a:rPr lang="en-US" sz="2000" dirty="0">
                <a:solidFill>
                  <a:schemeClr val="bg1"/>
                </a:solidFill>
                <a:latin typeface="Helvetica" pitchFamily="2" charset="0"/>
              </a:rPr>
              <a:t>Is there a practice? If so, which one(s)?</a:t>
            </a:r>
            <a:endParaRPr lang="en-US" sz="2000" b="1" dirty="0">
              <a:solidFill>
                <a:schemeClr val="bg1"/>
              </a:solidFill>
              <a:latin typeface="Helvetica" pitchFamily="2" charset="0"/>
            </a:endParaRPr>
          </a:p>
          <a:p>
            <a:endParaRPr lang="en-US" dirty="0"/>
          </a:p>
        </p:txBody>
      </p:sp>
      <p:sp>
        <p:nvSpPr>
          <p:cNvPr id="2" name="TextBox 1">
            <a:extLst>
              <a:ext uri="{FF2B5EF4-FFF2-40B4-BE49-F238E27FC236}">
                <a16:creationId xmlns:a16="http://schemas.microsoft.com/office/drawing/2014/main" id="{53B3677A-45E1-CA83-8EF7-09B17E84FF42}"/>
              </a:ext>
            </a:extLst>
          </p:cNvPr>
          <p:cNvSpPr txBox="1"/>
          <p:nvPr/>
        </p:nvSpPr>
        <p:spPr>
          <a:xfrm>
            <a:off x="0" y="6313958"/>
            <a:ext cx="11119556" cy="415498"/>
          </a:xfrm>
          <a:prstGeom prst="rect">
            <a:avLst/>
          </a:prstGeom>
          <a:noFill/>
        </p:spPr>
        <p:txBody>
          <a:bodyPr wrap="square" rtlCol="0">
            <a:spAutoFit/>
          </a:bodyPr>
          <a:lstStyle/>
          <a:p>
            <a:r>
              <a:rPr lang="en-US" sz="1050" b="0" i="0" u="none" strike="noStrike" dirty="0">
                <a:solidFill>
                  <a:srgbClr val="1C1D1E"/>
                </a:solidFill>
                <a:effectLst/>
                <a:latin typeface="Arial" panose="020B0604020202020204" pitchFamily="34" charset="0"/>
                <a:cs typeface="Arial" panose="020B0604020202020204" pitchFamily="34" charset="0"/>
              </a:rPr>
              <a:t>Laverty, J. T., Underwood, S. M., Matz, R. L., Posey, L. A., Carmel, J. H., Caballero, M. D., Fata-Hartley, C. L., Ebert-May, D., </a:t>
            </a:r>
            <a:r>
              <a:rPr lang="en-US" sz="1050" b="0" i="0" u="none" strike="noStrike" dirty="0" err="1">
                <a:solidFill>
                  <a:srgbClr val="1C1D1E"/>
                </a:solidFill>
                <a:effectLst/>
                <a:latin typeface="Arial" panose="020B0604020202020204" pitchFamily="34" charset="0"/>
                <a:cs typeface="Arial" panose="020B0604020202020204" pitchFamily="34" charset="0"/>
              </a:rPr>
              <a:t>Jardeleza</a:t>
            </a:r>
            <a:r>
              <a:rPr lang="en-US" sz="1050" b="0" i="0" u="none" strike="noStrike" dirty="0">
                <a:solidFill>
                  <a:srgbClr val="1C1D1E"/>
                </a:solidFill>
                <a:effectLst/>
                <a:latin typeface="Arial" panose="020B0604020202020204" pitchFamily="34" charset="0"/>
                <a:cs typeface="Arial" panose="020B0604020202020204" pitchFamily="34" charset="0"/>
              </a:rPr>
              <a:t>, S. E., &amp; Cooper, M. M. (2016). Characterizing college science assessments: The three-dimensional learning assessment protocol. </a:t>
            </a:r>
            <a:r>
              <a:rPr lang="en-US" sz="1050" b="0" i="1" u="none" strike="noStrike" dirty="0" err="1">
                <a:solidFill>
                  <a:srgbClr val="1C1D1E"/>
                </a:solidFill>
                <a:effectLst/>
                <a:latin typeface="Arial" panose="020B0604020202020204" pitchFamily="34" charset="0"/>
                <a:cs typeface="Arial" panose="020B0604020202020204" pitchFamily="34" charset="0"/>
              </a:rPr>
              <a:t>PLoS</a:t>
            </a:r>
            <a:r>
              <a:rPr lang="en-US" sz="1050" b="0" i="1" u="none" strike="noStrike" dirty="0">
                <a:solidFill>
                  <a:srgbClr val="1C1D1E"/>
                </a:solidFill>
                <a:effectLst/>
                <a:latin typeface="Arial" panose="020B0604020202020204" pitchFamily="34" charset="0"/>
                <a:cs typeface="Arial" panose="020B0604020202020204" pitchFamily="34" charset="0"/>
              </a:rPr>
              <a:t> One</a:t>
            </a:r>
            <a:r>
              <a:rPr lang="en-US" sz="1050" b="0" i="0" u="none" strike="noStrike" dirty="0">
                <a:solidFill>
                  <a:srgbClr val="1C1D1E"/>
                </a:solidFill>
                <a:effectLst/>
                <a:latin typeface="Arial" panose="020B0604020202020204" pitchFamily="34" charset="0"/>
                <a:cs typeface="Arial" panose="020B0604020202020204" pitchFamily="34" charset="0"/>
              </a:rPr>
              <a:t>,  </a:t>
            </a:r>
            <a:r>
              <a:rPr lang="en-US" sz="1050" b="1" i="0" u="none" strike="noStrike" dirty="0">
                <a:solidFill>
                  <a:srgbClr val="1C1D1E"/>
                </a:solidFill>
                <a:effectLst/>
                <a:latin typeface="Arial" panose="020B0604020202020204" pitchFamily="34" charset="0"/>
                <a:cs typeface="Arial" panose="020B0604020202020204" pitchFamily="34" charset="0"/>
              </a:rPr>
              <a:t>11</a:t>
            </a:r>
            <a:r>
              <a:rPr lang="en-US" sz="1050" b="0" i="0" u="none" strike="noStrike" dirty="0">
                <a:solidFill>
                  <a:srgbClr val="1C1D1E"/>
                </a:solidFill>
                <a:effectLst/>
                <a:latin typeface="Arial" panose="020B0604020202020204" pitchFamily="34" charset="0"/>
                <a:cs typeface="Arial" panose="020B0604020202020204" pitchFamily="34" charset="0"/>
              </a:rPr>
              <a:t>(9), e0162333.</a:t>
            </a:r>
            <a:endParaRPr lang="en-US"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34139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8DB3720-CF8B-5043-9EA1-C0BD5872CB7C}"/>
              </a:ext>
            </a:extLst>
          </p:cNvPr>
          <p:cNvSpPr>
            <a:spLocks noGrp="1"/>
          </p:cNvSpPr>
          <p:nvPr>
            <p:ph type="title"/>
          </p:nvPr>
        </p:nvSpPr>
        <p:spPr>
          <a:xfrm>
            <a:off x="832546" y="-18319"/>
            <a:ext cx="10515600" cy="1325563"/>
          </a:xfrm>
        </p:spPr>
        <p:txBody>
          <a:bodyPr>
            <a:normAutofit/>
          </a:bodyPr>
          <a:lstStyle/>
          <a:p>
            <a:pPr algn="ctr"/>
            <a:r>
              <a:rPr lang="en-US" sz="4000" b="1" dirty="0">
                <a:latin typeface="Helvetica" pitchFamily="2" charset="0"/>
              </a:rPr>
              <a:t>What Was Assessed?</a:t>
            </a:r>
          </a:p>
        </p:txBody>
      </p:sp>
      <p:sp>
        <p:nvSpPr>
          <p:cNvPr id="3" name="Rectangle 2">
            <a:extLst>
              <a:ext uri="{FF2B5EF4-FFF2-40B4-BE49-F238E27FC236}">
                <a16:creationId xmlns:a16="http://schemas.microsoft.com/office/drawing/2014/main" id="{C04D2E4A-3866-FB45-A4B7-6D90378C255B}"/>
              </a:ext>
            </a:extLst>
          </p:cNvPr>
          <p:cNvSpPr/>
          <p:nvPr/>
        </p:nvSpPr>
        <p:spPr>
          <a:xfrm>
            <a:off x="1441938" y="1752600"/>
            <a:ext cx="8375904" cy="1280160"/>
          </a:xfrm>
          <a:prstGeom prst="rect">
            <a:avLst/>
          </a:prstGeom>
          <a:solidFill>
            <a:srgbClr val="AB1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2000" b="1" dirty="0">
              <a:solidFill>
                <a:schemeClr val="bg1"/>
              </a:solidFill>
              <a:latin typeface="Helvetica" pitchFamily="2" charset="0"/>
            </a:endParaRPr>
          </a:p>
        </p:txBody>
      </p:sp>
      <p:sp>
        <p:nvSpPr>
          <p:cNvPr id="4" name="TextBox 3">
            <a:extLst>
              <a:ext uri="{FF2B5EF4-FFF2-40B4-BE49-F238E27FC236}">
                <a16:creationId xmlns:a16="http://schemas.microsoft.com/office/drawing/2014/main" id="{7EDA0184-53EC-0440-9ACD-E63C6871D19E}"/>
              </a:ext>
            </a:extLst>
          </p:cNvPr>
          <p:cNvSpPr txBox="1"/>
          <p:nvPr/>
        </p:nvSpPr>
        <p:spPr>
          <a:xfrm>
            <a:off x="1492470" y="1952949"/>
            <a:ext cx="5328745" cy="1188018"/>
          </a:xfrm>
          <a:prstGeom prst="rect">
            <a:avLst/>
          </a:prstGeom>
          <a:noFill/>
        </p:spPr>
        <p:txBody>
          <a:bodyPr wrap="square" rtlCol="0">
            <a:spAutoFit/>
          </a:bodyPr>
          <a:lstStyle/>
          <a:p>
            <a:pPr lvl="0">
              <a:lnSpc>
                <a:spcPct val="90000"/>
              </a:lnSpc>
              <a:spcAft>
                <a:spcPts val="576"/>
              </a:spcAft>
            </a:pPr>
            <a:r>
              <a:rPr lang="en-US" sz="2800" b="1" dirty="0">
                <a:solidFill>
                  <a:schemeClr val="bg1"/>
                </a:solidFill>
                <a:latin typeface="Helvetica" pitchFamily="2" charset="0"/>
              </a:rPr>
              <a:t>Scientific Practices</a:t>
            </a:r>
            <a:endParaRPr lang="en-US" sz="2800" dirty="0">
              <a:solidFill>
                <a:schemeClr val="bg1"/>
              </a:solidFill>
              <a:latin typeface="Helvetica" pitchFamily="2" charset="0"/>
            </a:endParaRPr>
          </a:p>
          <a:p>
            <a:pPr lvl="0">
              <a:lnSpc>
                <a:spcPct val="90000"/>
              </a:lnSpc>
              <a:spcAft>
                <a:spcPts val="576"/>
              </a:spcAft>
            </a:pPr>
            <a:r>
              <a:rPr lang="en-US" sz="2000" dirty="0">
                <a:solidFill>
                  <a:schemeClr val="bg1"/>
                </a:solidFill>
                <a:latin typeface="Helvetica" pitchFamily="2" charset="0"/>
              </a:rPr>
              <a:t>Is there a practice? If so, which one(s)?</a:t>
            </a:r>
            <a:endParaRPr lang="en-US" sz="2000" b="1" dirty="0">
              <a:solidFill>
                <a:schemeClr val="bg1"/>
              </a:solidFill>
              <a:latin typeface="Helvetica" pitchFamily="2" charset="0"/>
            </a:endParaRPr>
          </a:p>
          <a:p>
            <a:endParaRPr lang="en-US" dirty="0"/>
          </a:p>
        </p:txBody>
      </p:sp>
      <p:sp>
        <p:nvSpPr>
          <p:cNvPr id="12" name="TextBox 11">
            <a:extLst>
              <a:ext uri="{FF2B5EF4-FFF2-40B4-BE49-F238E27FC236}">
                <a16:creationId xmlns:a16="http://schemas.microsoft.com/office/drawing/2014/main" id="{B0DA7DDF-5814-8B48-BE30-E5BDA7FC110C}"/>
              </a:ext>
            </a:extLst>
          </p:cNvPr>
          <p:cNvSpPr txBox="1"/>
          <p:nvPr/>
        </p:nvSpPr>
        <p:spPr>
          <a:xfrm>
            <a:off x="329189" y="3478116"/>
            <a:ext cx="11522314" cy="2246769"/>
          </a:xfrm>
          <a:prstGeom prst="rect">
            <a:avLst/>
          </a:prstGeom>
          <a:noFill/>
        </p:spPr>
        <p:txBody>
          <a:bodyPr wrap="square" rtlCol="0">
            <a:spAutoFit/>
          </a:bodyPr>
          <a:lstStyle/>
          <a:p>
            <a:pPr lvl="0"/>
            <a:r>
              <a:rPr lang="en-US" sz="2000" b="1" dirty="0">
                <a:latin typeface="Arial" panose="020B0604020202020204" pitchFamily="34" charset="0"/>
                <a:cs typeface="Arial" panose="020B0604020202020204" pitchFamily="34" charset="0"/>
              </a:rPr>
              <a:t>3D LAP Criteria for “Developing and Using Models”</a:t>
            </a:r>
          </a:p>
          <a:p>
            <a:pPr marL="457200" lvl="0" indent="-457200">
              <a:buFont typeface="+mj-lt"/>
              <a:buAutoNum type="arabicPeriod"/>
            </a:pPr>
            <a:endParaRPr lang="en-US" sz="2000" b="1" dirty="0">
              <a:latin typeface="Arial" panose="020B0604020202020204" pitchFamily="34" charset="0"/>
              <a:cs typeface="Arial" panose="020B0604020202020204" pitchFamily="34" charset="0"/>
            </a:endParaRPr>
          </a:p>
          <a:p>
            <a:pPr marL="457200" lvl="0" indent="-457200">
              <a:buFont typeface="+mj-lt"/>
              <a:buAutoNum type="arabicPeriod"/>
            </a:pPr>
            <a:r>
              <a:rPr lang="en-US" sz="2000" dirty="0">
                <a:latin typeface="Arial" panose="020B0604020202020204" pitchFamily="34" charset="0"/>
                <a:cs typeface="Arial" panose="020B0604020202020204" pitchFamily="34" charset="0"/>
              </a:rPr>
              <a:t>Give an event, observation, or phenomenon for the student to explain or make a prediction about </a:t>
            </a:r>
          </a:p>
          <a:p>
            <a:pPr marL="457200" lvl="0" indent="-457200">
              <a:buFont typeface="+mj-lt"/>
              <a:buAutoNum type="arabicPeriod"/>
            </a:pPr>
            <a:r>
              <a:rPr lang="en-US" sz="2000" dirty="0">
                <a:latin typeface="Arial" panose="020B0604020202020204" pitchFamily="34" charset="0"/>
                <a:cs typeface="Arial" panose="020B0604020202020204" pitchFamily="34" charset="0"/>
              </a:rPr>
              <a:t>Give a representation or ask the student to construct a representation</a:t>
            </a:r>
          </a:p>
          <a:p>
            <a:pPr marL="457200" lvl="0" indent="-457200">
              <a:buFont typeface="+mj-lt"/>
              <a:buAutoNum type="arabicPeriod"/>
            </a:pPr>
            <a:r>
              <a:rPr lang="en-US" sz="2000" dirty="0">
                <a:latin typeface="Arial" panose="020B0604020202020204" pitchFamily="34" charset="0"/>
                <a:cs typeface="Arial" panose="020B0604020202020204" pitchFamily="34" charset="0"/>
              </a:rPr>
              <a:t>Ask students to explain or make a prediction about the event, observation, or phenomenon</a:t>
            </a:r>
          </a:p>
          <a:p>
            <a:pPr marL="457200" indent="-457200">
              <a:buFont typeface="+mj-lt"/>
              <a:buAutoNum type="arabicPeriod"/>
            </a:pPr>
            <a:r>
              <a:rPr lang="en-US" sz="2000" dirty="0">
                <a:latin typeface="Arial" panose="020B0604020202020204" pitchFamily="34" charset="0"/>
                <a:cs typeface="Arial" panose="020B0604020202020204" pitchFamily="34" charset="0"/>
              </a:rPr>
              <a:t>Ask the student to provide reasoning that links the representation to their explanation or prediction</a:t>
            </a:r>
          </a:p>
        </p:txBody>
      </p:sp>
      <p:sp>
        <p:nvSpPr>
          <p:cNvPr id="2" name="TextBox 1">
            <a:extLst>
              <a:ext uri="{FF2B5EF4-FFF2-40B4-BE49-F238E27FC236}">
                <a16:creationId xmlns:a16="http://schemas.microsoft.com/office/drawing/2014/main" id="{CAADB90A-4968-4B5C-98A8-6B091C56F08B}"/>
              </a:ext>
            </a:extLst>
          </p:cNvPr>
          <p:cNvSpPr txBox="1"/>
          <p:nvPr/>
        </p:nvSpPr>
        <p:spPr>
          <a:xfrm>
            <a:off x="0" y="6313958"/>
            <a:ext cx="11119556" cy="415498"/>
          </a:xfrm>
          <a:prstGeom prst="rect">
            <a:avLst/>
          </a:prstGeom>
          <a:noFill/>
        </p:spPr>
        <p:txBody>
          <a:bodyPr wrap="square" rtlCol="0">
            <a:spAutoFit/>
          </a:bodyPr>
          <a:lstStyle/>
          <a:p>
            <a:r>
              <a:rPr lang="en-US" sz="1050" b="0" i="0" u="none" strike="noStrike" dirty="0">
                <a:solidFill>
                  <a:srgbClr val="1C1D1E"/>
                </a:solidFill>
                <a:effectLst/>
                <a:latin typeface="Arial" panose="020B0604020202020204" pitchFamily="34" charset="0"/>
                <a:cs typeface="Arial" panose="020B0604020202020204" pitchFamily="34" charset="0"/>
              </a:rPr>
              <a:t>Laverty, J. T., Underwood, S. M., Matz, R. L., Posey, L. A., Carmel, J. H., Caballero, M. D., Fata-Hartley, C. L., Ebert-May, D., </a:t>
            </a:r>
            <a:r>
              <a:rPr lang="en-US" sz="1050" b="0" i="0" u="none" strike="noStrike" dirty="0" err="1">
                <a:solidFill>
                  <a:srgbClr val="1C1D1E"/>
                </a:solidFill>
                <a:effectLst/>
                <a:latin typeface="Arial" panose="020B0604020202020204" pitchFamily="34" charset="0"/>
                <a:cs typeface="Arial" panose="020B0604020202020204" pitchFamily="34" charset="0"/>
              </a:rPr>
              <a:t>Jardeleza</a:t>
            </a:r>
            <a:r>
              <a:rPr lang="en-US" sz="1050" b="0" i="0" u="none" strike="noStrike" dirty="0">
                <a:solidFill>
                  <a:srgbClr val="1C1D1E"/>
                </a:solidFill>
                <a:effectLst/>
                <a:latin typeface="Arial" panose="020B0604020202020204" pitchFamily="34" charset="0"/>
                <a:cs typeface="Arial" panose="020B0604020202020204" pitchFamily="34" charset="0"/>
              </a:rPr>
              <a:t>, S. E., &amp; Cooper, M. M. (2016). Characterizing college science assessments: The three-dimensional learning assessment protocol. </a:t>
            </a:r>
            <a:r>
              <a:rPr lang="en-US" sz="1050" b="0" i="1" u="none" strike="noStrike" dirty="0" err="1">
                <a:solidFill>
                  <a:srgbClr val="1C1D1E"/>
                </a:solidFill>
                <a:effectLst/>
                <a:latin typeface="Arial" panose="020B0604020202020204" pitchFamily="34" charset="0"/>
                <a:cs typeface="Arial" panose="020B0604020202020204" pitchFamily="34" charset="0"/>
              </a:rPr>
              <a:t>PLoS</a:t>
            </a:r>
            <a:r>
              <a:rPr lang="en-US" sz="1050" b="0" i="1" u="none" strike="noStrike" dirty="0">
                <a:solidFill>
                  <a:srgbClr val="1C1D1E"/>
                </a:solidFill>
                <a:effectLst/>
                <a:latin typeface="Arial" panose="020B0604020202020204" pitchFamily="34" charset="0"/>
                <a:cs typeface="Arial" panose="020B0604020202020204" pitchFamily="34" charset="0"/>
              </a:rPr>
              <a:t> One</a:t>
            </a:r>
            <a:r>
              <a:rPr lang="en-US" sz="1050" b="0" i="0" u="none" strike="noStrike" dirty="0">
                <a:solidFill>
                  <a:srgbClr val="1C1D1E"/>
                </a:solidFill>
                <a:effectLst/>
                <a:latin typeface="Arial" panose="020B0604020202020204" pitchFamily="34" charset="0"/>
                <a:cs typeface="Arial" panose="020B0604020202020204" pitchFamily="34" charset="0"/>
              </a:rPr>
              <a:t>,  </a:t>
            </a:r>
            <a:r>
              <a:rPr lang="en-US" sz="1050" b="1" i="0" u="none" strike="noStrike" dirty="0">
                <a:solidFill>
                  <a:srgbClr val="1C1D1E"/>
                </a:solidFill>
                <a:effectLst/>
                <a:latin typeface="Arial" panose="020B0604020202020204" pitchFamily="34" charset="0"/>
                <a:cs typeface="Arial" panose="020B0604020202020204" pitchFamily="34" charset="0"/>
              </a:rPr>
              <a:t>11</a:t>
            </a:r>
            <a:r>
              <a:rPr lang="en-US" sz="1050" b="0" i="0" u="none" strike="noStrike" dirty="0">
                <a:solidFill>
                  <a:srgbClr val="1C1D1E"/>
                </a:solidFill>
                <a:effectLst/>
                <a:latin typeface="Arial" panose="020B0604020202020204" pitchFamily="34" charset="0"/>
                <a:cs typeface="Arial" panose="020B0604020202020204" pitchFamily="34" charset="0"/>
              </a:rPr>
              <a:t>(9), e0162333.</a:t>
            </a:r>
            <a:endParaRPr lang="en-US"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75890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1B3C7-6E00-3DAE-68D7-3801275D2497}"/>
              </a:ext>
            </a:extLst>
          </p:cNvPr>
          <p:cNvSpPr>
            <a:spLocks noGrp="1"/>
          </p:cNvSpPr>
          <p:nvPr>
            <p:ph type="title"/>
          </p:nvPr>
        </p:nvSpPr>
        <p:spPr>
          <a:xfrm>
            <a:off x="0" y="23109"/>
            <a:ext cx="12192000" cy="1325563"/>
          </a:xfrm>
        </p:spPr>
        <p:txBody>
          <a:bodyPr>
            <a:normAutofit/>
          </a:bodyPr>
          <a:lstStyle/>
          <a:p>
            <a:r>
              <a:rPr lang="en-US" b="1" dirty="0"/>
              <a:t>Why should students </a:t>
            </a:r>
            <a:r>
              <a:rPr lang="en-US" sz="4400" b="1" dirty="0"/>
              <a:t>take</a:t>
            </a:r>
            <a:r>
              <a:rPr lang="en-US" b="1" dirty="0"/>
              <a:t> chemistry classes?</a:t>
            </a:r>
          </a:p>
        </p:txBody>
      </p:sp>
      <p:sp>
        <p:nvSpPr>
          <p:cNvPr id="5" name="Text Placeholder 1">
            <a:extLst>
              <a:ext uri="{FF2B5EF4-FFF2-40B4-BE49-F238E27FC236}">
                <a16:creationId xmlns:a16="http://schemas.microsoft.com/office/drawing/2014/main" id="{F47FE7A6-18DF-C57B-D26B-93088A58F252}"/>
              </a:ext>
            </a:extLst>
          </p:cNvPr>
          <p:cNvSpPr txBox="1">
            <a:spLocks/>
          </p:cNvSpPr>
          <p:nvPr/>
        </p:nvSpPr>
        <p:spPr>
          <a:xfrm>
            <a:off x="523874" y="1841385"/>
            <a:ext cx="11144250" cy="380588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0E0E0E"/>
                </a:solidFill>
                <a:latin typeface="Arial" panose="020B0604020202020204" pitchFamily="34" charset="0"/>
                <a:cs typeface="Arial" panose="020B0604020202020204" pitchFamily="34" charset="0"/>
              </a:rPr>
              <a:t>Chemistry knowledge will help them make more informed personal and political choices</a:t>
            </a:r>
          </a:p>
          <a:p>
            <a:r>
              <a:rPr lang="en-US" dirty="0">
                <a:solidFill>
                  <a:srgbClr val="0E0E0E"/>
                </a:solidFill>
                <a:latin typeface="Arial" panose="020B0604020202020204" pitchFamily="34" charset="0"/>
                <a:cs typeface="Arial" panose="020B0604020202020204" pitchFamily="34" charset="0"/>
              </a:rPr>
              <a:t>Some of them will go on to be chemists</a:t>
            </a:r>
          </a:p>
          <a:p>
            <a:r>
              <a:rPr lang="en-US" dirty="0">
                <a:solidFill>
                  <a:srgbClr val="0E0E0E"/>
                </a:solidFill>
                <a:latin typeface="Arial" panose="020B0604020202020204" pitchFamily="34" charset="0"/>
                <a:cs typeface="Arial" panose="020B0604020202020204" pitchFamily="34" charset="0"/>
              </a:rPr>
              <a:t>Chemistry is super cool</a:t>
            </a:r>
          </a:p>
          <a:p>
            <a:r>
              <a:rPr lang="en-US" dirty="0">
                <a:solidFill>
                  <a:srgbClr val="0E0E0E"/>
                </a:solidFill>
                <a:latin typeface="Arial" panose="020B0604020202020204" pitchFamily="34" charset="0"/>
                <a:cs typeface="Arial" panose="020B0604020202020204" pitchFamily="34" charset="0"/>
              </a:rPr>
              <a:t>Chemistry helps students build critical thinking skills that are useful in life</a:t>
            </a:r>
          </a:p>
        </p:txBody>
      </p:sp>
    </p:spTree>
    <p:extLst>
      <p:ext uri="{BB962C8B-B14F-4D97-AF65-F5344CB8AC3E}">
        <p14:creationId xmlns:p14="http://schemas.microsoft.com/office/powerpoint/2010/main" val="2105606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8DB3720-CF8B-5043-9EA1-C0BD5872CB7C}"/>
              </a:ext>
            </a:extLst>
          </p:cNvPr>
          <p:cNvSpPr>
            <a:spLocks noGrp="1"/>
          </p:cNvSpPr>
          <p:nvPr>
            <p:ph type="title"/>
          </p:nvPr>
        </p:nvSpPr>
        <p:spPr>
          <a:xfrm>
            <a:off x="832546" y="-18319"/>
            <a:ext cx="10515600" cy="1325563"/>
          </a:xfrm>
        </p:spPr>
        <p:txBody>
          <a:bodyPr>
            <a:normAutofit/>
          </a:bodyPr>
          <a:lstStyle/>
          <a:p>
            <a:pPr algn="ctr"/>
            <a:r>
              <a:rPr lang="en-US" sz="4000" b="1" dirty="0">
                <a:latin typeface="Helvetica" pitchFamily="2" charset="0"/>
              </a:rPr>
              <a:t>What Was Assessed?</a:t>
            </a:r>
          </a:p>
        </p:txBody>
      </p:sp>
      <p:graphicFrame>
        <p:nvGraphicFramePr>
          <p:cNvPr id="6" name="Content Placeholder 3">
            <a:extLst>
              <a:ext uri="{FF2B5EF4-FFF2-40B4-BE49-F238E27FC236}">
                <a16:creationId xmlns:a16="http://schemas.microsoft.com/office/drawing/2014/main" id="{72CB3F4D-164B-BB43-8E7E-9559C09CE06B}"/>
              </a:ext>
            </a:extLst>
          </p:cNvPr>
          <p:cNvGraphicFramePr>
            <a:graphicFrameLocks/>
          </p:cNvGraphicFramePr>
          <p:nvPr/>
        </p:nvGraphicFramePr>
        <p:xfrm>
          <a:off x="1433934" y="1748275"/>
          <a:ext cx="9855773" cy="42627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3FB1AD4C-1DC8-08C2-A95C-801F012D52ED}"/>
              </a:ext>
            </a:extLst>
          </p:cNvPr>
          <p:cNvSpPr txBox="1"/>
          <p:nvPr/>
        </p:nvSpPr>
        <p:spPr>
          <a:xfrm>
            <a:off x="0" y="6313958"/>
            <a:ext cx="11119556" cy="415498"/>
          </a:xfrm>
          <a:prstGeom prst="rect">
            <a:avLst/>
          </a:prstGeom>
          <a:noFill/>
        </p:spPr>
        <p:txBody>
          <a:bodyPr wrap="square" rtlCol="0">
            <a:spAutoFit/>
          </a:bodyPr>
          <a:lstStyle/>
          <a:p>
            <a:r>
              <a:rPr lang="en-US" sz="1050" b="0" i="0" u="none" strike="noStrike" dirty="0">
                <a:solidFill>
                  <a:srgbClr val="1C1D1E"/>
                </a:solidFill>
                <a:effectLst/>
                <a:latin typeface="Arial" panose="020B0604020202020204" pitchFamily="34" charset="0"/>
                <a:cs typeface="Arial" panose="020B0604020202020204" pitchFamily="34" charset="0"/>
              </a:rPr>
              <a:t>Laverty, J. T., Underwood, S. M., Matz, R. L., Posey, L. A., Carmel, J. H., Caballero, M. D., Fata-Hartley, C. L., Ebert-May, D., </a:t>
            </a:r>
            <a:r>
              <a:rPr lang="en-US" sz="1050" b="0" i="0" u="none" strike="noStrike" dirty="0" err="1">
                <a:solidFill>
                  <a:srgbClr val="1C1D1E"/>
                </a:solidFill>
                <a:effectLst/>
                <a:latin typeface="Arial" panose="020B0604020202020204" pitchFamily="34" charset="0"/>
                <a:cs typeface="Arial" panose="020B0604020202020204" pitchFamily="34" charset="0"/>
              </a:rPr>
              <a:t>Jardeleza</a:t>
            </a:r>
            <a:r>
              <a:rPr lang="en-US" sz="1050" b="0" i="0" u="none" strike="noStrike" dirty="0">
                <a:solidFill>
                  <a:srgbClr val="1C1D1E"/>
                </a:solidFill>
                <a:effectLst/>
                <a:latin typeface="Arial" panose="020B0604020202020204" pitchFamily="34" charset="0"/>
                <a:cs typeface="Arial" panose="020B0604020202020204" pitchFamily="34" charset="0"/>
              </a:rPr>
              <a:t>, S. E., &amp; Cooper, M. M. (2016). Characterizing college science assessments: The three-dimensional learning assessment protocol. </a:t>
            </a:r>
            <a:r>
              <a:rPr lang="en-US" sz="1050" b="0" i="1" u="none" strike="noStrike" dirty="0" err="1">
                <a:solidFill>
                  <a:srgbClr val="1C1D1E"/>
                </a:solidFill>
                <a:effectLst/>
                <a:latin typeface="Arial" panose="020B0604020202020204" pitchFamily="34" charset="0"/>
                <a:cs typeface="Arial" panose="020B0604020202020204" pitchFamily="34" charset="0"/>
              </a:rPr>
              <a:t>PLoS</a:t>
            </a:r>
            <a:r>
              <a:rPr lang="en-US" sz="1050" b="0" i="1" u="none" strike="noStrike" dirty="0">
                <a:solidFill>
                  <a:srgbClr val="1C1D1E"/>
                </a:solidFill>
                <a:effectLst/>
                <a:latin typeface="Arial" panose="020B0604020202020204" pitchFamily="34" charset="0"/>
                <a:cs typeface="Arial" panose="020B0604020202020204" pitchFamily="34" charset="0"/>
              </a:rPr>
              <a:t> One</a:t>
            </a:r>
            <a:r>
              <a:rPr lang="en-US" sz="1050" b="0" i="0" u="none" strike="noStrike" dirty="0">
                <a:solidFill>
                  <a:srgbClr val="1C1D1E"/>
                </a:solidFill>
                <a:effectLst/>
                <a:latin typeface="Arial" panose="020B0604020202020204" pitchFamily="34" charset="0"/>
                <a:cs typeface="Arial" panose="020B0604020202020204" pitchFamily="34" charset="0"/>
              </a:rPr>
              <a:t>,  </a:t>
            </a:r>
            <a:r>
              <a:rPr lang="en-US" sz="1050" b="1" i="0" u="none" strike="noStrike" dirty="0">
                <a:solidFill>
                  <a:srgbClr val="1C1D1E"/>
                </a:solidFill>
                <a:effectLst/>
                <a:latin typeface="Arial" panose="020B0604020202020204" pitchFamily="34" charset="0"/>
                <a:cs typeface="Arial" panose="020B0604020202020204" pitchFamily="34" charset="0"/>
              </a:rPr>
              <a:t>11</a:t>
            </a:r>
            <a:r>
              <a:rPr lang="en-US" sz="1050" b="0" i="0" u="none" strike="noStrike" dirty="0">
                <a:solidFill>
                  <a:srgbClr val="1C1D1E"/>
                </a:solidFill>
                <a:effectLst/>
                <a:latin typeface="Arial" panose="020B0604020202020204" pitchFamily="34" charset="0"/>
                <a:cs typeface="Arial" panose="020B0604020202020204" pitchFamily="34" charset="0"/>
              </a:rPr>
              <a:t>(9), e0162333.</a:t>
            </a:r>
            <a:endParaRPr lang="en-US"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7291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graphicEl>
                                              <a:dgm id="{2CF1E3BE-F2A9-9648-A7F3-CDA10BDE91AE}"/>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dgm id="{9A90FC37-6B2B-8F40-9679-295C7557B6C1}"/>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graphicEl>
                                              <a:dgm id="{5A16866B-4619-C649-B143-E3AD164CD6CA}"/>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73793738-8E73-9846-8736-4BC58E0DE321}"/>
              </a:ext>
            </a:extLst>
          </p:cNvPr>
          <p:cNvGrpSpPr/>
          <p:nvPr/>
        </p:nvGrpSpPr>
        <p:grpSpPr>
          <a:xfrm>
            <a:off x="7215685" y="1677752"/>
            <a:ext cx="4262800" cy="3615185"/>
            <a:chOff x="-283324" y="-5"/>
            <a:chExt cx="5789985" cy="4930762"/>
          </a:xfrm>
        </p:grpSpPr>
        <p:grpSp>
          <p:nvGrpSpPr>
            <p:cNvPr id="25" name="Group 24">
              <a:extLst>
                <a:ext uri="{FF2B5EF4-FFF2-40B4-BE49-F238E27FC236}">
                  <a16:creationId xmlns:a16="http://schemas.microsoft.com/office/drawing/2014/main" id="{F93DE92F-7FEE-F840-87AE-015FF44FC84F}"/>
                </a:ext>
              </a:extLst>
            </p:cNvPr>
            <p:cNvGrpSpPr/>
            <p:nvPr/>
          </p:nvGrpSpPr>
          <p:grpSpPr>
            <a:xfrm>
              <a:off x="3517998" y="875041"/>
              <a:ext cx="962026" cy="445771"/>
              <a:chOff x="0" y="0"/>
              <a:chExt cx="962527" cy="445837"/>
            </a:xfrm>
          </p:grpSpPr>
          <p:sp>
            <p:nvSpPr>
              <p:cNvPr id="38" name="Oval 37">
                <a:extLst>
                  <a:ext uri="{FF2B5EF4-FFF2-40B4-BE49-F238E27FC236}">
                    <a16:creationId xmlns:a16="http://schemas.microsoft.com/office/drawing/2014/main" id="{CC830F2C-E7EA-0D4F-8029-CC9161E4869A}"/>
                  </a:ext>
                </a:extLst>
              </p:cNvPr>
              <p:cNvSpPr/>
              <p:nvPr/>
            </p:nvSpPr>
            <p:spPr>
              <a:xfrm>
                <a:off x="293437" y="36763"/>
                <a:ext cx="409074" cy="409074"/>
              </a:xfrm>
              <a:prstGeom prst="ellipse">
                <a:avLst/>
              </a:prstGeom>
              <a:ln w="12700">
                <a:solidFill>
                  <a:srgbClr val="FF0000"/>
                </a:solidFill>
              </a:ln>
            </p:spPr>
            <p:style>
              <a:lnRef idx="2">
                <a:schemeClr val="accent1"/>
              </a:lnRef>
              <a:fillRef idx="1">
                <a:schemeClr val="lt1"/>
              </a:fillRef>
              <a:effectRef idx="0">
                <a:schemeClr val="accent1"/>
              </a:effectRef>
              <a:fontRef idx="minor">
                <a:schemeClr val="dk1"/>
              </a:fontRef>
            </p:style>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2400"/>
              </a:p>
            </p:txBody>
          </p:sp>
          <p:sp>
            <p:nvSpPr>
              <p:cNvPr id="39" name="Rectangle 38">
                <a:extLst>
                  <a:ext uri="{FF2B5EF4-FFF2-40B4-BE49-F238E27FC236}">
                    <a16:creationId xmlns:a16="http://schemas.microsoft.com/office/drawing/2014/main" id="{1A5B67F6-3E99-7F4D-86BD-A11D71071F17}"/>
                  </a:ext>
                </a:extLst>
              </p:cNvPr>
              <p:cNvSpPr/>
              <p:nvPr/>
            </p:nvSpPr>
            <p:spPr>
              <a:xfrm>
                <a:off x="0" y="0"/>
                <a:ext cx="962527" cy="3288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2400"/>
              </a:p>
            </p:txBody>
          </p:sp>
        </p:grpSp>
        <p:cxnSp>
          <p:nvCxnSpPr>
            <p:cNvPr id="26" name="Straight Arrow Connector 25">
              <a:extLst>
                <a:ext uri="{FF2B5EF4-FFF2-40B4-BE49-F238E27FC236}">
                  <a16:creationId xmlns:a16="http://schemas.microsoft.com/office/drawing/2014/main" id="{5CDF3864-2D5D-8E41-BAA2-C36991091C51}"/>
                </a:ext>
              </a:extLst>
            </p:cNvPr>
            <p:cNvCxnSpPr/>
            <p:nvPr/>
          </p:nvCxnSpPr>
          <p:spPr>
            <a:xfrm flipH="1" flipV="1">
              <a:off x="440429" y="1"/>
              <a:ext cx="0" cy="4453765"/>
            </a:xfrm>
            <a:prstGeom prst="straightConnector1">
              <a:avLst/>
            </a:prstGeom>
            <a:ln w="12700">
              <a:tailEnd type="triangle"/>
            </a:ln>
            <a:effectLst/>
          </p:spPr>
          <p:style>
            <a:lnRef idx="2">
              <a:schemeClr val="dk1"/>
            </a:lnRef>
            <a:fillRef idx="0">
              <a:schemeClr val="dk1"/>
            </a:fillRef>
            <a:effectRef idx="1">
              <a:schemeClr val="dk1"/>
            </a:effectRef>
            <a:fontRef idx="minor">
              <a:schemeClr val="tx1"/>
            </a:fontRef>
          </p:style>
        </p:cxnSp>
        <p:cxnSp>
          <p:nvCxnSpPr>
            <p:cNvPr id="27" name="Straight Connector 26">
              <a:extLst>
                <a:ext uri="{FF2B5EF4-FFF2-40B4-BE49-F238E27FC236}">
                  <a16:creationId xmlns:a16="http://schemas.microsoft.com/office/drawing/2014/main" id="{5459C47A-E7FD-7B4A-951C-853D375B7C8A}"/>
                </a:ext>
              </a:extLst>
            </p:cNvPr>
            <p:cNvCxnSpPr/>
            <p:nvPr/>
          </p:nvCxnSpPr>
          <p:spPr>
            <a:xfrm>
              <a:off x="328067" y="2375775"/>
              <a:ext cx="243839" cy="72390"/>
            </a:xfrm>
            <a:prstGeom prst="line">
              <a:avLst/>
            </a:prstGeom>
            <a:ln w="12700"/>
            <a:effectLst/>
          </p:spPr>
          <p:style>
            <a:lnRef idx="2">
              <a:schemeClr val="dk1"/>
            </a:lnRef>
            <a:fillRef idx="0">
              <a:schemeClr val="dk1"/>
            </a:fillRef>
            <a:effectRef idx="1">
              <a:schemeClr val="dk1"/>
            </a:effectRef>
            <a:fontRef idx="minor">
              <a:schemeClr val="tx1"/>
            </a:fontRef>
          </p:style>
        </p:cxnSp>
        <p:cxnSp>
          <p:nvCxnSpPr>
            <p:cNvPr id="28" name="Straight Connector 27">
              <a:extLst>
                <a:ext uri="{FF2B5EF4-FFF2-40B4-BE49-F238E27FC236}">
                  <a16:creationId xmlns:a16="http://schemas.microsoft.com/office/drawing/2014/main" id="{63A521BA-4CF6-6646-A603-845CC32E4C15}"/>
                </a:ext>
              </a:extLst>
            </p:cNvPr>
            <p:cNvCxnSpPr/>
            <p:nvPr/>
          </p:nvCxnSpPr>
          <p:spPr>
            <a:xfrm>
              <a:off x="328067" y="2305972"/>
              <a:ext cx="243839" cy="72390"/>
            </a:xfrm>
            <a:prstGeom prst="line">
              <a:avLst/>
            </a:prstGeom>
            <a:ln w="12700"/>
            <a:effectLst/>
          </p:spPr>
          <p:style>
            <a:lnRef idx="2">
              <a:schemeClr val="dk1"/>
            </a:lnRef>
            <a:fillRef idx="0">
              <a:schemeClr val="dk1"/>
            </a:fillRef>
            <a:effectRef idx="1">
              <a:schemeClr val="dk1"/>
            </a:effectRef>
            <a:fontRef idx="minor">
              <a:schemeClr val="tx1"/>
            </a:fontRef>
          </p:style>
        </p:cxnSp>
        <p:sp>
          <p:nvSpPr>
            <p:cNvPr id="29" name="Text Box 53">
              <a:extLst>
                <a:ext uri="{FF2B5EF4-FFF2-40B4-BE49-F238E27FC236}">
                  <a16:creationId xmlns:a16="http://schemas.microsoft.com/office/drawing/2014/main" id="{B81B690C-07F1-8845-B75D-3C895BE61F08}"/>
                </a:ext>
              </a:extLst>
            </p:cNvPr>
            <p:cNvSpPr txBox="1"/>
            <p:nvPr/>
          </p:nvSpPr>
          <p:spPr>
            <a:xfrm rot="10800000">
              <a:off x="-283324" y="536484"/>
              <a:ext cx="689753" cy="2805974"/>
            </a:xfrm>
            <a:prstGeom prst="rect">
              <a:avLst/>
            </a:prstGeom>
            <a:noFill/>
            <a:ln w="6350">
              <a:noFill/>
            </a:ln>
          </p:spPr>
          <p:txBody>
            <a:bodyPr rot="0" spcFirstLastPara="0" vert="eaVert" wrap="square" lIns="121920" tIns="60960" rIns="121920" bIns="60960" numCol="1" spcCol="0" rtlCol="0" fromWordArt="0" anchor="t" anchorCtr="0" forceAA="0" compatLnSpc="1">
              <a:prstTxWarp prst="textNoShape">
                <a:avLst/>
              </a:prstTxWarp>
              <a:noAutofit/>
            </a:bodyPr>
            <a:lstStyle/>
            <a:p>
              <a:r>
                <a:rPr lang="en-US" sz="1600" dirty="0">
                  <a:latin typeface="Helvetica" pitchFamily="2" charset="0"/>
                  <a:ea typeface="Calibri" panose="020F0502020204030204" pitchFamily="34" charset="0"/>
                  <a:cs typeface="Times New Roman" panose="02020603050405020304" pitchFamily="18" charset="0"/>
                </a:rPr>
                <a:t>Energy (kcal/mol)</a:t>
              </a:r>
              <a:endParaRPr lang="en-US" sz="2400" dirty="0">
                <a:latin typeface="Helvetica" pitchFamily="2" charset="0"/>
                <a:ea typeface="Calibri" panose="020F0502020204030204" pitchFamily="34" charset="0"/>
                <a:cs typeface="Times New Roman" panose="02020603050405020304" pitchFamily="18" charset="0"/>
              </a:endParaRPr>
            </a:p>
          </p:txBody>
        </p:sp>
        <p:pic>
          <p:nvPicPr>
            <p:cNvPr id="30" name="Picture 29">
              <a:extLst>
                <a:ext uri="{FF2B5EF4-FFF2-40B4-BE49-F238E27FC236}">
                  <a16:creationId xmlns:a16="http://schemas.microsoft.com/office/drawing/2014/main" id="{AA6902DC-9AD6-4143-B67A-0F8E40EDDD7E}"/>
                </a:ext>
              </a:extLst>
            </p:cNvPr>
            <p:cNvPicPr>
              <a:picLocks noChangeAspect="1"/>
            </p:cNvPicPr>
            <p:nvPr/>
          </p:nvPicPr>
          <p:blipFill>
            <a:blip r:embed="rId2"/>
            <a:stretch>
              <a:fillRect/>
            </a:stretch>
          </p:blipFill>
          <p:spPr>
            <a:xfrm>
              <a:off x="3718867" y="1189028"/>
              <a:ext cx="1261750" cy="1035955"/>
            </a:xfrm>
            <a:prstGeom prst="rect">
              <a:avLst/>
            </a:prstGeom>
          </p:spPr>
        </p:pic>
        <p:grpSp>
          <p:nvGrpSpPr>
            <p:cNvPr id="31" name="Group 30">
              <a:extLst>
                <a:ext uri="{FF2B5EF4-FFF2-40B4-BE49-F238E27FC236}">
                  <a16:creationId xmlns:a16="http://schemas.microsoft.com/office/drawing/2014/main" id="{D9C4B3DD-6E9E-A34C-81EB-E2C52B844E59}"/>
                </a:ext>
              </a:extLst>
            </p:cNvPr>
            <p:cNvGrpSpPr/>
            <p:nvPr/>
          </p:nvGrpSpPr>
          <p:grpSpPr>
            <a:xfrm>
              <a:off x="3517998" y="714499"/>
              <a:ext cx="962023" cy="445771"/>
              <a:chOff x="0" y="0"/>
              <a:chExt cx="962527" cy="445837"/>
            </a:xfrm>
          </p:grpSpPr>
          <p:sp>
            <p:nvSpPr>
              <p:cNvPr id="36" name="Oval 35">
                <a:extLst>
                  <a:ext uri="{FF2B5EF4-FFF2-40B4-BE49-F238E27FC236}">
                    <a16:creationId xmlns:a16="http://schemas.microsoft.com/office/drawing/2014/main" id="{CB23FF18-B0AC-A34E-AA20-5C0224D0E4D0}"/>
                  </a:ext>
                </a:extLst>
              </p:cNvPr>
              <p:cNvSpPr/>
              <p:nvPr/>
            </p:nvSpPr>
            <p:spPr>
              <a:xfrm>
                <a:off x="293437" y="36763"/>
                <a:ext cx="409074" cy="409074"/>
              </a:xfrm>
              <a:prstGeom prst="ellipse">
                <a:avLst/>
              </a:prstGeom>
              <a:ln w="12700">
                <a:solidFill>
                  <a:srgbClr val="0333FF"/>
                </a:solidFill>
                <a:prstDash val="dash"/>
              </a:ln>
            </p:spPr>
            <p:style>
              <a:lnRef idx="2">
                <a:schemeClr val="accent1"/>
              </a:lnRef>
              <a:fillRef idx="1">
                <a:schemeClr val="lt1"/>
              </a:fillRef>
              <a:effectRef idx="0">
                <a:schemeClr val="accent1"/>
              </a:effectRef>
              <a:fontRef idx="minor">
                <a:schemeClr val="dk1"/>
              </a:fontRef>
            </p:style>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2400"/>
              </a:p>
            </p:txBody>
          </p:sp>
          <p:sp>
            <p:nvSpPr>
              <p:cNvPr id="37" name="Rectangle 36">
                <a:extLst>
                  <a:ext uri="{FF2B5EF4-FFF2-40B4-BE49-F238E27FC236}">
                    <a16:creationId xmlns:a16="http://schemas.microsoft.com/office/drawing/2014/main" id="{71BCA0C6-AFB3-A343-9BBB-D3E00F6462D5}"/>
                  </a:ext>
                </a:extLst>
              </p:cNvPr>
              <p:cNvSpPr/>
              <p:nvPr/>
            </p:nvSpPr>
            <p:spPr>
              <a:xfrm>
                <a:off x="0" y="0"/>
                <a:ext cx="962527" cy="3288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2400"/>
              </a:p>
            </p:txBody>
          </p:sp>
        </p:grpSp>
        <p:sp>
          <p:nvSpPr>
            <p:cNvPr id="32" name="Freeform 31">
              <a:extLst>
                <a:ext uri="{FF2B5EF4-FFF2-40B4-BE49-F238E27FC236}">
                  <a16:creationId xmlns:a16="http://schemas.microsoft.com/office/drawing/2014/main" id="{EBE29432-32EC-C649-B4CE-7A82911BD18E}"/>
                </a:ext>
              </a:extLst>
            </p:cNvPr>
            <p:cNvSpPr/>
            <p:nvPr/>
          </p:nvSpPr>
          <p:spPr>
            <a:xfrm>
              <a:off x="1081923" y="686577"/>
              <a:ext cx="2750185" cy="2449627"/>
            </a:xfrm>
            <a:custGeom>
              <a:avLst/>
              <a:gdLst>
                <a:gd name="connsiteX0" fmla="*/ 0 w 1758998"/>
                <a:gd name="connsiteY0" fmla="*/ 2117277 h 2308030"/>
                <a:gd name="connsiteX1" fmla="*/ 509551 w 1758998"/>
                <a:gd name="connsiteY1" fmla="*/ 2117277 h 2308030"/>
                <a:gd name="connsiteX2" fmla="*/ 1340189 w 1758998"/>
                <a:gd name="connsiteY2" fmla="*/ 134914 h 2308030"/>
                <a:gd name="connsiteX3" fmla="*/ 1758998 w 1758998"/>
                <a:gd name="connsiteY3" fmla="*/ 337339 h 2308030"/>
              </a:gdLst>
              <a:ahLst/>
              <a:cxnLst>
                <a:cxn ang="0">
                  <a:pos x="connsiteX0" y="connsiteY0"/>
                </a:cxn>
                <a:cxn ang="0">
                  <a:pos x="connsiteX1" y="connsiteY1"/>
                </a:cxn>
                <a:cxn ang="0">
                  <a:pos x="connsiteX2" y="connsiteY2"/>
                </a:cxn>
                <a:cxn ang="0">
                  <a:pos x="connsiteX3" y="connsiteY3"/>
                </a:cxn>
              </a:cxnLst>
              <a:rect l="l" t="t" r="r" b="b"/>
              <a:pathLst>
                <a:path w="1758998" h="2308030">
                  <a:moveTo>
                    <a:pt x="0" y="2117277"/>
                  </a:moveTo>
                  <a:cubicBezTo>
                    <a:pt x="143093" y="2282474"/>
                    <a:pt x="286186" y="2447671"/>
                    <a:pt x="509551" y="2117277"/>
                  </a:cubicBezTo>
                  <a:cubicBezTo>
                    <a:pt x="732916" y="1786883"/>
                    <a:pt x="1131948" y="431570"/>
                    <a:pt x="1340189" y="134914"/>
                  </a:cubicBezTo>
                  <a:cubicBezTo>
                    <a:pt x="1548430" y="-161742"/>
                    <a:pt x="1653714" y="87798"/>
                    <a:pt x="1758998" y="337339"/>
                  </a:cubicBezTo>
                </a:path>
              </a:pathLst>
            </a:custGeom>
            <a:noFill/>
            <a:ln w="12700">
              <a:solidFill>
                <a:srgbClr val="0333FF"/>
              </a:solidFill>
              <a:prstDash val="dash"/>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2400"/>
            </a:p>
          </p:txBody>
        </p:sp>
        <p:pic>
          <p:nvPicPr>
            <p:cNvPr id="33" name="Picture 32">
              <a:extLst>
                <a:ext uri="{FF2B5EF4-FFF2-40B4-BE49-F238E27FC236}">
                  <a16:creationId xmlns:a16="http://schemas.microsoft.com/office/drawing/2014/main" id="{A3DE9382-BE99-AA4E-89B0-7FD0A12932CA}"/>
                </a:ext>
              </a:extLst>
            </p:cNvPr>
            <p:cNvPicPr>
              <a:picLocks noChangeAspect="1"/>
            </p:cNvPicPr>
            <p:nvPr/>
          </p:nvPicPr>
          <p:blipFill>
            <a:blip r:embed="rId3"/>
            <a:stretch>
              <a:fillRect/>
            </a:stretch>
          </p:blipFill>
          <p:spPr>
            <a:xfrm>
              <a:off x="3742334" y="-5"/>
              <a:ext cx="1214742" cy="1035693"/>
            </a:xfrm>
            <a:prstGeom prst="rect">
              <a:avLst/>
            </a:prstGeom>
          </p:spPr>
        </p:pic>
        <p:sp>
          <p:nvSpPr>
            <p:cNvPr id="34" name="Text Box 62">
              <a:extLst>
                <a:ext uri="{FF2B5EF4-FFF2-40B4-BE49-F238E27FC236}">
                  <a16:creationId xmlns:a16="http://schemas.microsoft.com/office/drawing/2014/main" id="{43DFECBC-DA47-D049-BF45-0C8765C6FB49}"/>
                </a:ext>
              </a:extLst>
            </p:cNvPr>
            <p:cNvSpPr txBox="1"/>
            <p:nvPr/>
          </p:nvSpPr>
          <p:spPr>
            <a:xfrm>
              <a:off x="1461502" y="4476835"/>
              <a:ext cx="3023407" cy="453922"/>
            </a:xfrm>
            <a:prstGeom prst="rect">
              <a:avLst/>
            </a:prstGeom>
            <a:noFill/>
            <a:ln w="6350">
              <a:noFill/>
            </a:ln>
          </p:spPr>
          <p:txBody>
            <a:bodyPr rot="0" spcFirstLastPara="0" vert="horz" wrap="square" lIns="121920" tIns="60960" rIns="121920" bIns="60960" numCol="1" spcCol="0" rtlCol="0" fromWordArt="0" anchor="t" anchorCtr="0" forceAA="0" compatLnSpc="1">
              <a:prstTxWarp prst="textNoShape">
                <a:avLst/>
              </a:prstTxWarp>
              <a:noAutofit/>
            </a:bodyPr>
            <a:lstStyle/>
            <a:p>
              <a:pPr algn="ctr"/>
              <a:r>
                <a:rPr lang="en-US" sz="1600" dirty="0">
                  <a:latin typeface="Helvetica" pitchFamily="2" charset="0"/>
                  <a:ea typeface="Calibri" panose="020F0502020204030204" pitchFamily="34" charset="0"/>
                  <a:cs typeface="Times New Roman" panose="02020603050405020304" pitchFamily="18" charset="0"/>
                </a:rPr>
                <a:t>Reaction</a:t>
              </a:r>
              <a:r>
                <a:rPr lang="en-US" sz="1467" dirty="0">
                  <a:latin typeface="Helvetica" pitchFamily="2" charset="0"/>
                  <a:ea typeface="Calibri" panose="020F0502020204030204" pitchFamily="34" charset="0"/>
                  <a:cs typeface="Times New Roman" panose="02020603050405020304" pitchFamily="18" charset="0"/>
                </a:rPr>
                <a:t> Coordinate</a:t>
              </a:r>
              <a:endParaRPr lang="en-US" sz="2133" dirty="0">
                <a:latin typeface="Helvetica" pitchFamily="2" charset="0"/>
                <a:ea typeface="Calibri" panose="020F0502020204030204" pitchFamily="34" charset="0"/>
                <a:cs typeface="Times New Roman" panose="02020603050405020304" pitchFamily="18" charset="0"/>
              </a:endParaRPr>
            </a:p>
          </p:txBody>
        </p:sp>
        <p:cxnSp>
          <p:nvCxnSpPr>
            <p:cNvPr id="35" name="Straight Arrow Connector 34">
              <a:extLst>
                <a:ext uri="{FF2B5EF4-FFF2-40B4-BE49-F238E27FC236}">
                  <a16:creationId xmlns:a16="http://schemas.microsoft.com/office/drawing/2014/main" id="{0A2CF22D-8175-384E-8C5B-4259A68E2FE6}"/>
                </a:ext>
              </a:extLst>
            </p:cNvPr>
            <p:cNvCxnSpPr/>
            <p:nvPr/>
          </p:nvCxnSpPr>
          <p:spPr>
            <a:xfrm>
              <a:off x="439750" y="4449557"/>
              <a:ext cx="5066911" cy="0"/>
            </a:xfrm>
            <a:prstGeom prst="straightConnector1">
              <a:avLst/>
            </a:prstGeom>
            <a:ln w="12700">
              <a:tailEnd type="triangle"/>
            </a:ln>
            <a:effectLst/>
          </p:spPr>
          <p:style>
            <a:lnRef idx="2">
              <a:schemeClr val="dk1"/>
            </a:lnRef>
            <a:fillRef idx="0">
              <a:schemeClr val="dk1"/>
            </a:fillRef>
            <a:effectRef idx="1">
              <a:schemeClr val="dk1"/>
            </a:effectRef>
            <a:fontRef idx="minor">
              <a:schemeClr val="tx1"/>
            </a:fontRef>
          </p:style>
        </p:cxnSp>
      </p:grpSp>
      <p:sp>
        <p:nvSpPr>
          <p:cNvPr id="41" name="TextBox 40">
            <a:extLst>
              <a:ext uri="{FF2B5EF4-FFF2-40B4-BE49-F238E27FC236}">
                <a16:creationId xmlns:a16="http://schemas.microsoft.com/office/drawing/2014/main" id="{6AC6731A-3063-EE4E-BF3B-C6E5D84A904E}"/>
              </a:ext>
            </a:extLst>
          </p:cNvPr>
          <p:cNvSpPr txBox="1"/>
          <p:nvPr/>
        </p:nvSpPr>
        <p:spPr>
          <a:xfrm>
            <a:off x="388142" y="592088"/>
            <a:ext cx="11415717" cy="1200329"/>
          </a:xfrm>
          <a:prstGeom prst="rect">
            <a:avLst/>
          </a:prstGeom>
          <a:noFill/>
        </p:spPr>
        <p:txBody>
          <a:bodyPr wrap="square" rtlCol="0">
            <a:spAutoFit/>
          </a:bodyPr>
          <a:lstStyle/>
          <a:p>
            <a:r>
              <a:rPr lang="en-US" dirty="0">
                <a:latin typeface="Helvetica" pitchFamily="2" charset="0"/>
              </a:rPr>
              <a:t>In search of </a:t>
            </a:r>
            <a:r>
              <a:rPr lang="en-US" dirty="0">
                <a:solidFill>
                  <a:srgbClr val="4472C4"/>
                </a:solidFill>
                <a:latin typeface="Helvetica" pitchFamily="2" charset="0"/>
              </a:rPr>
              <a:t>syntheses for </a:t>
            </a:r>
            <a:r>
              <a:rPr lang="en-US" i="1" dirty="0">
                <a:solidFill>
                  <a:srgbClr val="4472C4"/>
                </a:solidFill>
                <a:latin typeface="Helvetica" pitchFamily="2" charset="0"/>
              </a:rPr>
              <a:t>N</a:t>
            </a:r>
            <a:r>
              <a:rPr lang="en-US" dirty="0">
                <a:solidFill>
                  <a:srgbClr val="4472C4"/>
                </a:solidFill>
                <a:latin typeface="Helvetica" pitchFamily="2" charset="0"/>
              </a:rPr>
              <a:t>-ethyl-3-methylbutanamide</a:t>
            </a:r>
            <a:r>
              <a:rPr lang="en-US" dirty="0">
                <a:latin typeface="Helvetica" pitchFamily="2" charset="0"/>
              </a:rPr>
              <a:t>, you come across the two procedures (labeled </a:t>
            </a:r>
            <a:r>
              <a:rPr lang="en-US" b="1" dirty="0">
                <a:solidFill>
                  <a:srgbClr val="FF0000"/>
                </a:solidFill>
                <a:latin typeface="Helvetica" pitchFamily="2" charset="0"/>
              </a:rPr>
              <a:t>A</a:t>
            </a:r>
            <a:r>
              <a:rPr lang="en-US" b="1" dirty="0">
                <a:latin typeface="Helvetica" pitchFamily="2" charset="0"/>
              </a:rPr>
              <a:t> </a:t>
            </a:r>
            <a:r>
              <a:rPr lang="en-US" dirty="0">
                <a:latin typeface="Helvetica" pitchFamily="2" charset="0"/>
              </a:rPr>
              <a:t>and </a:t>
            </a:r>
            <a:r>
              <a:rPr lang="en-US" b="1" dirty="0">
                <a:solidFill>
                  <a:srgbClr val="0334FF"/>
                </a:solidFill>
                <a:latin typeface="Helvetica" pitchFamily="2" charset="0"/>
              </a:rPr>
              <a:t>B</a:t>
            </a:r>
            <a:r>
              <a:rPr lang="en-US" dirty="0">
                <a:latin typeface="Helvetica" pitchFamily="2" charset="0"/>
              </a:rPr>
              <a:t> below) that both claim to produce good yields of product. You note that procedure </a:t>
            </a:r>
            <a:r>
              <a:rPr lang="en-US" b="1" dirty="0">
                <a:solidFill>
                  <a:srgbClr val="FF0000"/>
                </a:solidFill>
                <a:latin typeface="Helvetica" pitchFamily="2" charset="0"/>
              </a:rPr>
              <a:t>A</a:t>
            </a:r>
            <a:r>
              <a:rPr lang="en-US" dirty="0">
                <a:latin typeface="Helvetica" pitchFamily="2" charset="0"/>
              </a:rPr>
              <a:t> requires both higher temperatures and a longer duration than procedure</a:t>
            </a:r>
            <a:r>
              <a:rPr lang="en-US" dirty="0">
                <a:solidFill>
                  <a:srgbClr val="0334FF"/>
                </a:solidFill>
                <a:latin typeface="Helvetica" pitchFamily="2" charset="0"/>
              </a:rPr>
              <a:t> </a:t>
            </a:r>
            <a:r>
              <a:rPr lang="en-US" b="1" dirty="0">
                <a:solidFill>
                  <a:srgbClr val="0334FF"/>
                </a:solidFill>
                <a:latin typeface="Helvetica" pitchFamily="2" charset="0"/>
              </a:rPr>
              <a:t>B</a:t>
            </a:r>
            <a:r>
              <a:rPr lang="en-US" dirty="0">
                <a:latin typeface="Helvetica" pitchFamily="2" charset="0"/>
              </a:rPr>
              <a:t>.</a:t>
            </a:r>
          </a:p>
          <a:p>
            <a:endParaRPr lang="en-US" dirty="0"/>
          </a:p>
        </p:txBody>
      </p:sp>
      <p:pic>
        <p:nvPicPr>
          <p:cNvPr id="42" name="Picture 41" descr="A close up of a logo&#10;&#10;Description automatically generated">
            <a:extLst>
              <a:ext uri="{FF2B5EF4-FFF2-40B4-BE49-F238E27FC236}">
                <a16:creationId xmlns:a16="http://schemas.microsoft.com/office/drawing/2014/main" id="{F088DA98-6256-8D4A-A499-0D04C3CFFD7C}"/>
              </a:ext>
            </a:extLst>
          </p:cNvPr>
          <p:cNvPicPr/>
          <p:nvPr/>
        </p:nvPicPr>
        <p:blipFill rotWithShape="1">
          <a:blip r:embed="rId4"/>
          <a:srcRect b="11888"/>
          <a:stretch/>
        </p:blipFill>
        <p:spPr bwMode="auto">
          <a:xfrm>
            <a:off x="236092" y="1702639"/>
            <a:ext cx="6781221" cy="1838607"/>
          </a:xfrm>
          <a:prstGeom prst="rect">
            <a:avLst/>
          </a:prstGeom>
          <a:ln>
            <a:noFill/>
          </a:ln>
          <a:extLst>
            <a:ext uri="{53640926-AAD7-44D8-BBD7-CCE9431645EC}">
              <a14:shadowObscured xmlns:a14="http://schemas.microsoft.com/office/drawing/2010/main"/>
            </a:ext>
          </a:extLst>
        </p:spPr>
      </p:pic>
      <p:sp>
        <p:nvSpPr>
          <p:cNvPr id="43" name="TextBox 42">
            <a:extLst>
              <a:ext uri="{FF2B5EF4-FFF2-40B4-BE49-F238E27FC236}">
                <a16:creationId xmlns:a16="http://schemas.microsoft.com/office/drawing/2014/main" id="{9F1E4465-CF7B-CA4F-8BC1-948A68DA5F11}"/>
              </a:ext>
            </a:extLst>
          </p:cNvPr>
          <p:cNvSpPr txBox="1"/>
          <p:nvPr/>
        </p:nvSpPr>
        <p:spPr>
          <a:xfrm>
            <a:off x="101223" y="3485345"/>
            <a:ext cx="6986808" cy="2308324"/>
          </a:xfrm>
          <a:prstGeom prst="rect">
            <a:avLst/>
          </a:prstGeom>
          <a:noFill/>
        </p:spPr>
        <p:txBody>
          <a:bodyPr wrap="square" rtlCol="0">
            <a:spAutoFit/>
          </a:bodyPr>
          <a:lstStyle/>
          <a:p>
            <a:pPr marL="533387" indent="-533387">
              <a:buFont typeface="+mj-lt"/>
              <a:buAutoNum type="romanUcPeriod"/>
            </a:pPr>
            <a:r>
              <a:rPr lang="en-US" dirty="0">
                <a:latin typeface="Helvetica" pitchFamily="2" charset="0"/>
              </a:rPr>
              <a:t>A potential energy surface showing the change in system energy from reactants to a tetrahedral intermediate is drawn to the right for system </a:t>
            </a:r>
            <a:r>
              <a:rPr lang="en-US" b="1" dirty="0">
                <a:solidFill>
                  <a:srgbClr val="0334FF"/>
                </a:solidFill>
                <a:latin typeface="Helvetica" pitchFamily="2" charset="0"/>
              </a:rPr>
              <a:t>B</a:t>
            </a:r>
            <a:r>
              <a:rPr lang="en-US" dirty="0">
                <a:latin typeface="Helvetica" pitchFamily="2" charset="0"/>
              </a:rPr>
              <a:t>. On the same axis, draw a potential energy surface showing the change in energy along the path from reactants to the tetrahedral intermediate shown for system </a:t>
            </a:r>
            <a:r>
              <a:rPr lang="en-US" b="1" dirty="0">
                <a:solidFill>
                  <a:srgbClr val="FF0000"/>
                </a:solidFill>
                <a:latin typeface="Helvetica" pitchFamily="2" charset="0"/>
              </a:rPr>
              <a:t>A</a:t>
            </a:r>
            <a:r>
              <a:rPr lang="en-US" dirty="0">
                <a:solidFill>
                  <a:srgbClr val="933837"/>
                </a:solidFill>
                <a:latin typeface="Helvetica" pitchFamily="2" charset="0"/>
              </a:rPr>
              <a:t>. </a:t>
            </a:r>
          </a:p>
          <a:p>
            <a:endParaRPr lang="en-US" dirty="0"/>
          </a:p>
          <a:p>
            <a:endParaRPr lang="en-US" dirty="0"/>
          </a:p>
        </p:txBody>
      </p:sp>
      <p:sp>
        <p:nvSpPr>
          <p:cNvPr id="46" name="Down Arrow Callout 45">
            <a:extLst>
              <a:ext uri="{FF2B5EF4-FFF2-40B4-BE49-F238E27FC236}">
                <a16:creationId xmlns:a16="http://schemas.microsoft.com/office/drawing/2014/main" id="{BD6BF63E-6C75-EC46-A18A-5D83E44EB2A1}"/>
              </a:ext>
            </a:extLst>
          </p:cNvPr>
          <p:cNvSpPr/>
          <p:nvPr/>
        </p:nvSpPr>
        <p:spPr>
          <a:xfrm>
            <a:off x="3489874" y="81525"/>
            <a:ext cx="1717127" cy="544539"/>
          </a:xfrm>
          <a:prstGeom prst="downArrowCallout">
            <a:avLst/>
          </a:prstGeom>
          <a:noFill/>
          <a:ln w="15875">
            <a:solidFill>
              <a:srgbClr val="6087CD"/>
            </a:solidFill>
          </a:ln>
        </p:spPr>
        <p:style>
          <a:lnRef idx="2">
            <a:schemeClr val="accent6"/>
          </a:lnRef>
          <a:fillRef idx="1">
            <a:schemeClr val="lt1"/>
          </a:fillRef>
          <a:effectRef idx="0">
            <a:schemeClr val="accent6"/>
          </a:effectRef>
          <a:fontRef idx="minor">
            <a:schemeClr val="dk1"/>
          </a:fontRef>
        </p:style>
        <p:txBody>
          <a:bodyPr rot="0" spcFirstLastPara="0" vert="horz" wrap="square" lIns="121920" tIns="60960" rIns="121920" bIns="60960" numCol="1" spcCol="0" rtlCol="0" fromWordArt="0" anchor="ctr" anchorCtr="0" forceAA="0" compatLnSpc="1">
            <a:prstTxWarp prst="textNoShape">
              <a:avLst/>
            </a:prstTxWarp>
            <a:noAutofit/>
          </a:bodyPr>
          <a:lstStyle/>
          <a:p>
            <a:pPr algn="ctr"/>
            <a:r>
              <a:rPr lang="en-US" dirty="0">
                <a:solidFill>
                  <a:srgbClr val="6087CD"/>
                </a:solidFill>
                <a:latin typeface="Arial" panose="020B0604020202020204" pitchFamily="34" charset="0"/>
                <a:ea typeface="Calibri" panose="020F0502020204030204" pitchFamily="34" charset="0"/>
                <a:cs typeface="Times New Roman" panose="02020603050405020304" pitchFamily="18" charset="0"/>
              </a:rPr>
              <a:t>Phenomenon</a:t>
            </a:r>
            <a:endParaRPr lang="en-US" dirty="0">
              <a:solidFill>
                <a:srgbClr val="6087CD"/>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570663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73793738-8E73-9846-8736-4BC58E0DE321}"/>
              </a:ext>
            </a:extLst>
          </p:cNvPr>
          <p:cNvGrpSpPr/>
          <p:nvPr/>
        </p:nvGrpSpPr>
        <p:grpSpPr>
          <a:xfrm>
            <a:off x="7215685" y="1677752"/>
            <a:ext cx="4262800" cy="3615185"/>
            <a:chOff x="-283324" y="-5"/>
            <a:chExt cx="5789985" cy="4930762"/>
          </a:xfrm>
        </p:grpSpPr>
        <p:grpSp>
          <p:nvGrpSpPr>
            <p:cNvPr id="25" name="Group 24">
              <a:extLst>
                <a:ext uri="{FF2B5EF4-FFF2-40B4-BE49-F238E27FC236}">
                  <a16:creationId xmlns:a16="http://schemas.microsoft.com/office/drawing/2014/main" id="{F93DE92F-7FEE-F840-87AE-015FF44FC84F}"/>
                </a:ext>
              </a:extLst>
            </p:cNvPr>
            <p:cNvGrpSpPr/>
            <p:nvPr/>
          </p:nvGrpSpPr>
          <p:grpSpPr>
            <a:xfrm>
              <a:off x="3517998" y="875041"/>
              <a:ext cx="962026" cy="445771"/>
              <a:chOff x="0" y="0"/>
              <a:chExt cx="962527" cy="445837"/>
            </a:xfrm>
          </p:grpSpPr>
          <p:sp>
            <p:nvSpPr>
              <p:cNvPr id="38" name="Oval 37">
                <a:extLst>
                  <a:ext uri="{FF2B5EF4-FFF2-40B4-BE49-F238E27FC236}">
                    <a16:creationId xmlns:a16="http://schemas.microsoft.com/office/drawing/2014/main" id="{CC830F2C-E7EA-0D4F-8029-CC9161E4869A}"/>
                  </a:ext>
                </a:extLst>
              </p:cNvPr>
              <p:cNvSpPr/>
              <p:nvPr/>
            </p:nvSpPr>
            <p:spPr>
              <a:xfrm>
                <a:off x="293437" y="36763"/>
                <a:ext cx="409074" cy="409074"/>
              </a:xfrm>
              <a:prstGeom prst="ellipse">
                <a:avLst/>
              </a:prstGeom>
              <a:ln w="12700">
                <a:solidFill>
                  <a:srgbClr val="FF0000"/>
                </a:solidFill>
              </a:ln>
            </p:spPr>
            <p:style>
              <a:lnRef idx="2">
                <a:schemeClr val="accent1"/>
              </a:lnRef>
              <a:fillRef idx="1">
                <a:schemeClr val="lt1"/>
              </a:fillRef>
              <a:effectRef idx="0">
                <a:schemeClr val="accent1"/>
              </a:effectRef>
              <a:fontRef idx="minor">
                <a:schemeClr val="dk1"/>
              </a:fontRef>
            </p:style>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2400"/>
              </a:p>
            </p:txBody>
          </p:sp>
          <p:sp>
            <p:nvSpPr>
              <p:cNvPr id="39" name="Rectangle 38">
                <a:extLst>
                  <a:ext uri="{FF2B5EF4-FFF2-40B4-BE49-F238E27FC236}">
                    <a16:creationId xmlns:a16="http://schemas.microsoft.com/office/drawing/2014/main" id="{1A5B67F6-3E99-7F4D-86BD-A11D71071F17}"/>
                  </a:ext>
                </a:extLst>
              </p:cNvPr>
              <p:cNvSpPr/>
              <p:nvPr/>
            </p:nvSpPr>
            <p:spPr>
              <a:xfrm>
                <a:off x="0" y="0"/>
                <a:ext cx="962527" cy="3288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2400"/>
              </a:p>
            </p:txBody>
          </p:sp>
        </p:grpSp>
        <p:cxnSp>
          <p:nvCxnSpPr>
            <p:cNvPr id="26" name="Straight Arrow Connector 25">
              <a:extLst>
                <a:ext uri="{FF2B5EF4-FFF2-40B4-BE49-F238E27FC236}">
                  <a16:creationId xmlns:a16="http://schemas.microsoft.com/office/drawing/2014/main" id="{5CDF3864-2D5D-8E41-BAA2-C36991091C51}"/>
                </a:ext>
              </a:extLst>
            </p:cNvPr>
            <p:cNvCxnSpPr/>
            <p:nvPr/>
          </p:nvCxnSpPr>
          <p:spPr>
            <a:xfrm flipH="1" flipV="1">
              <a:off x="440429" y="1"/>
              <a:ext cx="0" cy="4453765"/>
            </a:xfrm>
            <a:prstGeom prst="straightConnector1">
              <a:avLst/>
            </a:prstGeom>
            <a:ln w="12700">
              <a:tailEnd type="triangle"/>
            </a:ln>
            <a:effectLst/>
          </p:spPr>
          <p:style>
            <a:lnRef idx="2">
              <a:schemeClr val="dk1"/>
            </a:lnRef>
            <a:fillRef idx="0">
              <a:schemeClr val="dk1"/>
            </a:fillRef>
            <a:effectRef idx="1">
              <a:schemeClr val="dk1"/>
            </a:effectRef>
            <a:fontRef idx="minor">
              <a:schemeClr val="tx1"/>
            </a:fontRef>
          </p:style>
        </p:cxnSp>
        <p:cxnSp>
          <p:nvCxnSpPr>
            <p:cNvPr id="27" name="Straight Connector 26">
              <a:extLst>
                <a:ext uri="{FF2B5EF4-FFF2-40B4-BE49-F238E27FC236}">
                  <a16:creationId xmlns:a16="http://schemas.microsoft.com/office/drawing/2014/main" id="{5459C47A-E7FD-7B4A-951C-853D375B7C8A}"/>
                </a:ext>
              </a:extLst>
            </p:cNvPr>
            <p:cNvCxnSpPr/>
            <p:nvPr/>
          </p:nvCxnSpPr>
          <p:spPr>
            <a:xfrm>
              <a:off x="328067" y="2375775"/>
              <a:ext cx="243839" cy="72390"/>
            </a:xfrm>
            <a:prstGeom prst="line">
              <a:avLst/>
            </a:prstGeom>
            <a:ln w="12700"/>
            <a:effectLst/>
          </p:spPr>
          <p:style>
            <a:lnRef idx="2">
              <a:schemeClr val="dk1"/>
            </a:lnRef>
            <a:fillRef idx="0">
              <a:schemeClr val="dk1"/>
            </a:fillRef>
            <a:effectRef idx="1">
              <a:schemeClr val="dk1"/>
            </a:effectRef>
            <a:fontRef idx="minor">
              <a:schemeClr val="tx1"/>
            </a:fontRef>
          </p:style>
        </p:cxnSp>
        <p:cxnSp>
          <p:nvCxnSpPr>
            <p:cNvPr id="28" name="Straight Connector 27">
              <a:extLst>
                <a:ext uri="{FF2B5EF4-FFF2-40B4-BE49-F238E27FC236}">
                  <a16:creationId xmlns:a16="http://schemas.microsoft.com/office/drawing/2014/main" id="{63A521BA-4CF6-6646-A603-845CC32E4C15}"/>
                </a:ext>
              </a:extLst>
            </p:cNvPr>
            <p:cNvCxnSpPr/>
            <p:nvPr/>
          </p:nvCxnSpPr>
          <p:spPr>
            <a:xfrm>
              <a:off x="328067" y="2305972"/>
              <a:ext cx="243839" cy="72390"/>
            </a:xfrm>
            <a:prstGeom prst="line">
              <a:avLst/>
            </a:prstGeom>
            <a:ln w="12700"/>
            <a:effectLst/>
          </p:spPr>
          <p:style>
            <a:lnRef idx="2">
              <a:schemeClr val="dk1"/>
            </a:lnRef>
            <a:fillRef idx="0">
              <a:schemeClr val="dk1"/>
            </a:fillRef>
            <a:effectRef idx="1">
              <a:schemeClr val="dk1"/>
            </a:effectRef>
            <a:fontRef idx="minor">
              <a:schemeClr val="tx1"/>
            </a:fontRef>
          </p:style>
        </p:cxnSp>
        <p:sp>
          <p:nvSpPr>
            <p:cNvPr id="29" name="Text Box 53">
              <a:extLst>
                <a:ext uri="{FF2B5EF4-FFF2-40B4-BE49-F238E27FC236}">
                  <a16:creationId xmlns:a16="http://schemas.microsoft.com/office/drawing/2014/main" id="{B81B690C-07F1-8845-B75D-3C895BE61F08}"/>
                </a:ext>
              </a:extLst>
            </p:cNvPr>
            <p:cNvSpPr txBox="1"/>
            <p:nvPr/>
          </p:nvSpPr>
          <p:spPr>
            <a:xfrm rot="10800000">
              <a:off x="-283324" y="536484"/>
              <a:ext cx="689753" cy="2805974"/>
            </a:xfrm>
            <a:prstGeom prst="rect">
              <a:avLst/>
            </a:prstGeom>
            <a:noFill/>
            <a:ln w="6350">
              <a:noFill/>
            </a:ln>
          </p:spPr>
          <p:txBody>
            <a:bodyPr rot="0" spcFirstLastPara="0" vert="eaVert" wrap="square" lIns="121920" tIns="60960" rIns="121920" bIns="60960" numCol="1" spcCol="0" rtlCol="0" fromWordArt="0" anchor="t" anchorCtr="0" forceAA="0" compatLnSpc="1">
              <a:prstTxWarp prst="textNoShape">
                <a:avLst/>
              </a:prstTxWarp>
              <a:noAutofit/>
            </a:bodyPr>
            <a:lstStyle/>
            <a:p>
              <a:r>
                <a:rPr lang="en-US" sz="1600" dirty="0">
                  <a:latin typeface="Helvetica" pitchFamily="2" charset="0"/>
                  <a:ea typeface="Calibri" panose="020F0502020204030204" pitchFamily="34" charset="0"/>
                  <a:cs typeface="Times New Roman" panose="02020603050405020304" pitchFamily="18" charset="0"/>
                </a:rPr>
                <a:t>Energy (kcal/mol)</a:t>
              </a:r>
              <a:endParaRPr lang="en-US" sz="2400" dirty="0">
                <a:latin typeface="Helvetica" pitchFamily="2" charset="0"/>
                <a:ea typeface="Calibri" panose="020F0502020204030204" pitchFamily="34" charset="0"/>
                <a:cs typeface="Times New Roman" panose="02020603050405020304" pitchFamily="18" charset="0"/>
              </a:endParaRPr>
            </a:p>
          </p:txBody>
        </p:sp>
        <p:pic>
          <p:nvPicPr>
            <p:cNvPr id="30" name="Picture 29">
              <a:extLst>
                <a:ext uri="{FF2B5EF4-FFF2-40B4-BE49-F238E27FC236}">
                  <a16:creationId xmlns:a16="http://schemas.microsoft.com/office/drawing/2014/main" id="{AA6902DC-9AD6-4143-B67A-0F8E40EDDD7E}"/>
                </a:ext>
              </a:extLst>
            </p:cNvPr>
            <p:cNvPicPr>
              <a:picLocks noChangeAspect="1"/>
            </p:cNvPicPr>
            <p:nvPr/>
          </p:nvPicPr>
          <p:blipFill>
            <a:blip r:embed="rId2"/>
            <a:stretch>
              <a:fillRect/>
            </a:stretch>
          </p:blipFill>
          <p:spPr>
            <a:xfrm>
              <a:off x="3718867" y="1189028"/>
              <a:ext cx="1261750" cy="1035955"/>
            </a:xfrm>
            <a:prstGeom prst="rect">
              <a:avLst/>
            </a:prstGeom>
          </p:spPr>
        </p:pic>
        <p:grpSp>
          <p:nvGrpSpPr>
            <p:cNvPr id="31" name="Group 30">
              <a:extLst>
                <a:ext uri="{FF2B5EF4-FFF2-40B4-BE49-F238E27FC236}">
                  <a16:creationId xmlns:a16="http://schemas.microsoft.com/office/drawing/2014/main" id="{D9C4B3DD-6E9E-A34C-81EB-E2C52B844E59}"/>
                </a:ext>
              </a:extLst>
            </p:cNvPr>
            <p:cNvGrpSpPr/>
            <p:nvPr/>
          </p:nvGrpSpPr>
          <p:grpSpPr>
            <a:xfrm>
              <a:off x="3517998" y="714499"/>
              <a:ext cx="962023" cy="445771"/>
              <a:chOff x="0" y="0"/>
              <a:chExt cx="962527" cy="445837"/>
            </a:xfrm>
          </p:grpSpPr>
          <p:sp>
            <p:nvSpPr>
              <p:cNvPr id="36" name="Oval 35">
                <a:extLst>
                  <a:ext uri="{FF2B5EF4-FFF2-40B4-BE49-F238E27FC236}">
                    <a16:creationId xmlns:a16="http://schemas.microsoft.com/office/drawing/2014/main" id="{CB23FF18-B0AC-A34E-AA20-5C0224D0E4D0}"/>
                  </a:ext>
                </a:extLst>
              </p:cNvPr>
              <p:cNvSpPr/>
              <p:nvPr/>
            </p:nvSpPr>
            <p:spPr>
              <a:xfrm>
                <a:off x="293437" y="36763"/>
                <a:ext cx="409074" cy="409074"/>
              </a:xfrm>
              <a:prstGeom prst="ellipse">
                <a:avLst/>
              </a:prstGeom>
              <a:ln w="12700">
                <a:solidFill>
                  <a:srgbClr val="0333FF"/>
                </a:solidFill>
                <a:prstDash val="dash"/>
              </a:ln>
            </p:spPr>
            <p:style>
              <a:lnRef idx="2">
                <a:schemeClr val="accent1"/>
              </a:lnRef>
              <a:fillRef idx="1">
                <a:schemeClr val="lt1"/>
              </a:fillRef>
              <a:effectRef idx="0">
                <a:schemeClr val="accent1"/>
              </a:effectRef>
              <a:fontRef idx="minor">
                <a:schemeClr val="dk1"/>
              </a:fontRef>
            </p:style>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2400"/>
              </a:p>
            </p:txBody>
          </p:sp>
          <p:sp>
            <p:nvSpPr>
              <p:cNvPr id="37" name="Rectangle 36">
                <a:extLst>
                  <a:ext uri="{FF2B5EF4-FFF2-40B4-BE49-F238E27FC236}">
                    <a16:creationId xmlns:a16="http://schemas.microsoft.com/office/drawing/2014/main" id="{71BCA0C6-AFB3-A343-9BBB-D3E00F6462D5}"/>
                  </a:ext>
                </a:extLst>
              </p:cNvPr>
              <p:cNvSpPr/>
              <p:nvPr/>
            </p:nvSpPr>
            <p:spPr>
              <a:xfrm>
                <a:off x="0" y="0"/>
                <a:ext cx="962527" cy="3288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2400"/>
              </a:p>
            </p:txBody>
          </p:sp>
        </p:grpSp>
        <p:sp>
          <p:nvSpPr>
            <p:cNvPr id="32" name="Freeform 31">
              <a:extLst>
                <a:ext uri="{FF2B5EF4-FFF2-40B4-BE49-F238E27FC236}">
                  <a16:creationId xmlns:a16="http://schemas.microsoft.com/office/drawing/2014/main" id="{EBE29432-32EC-C649-B4CE-7A82911BD18E}"/>
                </a:ext>
              </a:extLst>
            </p:cNvPr>
            <p:cNvSpPr/>
            <p:nvPr/>
          </p:nvSpPr>
          <p:spPr>
            <a:xfrm>
              <a:off x="1081923" y="686577"/>
              <a:ext cx="2750185" cy="2449627"/>
            </a:xfrm>
            <a:custGeom>
              <a:avLst/>
              <a:gdLst>
                <a:gd name="connsiteX0" fmla="*/ 0 w 1758998"/>
                <a:gd name="connsiteY0" fmla="*/ 2117277 h 2308030"/>
                <a:gd name="connsiteX1" fmla="*/ 509551 w 1758998"/>
                <a:gd name="connsiteY1" fmla="*/ 2117277 h 2308030"/>
                <a:gd name="connsiteX2" fmla="*/ 1340189 w 1758998"/>
                <a:gd name="connsiteY2" fmla="*/ 134914 h 2308030"/>
                <a:gd name="connsiteX3" fmla="*/ 1758998 w 1758998"/>
                <a:gd name="connsiteY3" fmla="*/ 337339 h 2308030"/>
              </a:gdLst>
              <a:ahLst/>
              <a:cxnLst>
                <a:cxn ang="0">
                  <a:pos x="connsiteX0" y="connsiteY0"/>
                </a:cxn>
                <a:cxn ang="0">
                  <a:pos x="connsiteX1" y="connsiteY1"/>
                </a:cxn>
                <a:cxn ang="0">
                  <a:pos x="connsiteX2" y="connsiteY2"/>
                </a:cxn>
                <a:cxn ang="0">
                  <a:pos x="connsiteX3" y="connsiteY3"/>
                </a:cxn>
              </a:cxnLst>
              <a:rect l="l" t="t" r="r" b="b"/>
              <a:pathLst>
                <a:path w="1758998" h="2308030">
                  <a:moveTo>
                    <a:pt x="0" y="2117277"/>
                  </a:moveTo>
                  <a:cubicBezTo>
                    <a:pt x="143093" y="2282474"/>
                    <a:pt x="286186" y="2447671"/>
                    <a:pt x="509551" y="2117277"/>
                  </a:cubicBezTo>
                  <a:cubicBezTo>
                    <a:pt x="732916" y="1786883"/>
                    <a:pt x="1131948" y="431570"/>
                    <a:pt x="1340189" y="134914"/>
                  </a:cubicBezTo>
                  <a:cubicBezTo>
                    <a:pt x="1548430" y="-161742"/>
                    <a:pt x="1653714" y="87798"/>
                    <a:pt x="1758998" y="337339"/>
                  </a:cubicBezTo>
                </a:path>
              </a:pathLst>
            </a:custGeom>
            <a:noFill/>
            <a:ln w="12700">
              <a:solidFill>
                <a:srgbClr val="0333FF"/>
              </a:solidFill>
              <a:prstDash val="dash"/>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2400"/>
            </a:p>
          </p:txBody>
        </p:sp>
        <p:pic>
          <p:nvPicPr>
            <p:cNvPr id="33" name="Picture 32">
              <a:extLst>
                <a:ext uri="{FF2B5EF4-FFF2-40B4-BE49-F238E27FC236}">
                  <a16:creationId xmlns:a16="http://schemas.microsoft.com/office/drawing/2014/main" id="{A3DE9382-BE99-AA4E-89B0-7FD0A12932CA}"/>
                </a:ext>
              </a:extLst>
            </p:cNvPr>
            <p:cNvPicPr>
              <a:picLocks noChangeAspect="1"/>
            </p:cNvPicPr>
            <p:nvPr/>
          </p:nvPicPr>
          <p:blipFill>
            <a:blip r:embed="rId3"/>
            <a:stretch>
              <a:fillRect/>
            </a:stretch>
          </p:blipFill>
          <p:spPr>
            <a:xfrm>
              <a:off x="3742334" y="-5"/>
              <a:ext cx="1214742" cy="1035693"/>
            </a:xfrm>
            <a:prstGeom prst="rect">
              <a:avLst/>
            </a:prstGeom>
          </p:spPr>
        </p:pic>
        <p:sp>
          <p:nvSpPr>
            <p:cNvPr id="34" name="Text Box 62">
              <a:extLst>
                <a:ext uri="{FF2B5EF4-FFF2-40B4-BE49-F238E27FC236}">
                  <a16:creationId xmlns:a16="http://schemas.microsoft.com/office/drawing/2014/main" id="{43DFECBC-DA47-D049-BF45-0C8765C6FB49}"/>
                </a:ext>
              </a:extLst>
            </p:cNvPr>
            <p:cNvSpPr txBox="1"/>
            <p:nvPr/>
          </p:nvSpPr>
          <p:spPr>
            <a:xfrm>
              <a:off x="1461502" y="4476835"/>
              <a:ext cx="3023407" cy="453922"/>
            </a:xfrm>
            <a:prstGeom prst="rect">
              <a:avLst/>
            </a:prstGeom>
            <a:noFill/>
            <a:ln w="6350">
              <a:noFill/>
            </a:ln>
          </p:spPr>
          <p:txBody>
            <a:bodyPr rot="0" spcFirstLastPara="0" vert="horz" wrap="square" lIns="121920" tIns="60960" rIns="121920" bIns="60960" numCol="1" spcCol="0" rtlCol="0" fromWordArt="0" anchor="t" anchorCtr="0" forceAA="0" compatLnSpc="1">
              <a:prstTxWarp prst="textNoShape">
                <a:avLst/>
              </a:prstTxWarp>
              <a:noAutofit/>
            </a:bodyPr>
            <a:lstStyle/>
            <a:p>
              <a:pPr algn="ctr"/>
              <a:r>
                <a:rPr lang="en-US" sz="1600" dirty="0">
                  <a:latin typeface="Helvetica" pitchFamily="2" charset="0"/>
                  <a:ea typeface="Calibri" panose="020F0502020204030204" pitchFamily="34" charset="0"/>
                  <a:cs typeface="Times New Roman" panose="02020603050405020304" pitchFamily="18" charset="0"/>
                </a:rPr>
                <a:t>Reaction</a:t>
              </a:r>
              <a:r>
                <a:rPr lang="en-US" sz="1467" dirty="0">
                  <a:latin typeface="Helvetica" pitchFamily="2" charset="0"/>
                  <a:ea typeface="Calibri" panose="020F0502020204030204" pitchFamily="34" charset="0"/>
                  <a:cs typeface="Times New Roman" panose="02020603050405020304" pitchFamily="18" charset="0"/>
                </a:rPr>
                <a:t> Coordinate</a:t>
              </a:r>
              <a:endParaRPr lang="en-US" sz="2133" dirty="0">
                <a:latin typeface="Helvetica" pitchFamily="2" charset="0"/>
                <a:ea typeface="Calibri" panose="020F0502020204030204" pitchFamily="34" charset="0"/>
                <a:cs typeface="Times New Roman" panose="02020603050405020304" pitchFamily="18" charset="0"/>
              </a:endParaRPr>
            </a:p>
          </p:txBody>
        </p:sp>
        <p:cxnSp>
          <p:nvCxnSpPr>
            <p:cNvPr id="35" name="Straight Arrow Connector 34">
              <a:extLst>
                <a:ext uri="{FF2B5EF4-FFF2-40B4-BE49-F238E27FC236}">
                  <a16:creationId xmlns:a16="http://schemas.microsoft.com/office/drawing/2014/main" id="{0A2CF22D-8175-384E-8C5B-4259A68E2FE6}"/>
                </a:ext>
              </a:extLst>
            </p:cNvPr>
            <p:cNvCxnSpPr/>
            <p:nvPr/>
          </p:nvCxnSpPr>
          <p:spPr>
            <a:xfrm>
              <a:off x="439750" y="4449557"/>
              <a:ext cx="5066911" cy="0"/>
            </a:xfrm>
            <a:prstGeom prst="straightConnector1">
              <a:avLst/>
            </a:prstGeom>
            <a:ln w="12700">
              <a:tailEnd type="triangle"/>
            </a:ln>
            <a:effectLst/>
          </p:spPr>
          <p:style>
            <a:lnRef idx="2">
              <a:schemeClr val="dk1"/>
            </a:lnRef>
            <a:fillRef idx="0">
              <a:schemeClr val="dk1"/>
            </a:fillRef>
            <a:effectRef idx="1">
              <a:schemeClr val="dk1"/>
            </a:effectRef>
            <a:fontRef idx="minor">
              <a:schemeClr val="tx1"/>
            </a:fontRef>
          </p:style>
        </p:cxnSp>
      </p:grpSp>
      <p:sp>
        <p:nvSpPr>
          <p:cNvPr id="41" name="TextBox 40">
            <a:extLst>
              <a:ext uri="{FF2B5EF4-FFF2-40B4-BE49-F238E27FC236}">
                <a16:creationId xmlns:a16="http://schemas.microsoft.com/office/drawing/2014/main" id="{6AC6731A-3063-EE4E-BF3B-C6E5D84A904E}"/>
              </a:ext>
            </a:extLst>
          </p:cNvPr>
          <p:cNvSpPr txBox="1"/>
          <p:nvPr/>
        </p:nvSpPr>
        <p:spPr>
          <a:xfrm>
            <a:off x="388142" y="592088"/>
            <a:ext cx="11415717" cy="1200329"/>
          </a:xfrm>
          <a:prstGeom prst="rect">
            <a:avLst/>
          </a:prstGeom>
          <a:noFill/>
        </p:spPr>
        <p:txBody>
          <a:bodyPr wrap="square" rtlCol="0">
            <a:spAutoFit/>
          </a:bodyPr>
          <a:lstStyle/>
          <a:p>
            <a:r>
              <a:rPr lang="en-US" dirty="0">
                <a:latin typeface="Helvetica" pitchFamily="2" charset="0"/>
              </a:rPr>
              <a:t>In search of </a:t>
            </a:r>
            <a:r>
              <a:rPr lang="en-US" dirty="0">
                <a:solidFill>
                  <a:srgbClr val="4472C4"/>
                </a:solidFill>
                <a:latin typeface="Helvetica" pitchFamily="2" charset="0"/>
              </a:rPr>
              <a:t>syntheses for </a:t>
            </a:r>
            <a:r>
              <a:rPr lang="en-US" i="1" dirty="0">
                <a:solidFill>
                  <a:srgbClr val="4472C4"/>
                </a:solidFill>
                <a:latin typeface="Helvetica" pitchFamily="2" charset="0"/>
              </a:rPr>
              <a:t>N</a:t>
            </a:r>
            <a:r>
              <a:rPr lang="en-US" dirty="0">
                <a:solidFill>
                  <a:srgbClr val="4472C4"/>
                </a:solidFill>
                <a:latin typeface="Helvetica" pitchFamily="2" charset="0"/>
              </a:rPr>
              <a:t>-ethyl-3-methylbutanamide</a:t>
            </a:r>
            <a:r>
              <a:rPr lang="en-US" dirty="0">
                <a:latin typeface="Helvetica" pitchFamily="2" charset="0"/>
              </a:rPr>
              <a:t>, you come across the two procedures (labeled </a:t>
            </a:r>
            <a:r>
              <a:rPr lang="en-US" b="1" dirty="0">
                <a:solidFill>
                  <a:srgbClr val="FF0000"/>
                </a:solidFill>
                <a:latin typeface="Helvetica" pitchFamily="2" charset="0"/>
              </a:rPr>
              <a:t>A</a:t>
            </a:r>
            <a:r>
              <a:rPr lang="en-US" b="1" dirty="0">
                <a:latin typeface="Helvetica" pitchFamily="2" charset="0"/>
              </a:rPr>
              <a:t> </a:t>
            </a:r>
            <a:r>
              <a:rPr lang="en-US" dirty="0">
                <a:latin typeface="Helvetica" pitchFamily="2" charset="0"/>
              </a:rPr>
              <a:t>and </a:t>
            </a:r>
            <a:r>
              <a:rPr lang="en-US" b="1" dirty="0">
                <a:solidFill>
                  <a:srgbClr val="0334FF"/>
                </a:solidFill>
                <a:latin typeface="Helvetica" pitchFamily="2" charset="0"/>
              </a:rPr>
              <a:t>B</a:t>
            </a:r>
            <a:r>
              <a:rPr lang="en-US" dirty="0">
                <a:latin typeface="Helvetica" pitchFamily="2" charset="0"/>
              </a:rPr>
              <a:t> below) that both claim to produce good yields of product. You note that procedure </a:t>
            </a:r>
            <a:r>
              <a:rPr lang="en-US" b="1" dirty="0">
                <a:solidFill>
                  <a:srgbClr val="FF0000"/>
                </a:solidFill>
                <a:latin typeface="Helvetica" pitchFamily="2" charset="0"/>
              </a:rPr>
              <a:t>A</a:t>
            </a:r>
            <a:r>
              <a:rPr lang="en-US" dirty="0">
                <a:latin typeface="Helvetica" pitchFamily="2" charset="0"/>
              </a:rPr>
              <a:t> requires both higher temperatures and a longer duration than procedure</a:t>
            </a:r>
            <a:r>
              <a:rPr lang="en-US" dirty="0">
                <a:solidFill>
                  <a:srgbClr val="0334FF"/>
                </a:solidFill>
                <a:latin typeface="Helvetica" pitchFamily="2" charset="0"/>
              </a:rPr>
              <a:t> </a:t>
            </a:r>
            <a:r>
              <a:rPr lang="en-US" b="1" dirty="0">
                <a:solidFill>
                  <a:srgbClr val="0334FF"/>
                </a:solidFill>
                <a:latin typeface="Helvetica" pitchFamily="2" charset="0"/>
              </a:rPr>
              <a:t>B</a:t>
            </a:r>
            <a:r>
              <a:rPr lang="en-US" dirty="0">
                <a:latin typeface="Helvetica" pitchFamily="2" charset="0"/>
              </a:rPr>
              <a:t>.</a:t>
            </a:r>
          </a:p>
          <a:p>
            <a:endParaRPr lang="en-US" dirty="0"/>
          </a:p>
        </p:txBody>
      </p:sp>
      <p:pic>
        <p:nvPicPr>
          <p:cNvPr id="42" name="Picture 41" descr="A close up of a logo&#10;&#10;Description automatically generated">
            <a:extLst>
              <a:ext uri="{FF2B5EF4-FFF2-40B4-BE49-F238E27FC236}">
                <a16:creationId xmlns:a16="http://schemas.microsoft.com/office/drawing/2014/main" id="{F088DA98-6256-8D4A-A499-0D04C3CFFD7C}"/>
              </a:ext>
            </a:extLst>
          </p:cNvPr>
          <p:cNvPicPr/>
          <p:nvPr/>
        </p:nvPicPr>
        <p:blipFill rotWithShape="1">
          <a:blip r:embed="rId4"/>
          <a:srcRect b="11888"/>
          <a:stretch/>
        </p:blipFill>
        <p:spPr bwMode="auto">
          <a:xfrm>
            <a:off x="236092" y="1702639"/>
            <a:ext cx="6781221" cy="1838607"/>
          </a:xfrm>
          <a:prstGeom prst="rect">
            <a:avLst/>
          </a:prstGeom>
          <a:ln>
            <a:noFill/>
          </a:ln>
          <a:extLst>
            <a:ext uri="{53640926-AAD7-44D8-BBD7-CCE9431645EC}">
              <a14:shadowObscured xmlns:a14="http://schemas.microsoft.com/office/drawing/2010/main"/>
            </a:ext>
          </a:extLst>
        </p:spPr>
      </p:pic>
      <p:sp>
        <p:nvSpPr>
          <p:cNvPr id="43" name="TextBox 42">
            <a:extLst>
              <a:ext uri="{FF2B5EF4-FFF2-40B4-BE49-F238E27FC236}">
                <a16:creationId xmlns:a16="http://schemas.microsoft.com/office/drawing/2014/main" id="{9F1E4465-CF7B-CA4F-8BC1-948A68DA5F11}"/>
              </a:ext>
            </a:extLst>
          </p:cNvPr>
          <p:cNvSpPr txBox="1"/>
          <p:nvPr/>
        </p:nvSpPr>
        <p:spPr>
          <a:xfrm>
            <a:off x="101223" y="3485345"/>
            <a:ext cx="6986808" cy="2308324"/>
          </a:xfrm>
          <a:prstGeom prst="rect">
            <a:avLst/>
          </a:prstGeom>
          <a:noFill/>
        </p:spPr>
        <p:txBody>
          <a:bodyPr wrap="square" rtlCol="0">
            <a:spAutoFit/>
          </a:bodyPr>
          <a:lstStyle/>
          <a:p>
            <a:pPr marL="533387" indent="-533387">
              <a:buFont typeface="+mj-lt"/>
              <a:buAutoNum type="romanUcPeriod"/>
            </a:pPr>
            <a:r>
              <a:rPr lang="en-US" dirty="0">
                <a:latin typeface="Helvetica" pitchFamily="2" charset="0"/>
              </a:rPr>
              <a:t>A potential energy surface showing the change in system energy from reactants to a tetrahedral intermediate is drawn to the right for system </a:t>
            </a:r>
            <a:r>
              <a:rPr lang="en-US" b="1" dirty="0">
                <a:solidFill>
                  <a:srgbClr val="0334FF"/>
                </a:solidFill>
                <a:latin typeface="Helvetica" pitchFamily="2" charset="0"/>
              </a:rPr>
              <a:t>B</a:t>
            </a:r>
            <a:r>
              <a:rPr lang="en-US" dirty="0">
                <a:latin typeface="Helvetica" pitchFamily="2" charset="0"/>
              </a:rPr>
              <a:t>. On the same axis, </a:t>
            </a:r>
            <a:r>
              <a:rPr lang="en-US" dirty="0">
                <a:solidFill>
                  <a:srgbClr val="933837"/>
                </a:solidFill>
                <a:latin typeface="Helvetica" pitchFamily="2" charset="0"/>
              </a:rPr>
              <a:t>draw a potential energy surface showing the change in energy along the path from reactants to the tetrahedral intermediate shown for system </a:t>
            </a:r>
            <a:r>
              <a:rPr lang="en-US" b="1" dirty="0">
                <a:solidFill>
                  <a:srgbClr val="FF0000"/>
                </a:solidFill>
                <a:latin typeface="Helvetica" pitchFamily="2" charset="0"/>
              </a:rPr>
              <a:t>A</a:t>
            </a:r>
            <a:r>
              <a:rPr lang="en-US" dirty="0">
                <a:solidFill>
                  <a:srgbClr val="933837"/>
                </a:solidFill>
                <a:latin typeface="Helvetica" pitchFamily="2" charset="0"/>
              </a:rPr>
              <a:t>. </a:t>
            </a:r>
          </a:p>
          <a:p>
            <a:endParaRPr lang="en-US" dirty="0"/>
          </a:p>
          <a:p>
            <a:endParaRPr lang="en-US" dirty="0"/>
          </a:p>
        </p:txBody>
      </p:sp>
      <p:sp>
        <p:nvSpPr>
          <p:cNvPr id="46" name="Down Arrow Callout 45">
            <a:extLst>
              <a:ext uri="{FF2B5EF4-FFF2-40B4-BE49-F238E27FC236}">
                <a16:creationId xmlns:a16="http://schemas.microsoft.com/office/drawing/2014/main" id="{BD6BF63E-6C75-EC46-A18A-5D83E44EB2A1}"/>
              </a:ext>
            </a:extLst>
          </p:cNvPr>
          <p:cNvSpPr/>
          <p:nvPr/>
        </p:nvSpPr>
        <p:spPr>
          <a:xfrm>
            <a:off x="3489874" y="81525"/>
            <a:ext cx="1717127" cy="544539"/>
          </a:xfrm>
          <a:prstGeom prst="downArrowCallout">
            <a:avLst/>
          </a:prstGeom>
          <a:noFill/>
          <a:ln w="15875">
            <a:solidFill>
              <a:srgbClr val="6087CD"/>
            </a:solidFill>
          </a:ln>
        </p:spPr>
        <p:style>
          <a:lnRef idx="2">
            <a:schemeClr val="accent6"/>
          </a:lnRef>
          <a:fillRef idx="1">
            <a:schemeClr val="lt1"/>
          </a:fillRef>
          <a:effectRef idx="0">
            <a:schemeClr val="accent6"/>
          </a:effectRef>
          <a:fontRef idx="minor">
            <a:schemeClr val="dk1"/>
          </a:fontRef>
        </p:style>
        <p:txBody>
          <a:bodyPr rot="0" spcFirstLastPara="0" vert="horz" wrap="square" lIns="121920" tIns="60960" rIns="121920" bIns="60960" numCol="1" spcCol="0" rtlCol="0" fromWordArt="0" anchor="ctr" anchorCtr="0" forceAA="0" compatLnSpc="1">
            <a:prstTxWarp prst="textNoShape">
              <a:avLst/>
            </a:prstTxWarp>
            <a:noAutofit/>
          </a:bodyPr>
          <a:lstStyle/>
          <a:p>
            <a:pPr algn="ctr"/>
            <a:r>
              <a:rPr lang="en-US" dirty="0">
                <a:solidFill>
                  <a:srgbClr val="6087CD"/>
                </a:solidFill>
                <a:latin typeface="Arial" panose="020B0604020202020204" pitchFamily="34" charset="0"/>
                <a:ea typeface="Calibri" panose="020F0502020204030204" pitchFamily="34" charset="0"/>
                <a:cs typeface="Times New Roman" panose="02020603050405020304" pitchFamily="18" charset="0"/>
              </a:rPr>
              <a:t>Phenomenon</a:t>
            </a:r>
            <a:endParaRPr lang="en-US" dirty="0">
              <a:solidFill>
                <a:srgbClr val="6087CD"/>
              </a:solidFill>
              <a:ea typeface="Calibri" panose="020F0502020204030204" pitchFamily="34" charset="0"/>
              <a:cs typeface="Times New Roman" panose="02020603050405020304" pitchFamily="18" charset="0"/>
            </a:endParaRPr>
          </a:p>
        </p:txBody>
      </p:sp>
      <p:sp>
        <p:nvSpPr>
          <p:cNvPr id="47" name="Up Arrow Callout 46">
            <a:extLst>
              <a:ext uri="{FF2B5EF4-FFF2-40B4-BE49-F238E27FC236}">
                <a16:creationId xmlns:a16="http://schemas.microsoft.com/office/drawing/2014/main" id="{368BC625-51CE-B84E-B6B3-157F60724F92}"/>
              </a:ext>
            </a:extLst>
          </p:cNvPr>
          <p:cNvSpPr/>
          <p:nvPr/>
        </p:nvSpPr>
        <p:spPr>
          <a:xfrm>
            <a:off x="4400683" y="4834693"/>
            <a:ext cx="3100883" cy="616089"/>
          </a:xfrm>
          <a:prstGeom prst="upArrowCallout">
            <a:avLst/>
          </a:prstGeom>
          <a:ln w="15875">
            <a:solidFill>
              <a:srgbClr val="933837"/>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rgbClr val="933837"/>
                </a:solidFill>
                <a:latin typeface="Helvetica" pitchFamily="2" charset="0"/>
              </a:rPr>
              <a:t>Construct a representation</a:t>
            </a:r>
          </a:p>
        </p:txBody>
      </p:sp>
    </p:spTree>
    <p:extLst>
      <p:ext uri="{BB962C8B-B14F-4D97-AF65-F5344CB8AC3E}">
        <p14:creationId xmlns:p14="http://schemas.microsoft.com/office/powerpoint/2010/main" val="17025899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73793738-8E73-9846-8736-4BC58E0DE321}"/>
              </a:ext>
            </a:extLst>
          </p:cNvPr>
          <p:cNvGrpSpPr/>
          <p:nvPr/>
        </p:nvGrpSpPr>
        <p:grpSpPr>
          <a:xfrm>
            <a:off x="7215685" y="1677752"/>
            <a:ext cx="4262800" cy="3615185"/>
            <a:chOff x="-283324" y="-5"/>
            <a:chExt cx="5789985" cy="4930762"/>
          </a:xfrm>
        </p:grpSpPr>
        <p:grpSp>
          <p:nvGrpSpPr>
            <p:cNvPr id="25" name="Group 24">
              <a:extLst>
                <a:ext uri="{FF2B5EF4-FFF2-40B4-BE49-F238E27FC236}">
                  <a16:creationId xmlns:a16="http://schemas.microsoft.com/office/drawing/2014/main" id="{F93DE92F-7FEE-F840-87AE-015FF44FC84F}"/>
                </a:ext>
              </a:extLst>
            </p:cNvPr>
            <p:cNvGrpSpPr/>
            <p:nvPr/>
          </p:nvGrpSpPr>
          <p:grpSpPr>
            <a:xfrm>
              <a:off x="3517998" y="875041"/>
              <a:ext cx="962026" cy="445771"/>
              <a:chOff x="0" y="0"/>
              <a:chExt cx="962527" cy="445837"/>
            </a:xfrm>
          </p:grpSpPr>
          <p:sp>
            <p:nvSpPr>
              <p:cNvPr id="38" name="Oval 37">
                <a:extLst>
                  <a:ext uri="{FF2B5EF4-FFF2-40B4-BE49-F238E27FC236}">
                    <a16:creationId xmlns:a16="http://schemas.microsoft.com/office/drawing/2014/main" id="{CC830F2C-E7EA-0D4F-8029-CC9161E4869A}"/>
                  </a:ext>
                </a:extLst>
              </p:cNvPr>
              <p:cNvSpPr/>
              <p:nvPr/>
            </p:nvSpPr>
            <p:spPr>
              <a:xfrm>
                <a:off x="293437" y="36763"/>
                <a:ext cx="409074" cy="409074"/>
              </a:xfrm>
              <a:prstGeom prst="ellipse">
                <a:avLst/>
              </a:prstGeom>
              <a:ln w="12700">
                <a:solidFill>
                  <a:srgbClr val="FF0000"/>
                </a:solidFill>
              </a:ln>
            </p:spPr>
            <p:style>
              <a:lnRef idx="2">
                <a:schemeClr val="accent1"/>
              </a:lnRef>
              <a:fillRef idx="1">
                <a:schemeClr val="lt1"/>
              </a:fillRef>
              <a:effectRef idx="0">
                <a:schemeClr val="accent1"/>
              </a:effectRef>
              <a:fontRef idx="minor">
                <a:schemeClr val="dk1"/>
              </a:fontRef>
            </p:style>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2400"/>
              </a:p>
            </p:txBody>
          </p:sp>
          <p:sp>
            <p:nvSpPr>
              <p:cNvPr id="39" name="Rectangle 38">
                <a:extLst>
                  <a:ext uri="{FF2B5EF4-FFF2-40B4-BE49-F238E27FC236}">
                    <a16:creationId xmlns:a16="http://schemas.microsoft.com/office/drawing/2014/main" id="{1A5B67F6-3E99-7F4D-86BD-A11D71071F17}"/>
                  </a:ext>
                </a:extLst>
              </p:cNvPr>
              <p:cNvSpPr/>
              <p:nvPr/>
            </p:nvSpPr>
            <p:spPr>
              <a:xfrm>
                <a:off x="0" y="0"/>
                <a:ext cx="962527" cy="3288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2400"/>
              </a:p>
            </p:txBody>
          </p:sp>
        </p:grpSp>
        <p:cxnSp>
          <p:nvCxnSpPr>
            <p:cNvPr id="26" name="Straight Arrow Connector 25">
              <a:extLst>
                <a:ext uri="{FF2B5EF4-FFF2-40B4-BE49-F238E27FC236}">
                  <a16:creationId xmlns:a16="http://schemas.microsoft.com/office/drawing/2014/main" id="{5CDF3864-2D5D-8E41-BAA2-C36991091C51}"/>
                </a:ext>
              </a:extLst>
            </p:cNvPr>
            <p:cNvCxnSpPr/>
            <p:nvPr/>
          </p:nvCxnSpPr>
          <p:spPr>
            <a:xfrm flipH="1" flipV="1">
              <a:off x="440429" y="1"/>
              <a:ext cx="0" cy="4453765"/>
            </a:xfrm>
            <a:prstGeom prst="straightConnector1">
              <a:avLst/>
            </a:prstGeom>
            <a:ln w="12700">
              <a:tailEnd type="triangle"/>
            </a:ln>
            <a:effectLst/>
          </p:spPr>
          <p:style>
            <a:lnRef idx="2">
              <a:schemeClr val="dk1"/>
            </a:lnRef>
            <a:fillRef idx="0">
              <a:schemeClr val="dk1"/>
            </a:fillRef>
            <a:effectRef idx="1">
              <a:schemeClr val="dk1"/>
            </a:effectRef>
            <a:fontRef idx="minor">
              <a:schemeClr val="tx1"/>
            </a:fontRef>
          </p:style>
        </p:cxnSp>
        <p:cxnSp>
          <p:nvCxnSpPr>
            <p:cNvPr id="27" name="Straight Connector 26">
              <a:extLst>
                <a:ext uri="{FF2B5EF4-FFF2-40B4-BE49-F238E27FC236}">
                  <a16:creationId xmlns:a16="http://schemas.microsoft.com/office/drawing/2014/main" id="{5459C47A-E7FD-7B4A-951C-853D375B7C8A}"/>
                </a:ext>
              </a:extLst>
            </p:cNvPr>
            <p:cNvCxnSpPr/>
            <p:nvPr/>
          </p:nvCxnSpPr>
          <p:spPr>
            <a:xfrm>
              <a:off x="328067" y="2375775"/>
              <a:ext cx="243839" cy="72390"/>
            </a:xfrm>
            <a:prstGeom prst="line">
              <a:avLst/>
            </a:prstGeom>
            <a:ln w="12700"/>
            <a:effectLst/>
          </p:spPr>
          <p:style>
            <a:lnRef idx="2">
              <a:schemeClr val="dk1"/>
            </a:lnRef>
            <a:fillRef idx="0">
              <a:schemeClr val="dk1"/>
            </a:fillRef>
            <a:effectRef idx="1">
              <a:schemeClr val="dk1"/>
            </a:effectRef>
            <a:fontRef idx="minor">
              <a:schemeClr val="tx1"/>
            </a:fontRef>
          </p:style>
        </p:cxnSp>
        <p:cxnSp>
          <p:nvCxnSpPr>
            <p:cNvPr id="28" name="Straight Connector 27">
              <a:extLst>
                <a:ext uri="{FF2B5EF4-FFF2-40B4-BE49-F238E27FC236}">
                  <a16:creationId xmlns:a16="http://schemas.microsoft.com/office/drawing/2014/main" id="{63A521BA-4CF6-6646-A603-845CC32E4C15}"/>
                </a:ext>
              </a:extLst>
            </p:cNvPr>
            <p:cNvCxnSpPr/>
            <p:nvPr/>
          </p:nvCxnSpPr>
          <p:spPr>
            <a:xfrm>
              <a:off x="328067" y="2305972"/>
              <a:ext cx="243839" cy="72390"/>
            </a:xfrm>
            <a:prstGeom prst="line">
              <a:avLst/>
            </a:prstGeom>
            <a:ln w="12700"/>
            <a:effectLst/>
          </p:spPr>
          <p:style>
            <a:lnRef idx="2">
              <a:schemeClr val="dk1"/>
            </a:lnRef>
            <a:fillRef idx="0">
              <a:schemeClr val="dk1"/>
            </a:fillRef>
            <a:effectRef idx="1">
              <a:schemeClr val="dk1"/>
            </a:effectRef>
            <a:fontRef idx="minor">
              <a:schemeClr val="tx1"/>
            </a:fontRef>
          </p:style>
        </p:cxnSp>
        <p:sp>
          <p:nvSpPr>
            <p:cNvPr id="29" name="Text Box 53">
              <a:extLst>
                <a:ext uri="{FF2B5EF4-FFF2-40B4-BE49-F238E27FC236}">
                  <a16:creationId xmlns:a16="http://schemas.microsoft.com/office/drawing/2014/main" id="{B81B690C-07F1-8845-B75D-3C895BE61F08}"/>
                </a:ext>
              </a:extLst>
            </p:cNvPr>
            <p:cNvSpPr txBox="1"/>
            <p:nvPr/>
          </p:nvSpPr>
          <p:spPr>
            <a:xfrm rot="10800000">
              <a:off x="-283324" y="536484"/>
              <a:ext cx="689753" cy="2805974"/>
            </a:xfrm>
            <a:prstGeom prst="rect">
              <a:avLst/>
            </a:prstGeom>
            <a:noFill/>
            <a:ln w="6350">
              <a:noFill/>
            </a:ln>
          </p:spPr>
          <p:txBody>
            <a:bodyPr rot="0" spcFirstLastPara="0" vert="eaVert" wrap="square" lIns="121920" tIns="60960" rIns="121920" bIns="60960" numCol="1" spcCol="0" rtlCol="0" fromWordArt="0" anchor="t" anchorCtr="0" forceAA="0" compatLnSpc="1">
              <a:prstTxWarp prst="textNoShape">
                <a:avLst/>
              </a:prstTxWarp>
              <a:noAutofit/>
            </a:bodyPr>
            <a:lstStyle/>
            <a:p>
              <a:r>
                <a:rPr lang="en-US" sz="1600" dirty="0">
                  <a:latin typeface="Helvetica" pitchFamily="2" charset="0"/>
                  <a:ea typeface="Calibri" panose="020F0502020204030204" pitchFamily="34" charset="0"/>
                  <a:cs typeface="Times New Roman" panose="02020603050405020304" pitchFamily="18" charset="0"/>
                </a:rPr>
                <a:t>Energy (kcal/mol)</a:t>
              </a:r>
              <a:endParaRPr lang="en-US" sz="2400" dirty="0">
                <a:latin typeface="Helvetica" pitchFamily="2" charset="0"/>
                <a:ea typeface="Calibri" panose="020F0502020204030204" pitchFamily="34" charset="0"/>
                <a:cs typeface="Times New Roman" panose="02020603050405020304" pitchFamily="18" charset="0"/>
              </a:endParaRPr>
            </a:p>
          </p:txBody>
        </p:sp>
        <p:pic>
          <p:nvPicPr>
            <p:cNvPr id="30" name="Picture 29">
              <a:extLst>
                <a:ext uri="{FF2B5EF4-FFF2-40B4-BE49-F238E27FC236}">
                  <a16:creationId xmlns:a16="http://schemas.microsoft.com/office/drawing/2014/main" id="{AA6902DC-9AD6-4143-B67A-0F8E40EDDD7E}"/>
                </a:ext>
              </a:extLst>
            </p:cNvPr>
            <p:cNvPicPr>
              <a:picLocks noChangeAspect="1"/>
            </p:cNvPicPr>
            <p:nvPr/>
          </p:nvPicPr>
          <p:blipFill>
            <a:blip r:embed="rId2"/>
            <a:stretch>
              <a:fillRect/>
            </a:stretch>
          </p:blipFill>
          <p:spPr>
            <a:xfrm>
              <a:off x="3718867" y="1189028"/>
              <a:ext cx="1261750" cy="1035955"/>
            </a:xfrm>
            <a:prstGeom prst="rect">
              <a:avLst/>
            </a:prstGeom>
          </p:spPr>
        </p:pic>
        <p:grpSp>
          <p:nvGrpSpPr>
            <p:cNvPr id="31" name="Group 30">
              <a:extLst>
                <a:ext uri="{FF2B5EF4-FFF2-40B4-BE49-F238E27FC236}">
                  <a16:creationId xmlns:a16="http://schemas.microsoft.com/office/drawing/2014/main" id="{D9C4B3DD-6E9E-A34C-81EB-E2C52B844E59}"/>
                </a:ext>
              </a:extLst>
            </p:cNvPr>
            <p:cNvGrpSpPr/>
            <p:nvPr/>
          </p:nvGrpSpPr>
          <p:grpSpPr>
            <a:xfrm>
              <a:off x="3517998" y="714499"/>
              <a:ext cx="962023" cy="445771"/>
              <a:chOff x="0" y="0"/>
              <a:chExt cx="962527" cy="445837"/>
            </a:xfrm>
          </p:grpSpPr>
          <p:sp>
            <p:nvSpPr>
              <p:cNvPr id="36" name="Oval 35">
                <a:extLst>
                  <a:ext uri="{FF2B5EF4-FFF2-40B4-BE49-F238E27FC236}">
                    <a16:creationId xmlns:a16="http://schemas.microsoft.com/office/drawing/2014/main" id="{CB23FF18-B0AC-A34E-AA20-5C0224D0E4D0}"/>
                  </a:ext>
                </a:extLst>
              </p:cNvPr>
              <p:cNvSpPr/>
              <p:nvPr/>
            </p:nvSpPr>
            <p:spPr>
              <a:xfrm>
                <a:off x="293437" y="36763"/>
                <a:ext cx="409074" cy="409074"/>
              </a:xfrm>
              <a:prstGeom prst="ellipse">
                <a:avLst/>
              </a:prstGeom>
              <a:ln w="12700">
                <a:solidFill>
                  <a:srgbClr val="0333FF"/>
                </a:solidFill>
                <a:prstDash val="dash"/>
              </a:ln>
            </p:spPr>
            <p:style>
              <a:lnRef idx="2">
                <a:schemeClr val="accent1"/>
              </a:lnRef>
              <a:fillRef idx="1">
                <a:schemeClr val="lt1"/>
              </a:fillRef>
              <a:effectRef idx="0">
                <a:schemeClr val="accent1"/>
              </a:effectRef>
              <a:fontRef idx="minor">
                <a:schemeClr val="dk1"/>
              </a:fontRef>
            </p:style>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2400"/>
              </a:p>
            </p:txBody>
          </p:sp>
          <p:sp>
            <p:nvSpPr>
              <p:cNvPr id="37" name="Rectangle 36">
                <a:extLst>
                  <a:ext uri="{FF2B5EF4-FFF2-40B4-BE49-F238E27FC236}">
                    <a16:creationId xmlns:a16="http://schemas.microsoft.com/office/drawing/2014/main" id="{71BCA0C6-AFB3-A343-9BBB-D3E00F6462D5}"/>
                  </a:ext>
                </a:extLst>
              </p:cNvPr>
              <p:cNvSpPr/>
              <p:nvPr/>
            </p:nvSpPr>
            <p:spPr>
              <a:xfrm>
                <a:off x="0" y="0"/>
                <a:ext cx="962527" cy="3288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2400"/>
              </a:p>
            </p:txBody>
          </p:sp>
        </p:grpSp>
        <p:sp>
          <p:nvSpPr>
            <p:cNvPr id="32" name="Freeform 31">
              <a:extLst>
                <a:ext uri="{FF2B5EF4-FFF2-40B4-BE49-F238E27FC236}">
                  <a16:creationId xmlns:a16="http://schemas.microsoft.com/office/drawing/2014/main" id="{EBE29432-32EC-C649-B4CE-7A82911BD18E}"/>
                </a:ext>
              </a:extLst>
            </p:cNvPr>
            <p:cNvSpPr/>
            <p:nvPr/>
          </p:nvSpPr>
          <p:spPr>
            <a:xfrm>
              <a:off x="1081923" y="686577"/>
              <a:ext cx="2750185" cy="2449627"/>
            </a:xfrm>
            <a:custGeom>
              <a:avLst/>
              <a:gdLst>
                <a:gd name="connsiteX0" fmla="*/ 0 w 1758998"/>
                <a:gd name="connsiteY0" fmla="*/ 2117277 h 2308030"/>
                <a:gd name="connsiteX1" fmla="*/ 509551 w 1758998"/>
                <a:gd name="connsiteY1" fmla="*/ 2117277 h 2308030"/>
                <a:gd name="connsiteX2" fmla="*/ 1340189 w 1758998"/>
                <a:gd name="connsiteY2" fmla="*/ 134914 h 2308030"/>
                <a:gd name="connsiteX3" fmla="*/ 1758998 w 1758998"/>
                <a:gd name="connsiteY3" fmla="*/ 337339 h 2308030"/>
              </a:gdLst>
              <a:ahLst/>
              <a:cxnLst>
                <a:cxn ang="0">
                  <a:pos x="connsiteX0" y="connsiteY0"/>
                </a:cxn>
                <a:cxn ang="0">
                  <a:pos x="connsiteX1" y="connsiteY1"/>
                </a:cxn>
                <a:cxn ang="0">
                  <a:pos x="connsiteX2" y="connsiteY2"/>
                </a:cxn>
                <a:cxn ang="0">
                  <a:pos x="connsiteX3" y="connsiteY3"/>
                </a:cxn>
              </a:cxnLst>
              <a:rect l="l" t="t" r="r" b="b"/>
              <a:pathLst>
                <a:path w="1758998" h="2308030">
                  <a:moveTo>
                    <a:pt x="0" y="2117277"/>
                  </a:moveTo>
                  <a:cubicBezTo>
                    <a:pt x="143093" y="2282474"/>
                    <a:pt x="286186" y="2447671"/>
                    <a:pt x="509551" y="2117277"/>
                  </a:cubicBezTo>
                  <a:cubicBezTo>
                    <a:pt x="732916" y="1786883"/>
                    <a:pt x="1131948" y="431570"/>
                    <a:pt x="1340189" y="134914"/>
                  </a:cubicBezTo>
                  <a:cubicBezTo>
                    <a:pt x="1548430" y="-161742"/>
                    <a:pt x="1653714" y="87798"/>
                    <a:pt x="1758998" y="337339"/>
                  </a:cubicBezTo>
                </a:path>
              </a:pathLst>
            </a:custGeom>
            <a:noFill/>
            <a:ln w="12700">
              <a:solidFill>
                <a:srgbClr val="0333FF"/>
              </a:solidFill>
              <a:prstDash val="dash"/>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2400"/>
            </a:p>
          </p:txBody>
        </p:sp>
        <p:pic>
          <p:nvPicPr>
            <p:cNvPr id="33" name="Picture 32">
              <a:extLst>
                <a:ext uri="{FF2B5EF4-FFF2-40B4-BE49-F238E27FC236}">
                  <a16:creationId xmlns:a16="http://schemas.microsoft.com/office/drawing/2014/main" id="{A3DE9382-BE99-AA4E-89B0-7FD0A12932CA}"/>
                </a:ext>
              </a:extLst>
            </p:cNvPr>
            <p:cNvPicPr>
              <a:picLocks noChangeAspect="1"/>
            </p:cNvPicPr>
            <p:nvPr/>
          </p:nvPicPr>
          <p:blipFill>
            <a:blip r:embed="rId3"/>
            <a:stretch>
              <a:fillRect/>
            </a:stretch>
          </p:blipFill>
          <p:spPr>
            <a:xfrm>
              <a:off x="3742334" y="-5"/>
              <a:ext cx="1214742" cy="1035693"/>
            </a:xfrm>
            <a:prstGeom prst="rect">
              <a:avLst/>
            </a:prstGeom>
          </p:spPr>
        </p:pic>
        <p:sp>
          <p:nvSpPr>
            <p:cNvPr id="34" name="Text Box 62">
              <a:extLst>
                <a:ext uri="{FF2B5EF4-FFF2-40B4-BE49-F238E27FC236}">
                  <a16:creationId xmlns:a16="http://schemas.microsoft.com/office/drawing/2014/main" id="{43DFECBC-DA47-D049-BF45-0C8765C6FB49}"/>
                </a:ext>
              </a:extLst>
            </p:cNvPr>
            <p:cNvSpPr txBox="1"/>
            <p:nvPr/>
          </p:nvSpPr>
          <p:spPr>
            <a:xfrm>
              <a:off x="1461502" y="4476835"/>
              <a:ext cx="3023407" cy="453922"/>
            </a:xfrm>
            <a:prstGeom prst="rect">
              <a:avLst/>
            </a:prstGeom>
            <a:noFill/>
            <a:ln w="6350">
              <a:noFill/>
            </a:ln>
          </p:spPr>
          <p:txBody>
            <a:bodyPr rot="0" spcFirstLastPara="0" vert="horz" wrap="square" lIns="121920" tIns="60960" rIns="121920" bIns="60960" numCol="1" spcCol="0" rtlCol="0" fromWordArt="0" anchor="t" anchorCtr="0" forceAA="0" compatLnSpc="1">
              <a:prstTxWarp prst="textNoShape">
                <a:avLst/>
              </a:prstTxWarp>
              <a:noAutofit/>
            </a:bodyPr>
            <a:lstStyle/>
            <a:p>
              <a:pPr algn="ctr"/>
              <a:r>
                <a:rPr lang="en-US" sz="1600" dirty="0">
                  <a:latin typeface="Helvetica" pitchFamily="2" charset="0"/>
                  <a:ea typeface="Calibri" panose="020F0502020204030204" pitchFamily="34" charset="0"/>
                  <a:cs typeface="Times New Roman" panose="02020603050405020304" pitchFamily="18" charset="0"/>
                </a:rPr>
                <a:t>Reaction</a:t>
              </a:r>
              <a:r>
                <a:rPr lang="en-US" sz="1467" dirty="0">
                  <a:latin typeface="Helvetica" pitchFamily="2" charset="0"/>
                  <a:ea typeface="Calibri" panose="020F0502020204030204" pitchFamily="34" charset="0"/>
                  <a:cs typeface="Times New Roman" panose="02020603050405020304" pitchFamily="18" charset="0"/>
                </a:rPr>
                <a:t> Coordinate</a:t>
              </a:r>
              <a:endParaRPr lang="en-US" sz="2133" dirty="0">
                <a:latin typeface="Helvetica" pitchFamily="2" charset="0"/>
                <a:ea typeface="Calibri" panose="020F0502020204030204" pitchFamily="34" charset="0"/>
                <a:cs typeface="Times New Roman" panose="02020603050405020304" pitchFamily="18" charset="0"/>
              </a:endParaRPr>
            </a:p>
          </p:txBody>
        </p:sp>
        <p:cxnSp>
          <p:nvCxnSpPr>
            <p:cNvPr id="35" name="Straight Arrow Connector 34">
              <a:extLst>
                <a:ext uri="{FF2B5EF4-FFF2-40B4-BE49-F238E27FC236}">
                  <a16:creationId xmlns:a16="http://schemas.microsoft.com/office/drawing/2014/main" id="{0A2CF22D-8175-384E-8C5B-4259A68E2FE6}"/>
                </a:ext>
              </a:extLst>
            </p:cNvPr>
            <p:cNvCxnSpPr/>
            <p:nvPr/>
          </p:nvCxnSpPr>
          <p:spPr>
            <a:xfrm>
              <a:off x="439750" y="4449557"/>
              <a:ext cx="5066911" cy="0"/>
            </a:xfrm>
            <a:prstGeom prst="straightConnector1">
              <a:avLst/>
            </a:prstGeom>
            <a:ln w="12700">
              <a:tailEnd type="triangle"/>
            </a:ln>
            <a:effectLst/>
          </p:spPr>
          <p:style>
            <a:lnRef idx="2">
              <a:schemeClr val="dk1"/>
            </a:lnRef>
            <a:fillRef idx="0">
              <a:schemeClr val="dk1"/>
            </a:fillRef>
            <a:effectRef idx="1">
              <a:schemeClr val="dk1"/>
            </a:effectRef>
            <a:fontRef idx="minor">
              <a:schemeClr val="tx1"/>
            </a:fontRef>
          </p:style>
        </p:cxnSp>
      </p:grpSp>
      <p:sp>
        <p:nvSpPr>
          <p:cNvPr id="41" name="TextBox 40">
            <a:extLst>
              <a:ext uri="{FF2B5EF4-FFF2-40B4-BE49-F238E27FC236}">
                <a16:creationId xmlns:a16="http://schemas.microsoft.com/office/drawing/2014/main" id="{6AC6731A-3063-EE4E-BF3B-C6E5D84A904E}"/>
              </a:ext>
            </a:extLst>
          </p:cNvPr>
          <p:cNvSpPr txBox="1"/>
          <p:nvPr/>
        </p:nvSpPr>
        <p:spPr>
          <a:xfrm>
            <a:off x="388142" y="592088"/>
            <a:ext cx="11415717" cy="1200329"/>
          </a:xfrm>
          <a:prstGeom prst="rect">
            <a:avLst/>
          </a:prstGeom>
          <a:noFill/>
        </p:spPr>
        <p:txBody>
          <a:bodyPr wrap="square" rtlCol="0">
            <a:spAutoFit/>
          </a:bodyPr>
          <a:lstStyle/>
          <a:p>
            <a:r>
              <a:rPr lang="en-US" dirty="0">
                <a:latin typeface="Helvetica" pitchFamily="2" charset="0"/>
              </a:rPr>
              <a:t>In search of </a:t>
            </a:r>
            <a:r>
              <a:rPr lang="en-US" dirty="0">
                <a:solidFill>
                  <a:srgbClr val="4472C4"/>
                </a:solidFill>
                <a:latin typeface="Helvetica" pitchFamily="2" charset="0"/>
              </a:rPr>
              <a:t>syntheses for </a:t>
            </a:r>
            <a:r>
              <a:rPr lang="en-US" i="1" dirty="0">
                <a:solidFill>
                  <a:srgbClr val="4472C4"/>
                </a:solidFill>
                <a:latin typeface="Helvetica" pitchFamily="2" charset="0"/>
              </a:rPr>
              <a:t>N</a:t>
            </a:r>
            <a:r>
              <a:rPr lang="en-US" dirty="0">
                <a:solidFill>
                  <a:srgbClr val="4472C4"/>
                </a:solidFill>
                <a:latin typeface="Helvetica" pitchFamily="2" charset="0"/>
              </a:rPr>
              <a:t>-ethyl-3-methylbutanamide</a:t>
            </a:r>
            <a:r>
              <a:rPr lang="en-US" dirty="0">
                <a:latin typeface="Helvetica" pitchFamily="2" charset="0"/>
              </a:rPr>
              <a:t>, you come across the two procedures (labeled </a:t>
            </a:r>
            <a:r>
              <a:rPr lang="en-US" b="1" dirty="0">
                <a:solidFill>
                  <a:srgbClr val="FF0000"/>
                </a:solidFill>
                <a:latin typeface="Helvetica" pitchFamily="2" charset="0"/>
              </a:rPr>
              <a:t>A</a:t>
            </a:r>
            <a:r>
              <a:rPr lang="en-US" b="1" dirty="0">
                <a:latin typeface="Helvetica" pitchFamily="2" charset="0"/>
              </a:rPr>
              <a:t> </a:t>
            </a:r>
            <a:r>
              <a:rPr lang="en-US" dirty="0">
                <a:latin typeface="Helvetica" pitchFamily="2" charset="0"/>
              </a:rPr>
              <a:t>and </a:t>
            </a:r>
            <a:r>
              <a:rPr lang="en-US" b="1" dirty="0">
                <a:solidFill>
                  <a:srgbClr val="0334FF"/>
                </a:solidFill>
                <a:latin typeface="Helvetica" pitchFamily="2" charset="0"/>
              </a:rPr>
              <a:t>B</a:t>
            </a:r>
            <a:r>
              <a:rPr lang="en-US" dirty="0">
                <a:latin typeface="Helvetica" pitchFamily="2" charset="0"/>
              </a:rPr>
              <a:t> below) that both claim to produce good yields of product. You note that procedure </a:t>
            </a:r>
            <a:r>
              <a:rPr lang="en-US" b="1" dirty="0">
                <a:solidFill>
                  <a:srgbClr val="FF0000"/>
                </a:solidFill>
                <a:latin typeface="Helvetica" pitchFamily="2" charset="0"/>
              </a:rPr>
              <a:t>A</a:t>
            </a:r>
            <a:r>
              <a:rPr lang="en-US" dirty="0">
                <a:latin typeface="Helvetica" pitchFamily="2" charset="0"/>
              </a:rPr>
              <a:t> requires both higher temperatures and a longer duration than procedure</a:t>
            </a:r>
            <a:r>
              <a:rPr lang="en-US" dirty="0">
                <a:solidFill>
                  <a:srgbClr val="0334FF"/>
                </a:solidFill>
                <a:latin typeface="Helvetica" pitchFamily="2" charset="0"/>
              </a:rPr>
              <a:t> </a:t>
            </a:r>
            <a:r>
              <a:rPr lang="en-US" b="1" dirty="0">
                <a:solidFill>
                  <a:srgbClr val="0334FF"/>
                </a:solidFill>
                <a:latin typeface="Helvetica" pitchFamily="2" charset="0"/>
              </a:rPr>
              <a:t>B</a:t>
            </a:r>
            <a:r>
              <a:rPr lang="en-US" dirty="0">
                <a:latin typeface="Helvetica" pitchFamily="2" charset="0"/>
              </a:rPr>
              <a:t>.</a:t>
            </a:r>
          </a:p>
          <a:p>
            <a:endParaRPr lang="en-US" dirty="0"/>
          </a:p>
        </p:txBody>
      </p:sp>
      <p:pic>
        <p:nvPicPr>
          <p:cNvPr id="42" name="Picture 41" descr="A close up of a logo&#10;&#10;Description automatically generated">
            <a:extLst>
              <a:ext uri="{FF2B5EF4-FFF2-40B4-BE49-F238E27FC236}">
                <a16:creationId xmlns:a16="http://schemas.microsoft.com/office/drawing/2014/main" id="{F088DA98-6256-8D4A-A499-0D04C3CFFD7C}"/>
              </a:ext>
            </a:extLst>
          </p:cNvPr>
          <p:cNvPicPr/>
          <p:nvPr/>
        </p:nvPicPr>
        <p:blipFill rotWithShape="1">
          <a:blip r:embed="rId4"/>
          <a:srcRect b="11888"/>
          <a:stretch/>
        </p:blipFill>
        <p:spPr bwMode="auto">
          <a:xfrm>
            <a:off x="236092" y="1702639"/>
            <a:ext cx="6781221" cy="1838607"/>
          </a:xfrm>
          <a:prstGeom prst="rect">
            <a:avLst/>
          </a:prstGeom>
          <a:ln>
            <a:noFill/>
          </a:ln>
          <a:extLst>
            <a:ext uri="{53640926-AAD7-44D8-BBD7-CCE9431645EC}">
              <a14:shadowObscured xmlns:a14="http://schemas.microsoft.com/office/drawing/2010/main"/>
            </a:ext>
          </a:extLst>
        </p:spPr>
      </p:pic>
      <p:sp>
        <p:nvSpPr>
          <p:cNvPr id="43" name="TextBox 42">
            <a:extLst>
              <a:ext uri="{FF2B5EF4-FFF2-40B4-BE49-F238E27FC236}">
                <a16:creationId xmlns:a16="http://schemas.microsoft.com/office/drawing/2014/main" id="{9F1E4465-CF7B-CA4F-8BC1-948A68DA5F11}"/>
              </a:ext>
            </a:extLst>
          </p:cNvPr>
          <p:cNvSpPr txBox="1"/>
          <p:nvPr/>
        </p:nvSpPr>
        <p:spPr>
          <a:xfrm>
            <a:off x="101223" y="3485345"/>
            <a:ext cx="6986808" cy="2308324"/>
          </a:xfrm>
          <a:prstGeom prst="rect">
            <a:avLst/>
          </a:prstGeom>
          <a:noFill/>
        </p:spPr>
        <p:txBody>
          <a:bodyPr wrap="square" rtlCol="0">
            <a:spAutoFit/>
          </a:bodyPr>
          <a:lstStyle/>
          <a:p>
            <a:pPr marL="533387" indent="-533387">
              <a:buFont typeface="+mj-lt"/>
              <a:buAutoNum type="romanUcPeriod"/>
            </a:pPr>
            <a:r>
              <a:rPr lang="en-US" dirty="0">
                <a:latin typeface="Helvetica" pitchFamily="2" charset="0"/>
              </a:rPr>
              <a:t>A potential energy surface showing the change in system energy from reactants to a tetrahedral intermediate is drawn to the right for system </a:t>
            </a:r>
            <a:r>
              <a:rPr lang="en-US" b="1" dirty="0">
                <a:solidFill>
                  <a:srgbClr val="0334FF"/>
                </a:solidFill>
                <a:latin typeface="Helvetica" pitchFamily="2" charset="0"/>
              </a:rPr>
              <a:t>B</a:t>
            </a:r>
            <a:r>
              <a:rPr lang="en-US" dirty="0">
                <a:latin typeface="Helvetica" pitchFamily="2" charset="0"/>
              </a:rPr>
              <a:t>. On the same axis, </a:t>
            </a:r>
            <a:r>
              <a:rPr lang="en-US" dirty="0">
                <a:solidFill>
                  <a:srgbClr val="933837"/>
                </a:solidFill>
                <a:latin typeface="Helvetica" pitchFamily="2" charset="0"/>
              </a:rPr>
              <a:t>draw a potential energy surface showing the change in energy along the path from reactants to the tetrahedral intermediate shown for system </a:t>
            </a:r>
            <a:r>
              <a:rPr lang="en-US" b="1" dirty="0">
                <a:solidFill>
                  <a:srgbClr val="FF0000"/>
                </a:solidFill>
                <a:latin typeface="Helvetica" pitchFamily="2" charset="0"/>
              </a:rPr>
              <a:t>A</a:t>
            </a:r>
            <a:r>
              <a:rPr lang="en-US" dirty="0">
                <a:solidFill>
                  <a:srgbClr val="933837"/>
                </a:solidFill>
                <a:latin typeface="Helvetica" pitchFamily="2" charset="0"/>
              </a:rPr>
              <a:t>. </a:t>
            </a:r>
          </a:p>
          <a:p>
            <a:endParaRPr lang="en-US" dirty="0"/>
          </a:p>
          <a:p>
            <a:endParaRPr lang="en-US" dirty="0"/>
          </a:p>
        </p:txBody>
      </p:sp>
      <p:sp>
        <p:nvSpPr>
          <p:cNvPr id="44" name="TextBox 43">
            <a:extLst>
              <a:ext uri="{FF2B5EF4-FFF2-40B4-BE49-F238E27FC236}">
                <a16:creationId xmlns:a16="http://schemas.microsoft.com/office/drawing/2014/main" id="{C67C91CE-639A-6047-9E90-23F0C56189DD}"/>
              </a:ext>
            </a:extLst>
          </p:cNvPr>
          <p:cNvSpPr txBox="1"/>
          <p:nvPr/>
        </p:nvSpPr>
        <p:spPr>
          <a:xfrm>
            <a:off x="101224" y="5649491"/>
            <a:ext cx="11798673" cy="923330"/>
          </a:xfrm>
          <a:prstGeom prst="rect">
            <a:avLst/>
          </a:prstGeom>
          <a:noFill/>
        </p:spPr>
        <p:txBody>
          <a:bodyPr wrap="square" rtlCol="0">
            <a:spAutoFit/>
          </a:bodyPr>
          <a:lstStyle/>
          <a:p>
            <a:pPr marL="533387" indent="-533387">
              <a:buFont typeface="+mj-lt"/>
              <a:buAutoNum type="romanUcPeriod" startAt="2"/>
            </a:pPr>
            <a:r>
              <a:rPr lang="en-US" dirty="0">
                <a:latin typeface="Helvetica" pitchFamily="2" charset="0"/>
              </a:rPr>
              <a:t>Using the potential energy surface you drew above, </a:t>
            </a:r>
            <a:r>
              <a:rPr lang="en-US" dirty="0">
                <a:solidFill>
                  <a:srgbClr val="70AD47"/>
                </a:solidFill>
                <a:latin typeface="Helvetica" pitchFamily="2" charset="0"/>
              </a:rPr>
              <a:t>explain why procedure </a:t>
            </a:r>
            <a:r>
              <a:rPr lang="en-US" b="1" dirty="0">
                <a:solidFill>
                  <a:srgbClr val="FF0000"/>
                </a:solidFill>
                <a:latin typeface="Helvetica" pitchFamily="2" charset="0"/>
              </a:rPr>
              <a:t>A</a:t>
            </a:r>
            <a:r>
              <a:rPr lang="en-US" b="1" dirty="0">
                <a:solidFill>
                  <a:srgbClr val="70AD47"/>
                </a:solidFill>
                <a:latin typeface="Helvetica" pitchFamily="2" charset="0"/>
              </a:rPr>
              <a:t> </a:t>
            </a:r>
            <a:r>
              <a:rPr lang="en-US" dirty="0">
                <a:solidFill>
                  <a:srgbClr val="70AD47"/>
                </a:solidFill>
                <a:latin typeface="Helvetica" pitchFamily="2" charset="0"/>
              </a:rPr>
              <a:t>requires higher temperature than procedure </a:t>
            </a:r>
            <a:r>
              <a:rPr lang="en-US" b="1" dirty="0">
                <a:solidFill>
                  <a:srgbClr val="0334FF"/>
                </a:solidFill>
                <a:latin typeface="Helvetica" pitchFamily="2" charset="0"/>
              </a:rPr>
              <a:t>B</a:t>
            </a:r>
            <a:r>
              <a:rPr lang="en-US" b="1" dirty="0">
                <a:solidFill>
                  <a:srgbClr val="70AD47"/>
                </a:solidFill>
                <a:latin typeface="Helvetica" pitchFamily="2" charset="0"/>
              </a:rPr>
              <a:t> </a:t>
            </a:r>
            <a:r>
              <a:rPr lang="en-US" dirty="0">
                <a:solidFill>
                  <a:srgbClr val="70AD47"/>
                </a:solidFill>
                <a:latin typeface="Helvetica" pitchFamily="2" charset="0"/>
              </a:rPr>
              <a:t>to produce product.</a:t>
            </a:r>
            <a:r>
              <a:rPr lang="en-US" dirty="0">
                <a:latin typeface="Helvetica" pitchFamily="2" charset="0"/>
              </a:rPr>
              <a:t> Make sure to connect the relative energies of reactants to reaction rate. </a:t>
            </a:r>
          </a:p>
          <a:p>
            <a:endParaRPr lang="en-US" dirty="0"/>
          </a:p>
        </p:txBody>
      </p:sp>
      <p:sp>
        <p:nvSpPr>
          <p:cNvPr id="46" name="Down Arrow Callout 45">
            <a:extLst>
              <a:ext uri="{FF2B5EF4-FFF2-40B4-BE49-F238E27FC236}">
                <a16:creationId xmlns:a16="http://schemas.microsoft.com/office/drawing/2014/main" id="{BD6BF63E-6C75-EC46-A18A-5D83E44EB2A1}"/>
              </a:ext>
            </a:extLst>
          </p:cNvPr>
          <p:cNvSpPr/>
          <p:nvPr/>
        </p:nvSpPr>
        <p:spPr>
          <a:xfrm>
            <a:off x="3489874" y="81525"/>
            <a:ext cx="1717127" cy="544539"/>
          </a:xfrm>
          <a:prstGeom prst="downArrowCallout">
            <a:avLst/>
          </a:prstGeom>
          <a:noFill/>
          <a:ln w="15875">
            <a:solidFill>
              <a:srgbClr val="6087CD"/>
            </a:solidFill>
          </a:ln>
        </p:spPr>
        <p:style>
          <a:lnRef idx="2">
            <a:schemeClr val="accent6"/>
          </a:lnRef>
          <a:fillRef idx="1">
            <a:schemeClr val="lt1"/>
          </a:fillRef>
          <a:effectRef idx="0">
            <a:schemeClr val="accent6"/>
          </a:effectRef>
          <a:fontRef idx="minor">
            <a:schemeClr val="dk1"/>
          </a:fontRef>
        </p:style>
        <p:txBody>
          <a:bodyPr rot="0" spcFirstLastPara="0" vert="horz" wrap="square" lIns="121920" tIns="60960" rIns="121920" bIns="60960" numCol="1" spcCol="0" rtlCol="0" fromWordArt="0" anchor="ctr" anchorCtr="0" forceAA="0" compatLnSpc="1">
            <a:prstTxWarp prst="textNoShape">
              <a:avLst/>
            </a:prstTxWarp>
            <a:noAutofit/>
          </a:bodyPr>
          <a:lstStyle/>
          <a:p>
            <a:pPr algn="ctr"/>
            <a:r>
              <a:rPr lang="en-US" dirty="0">
                <a:solidFill>
                  <a:srgbClr val="6087CD"/>
                </a:solidFill>
                <a:latin typeface="Arial" panose="020B0604020202020204" pitchFamily="34" charset="0"/>
                <a:ea typeface="Calibri" panose="020F0502020204030204" pitchFamily="34" charset="0"/>
                <a:cs typeface="Times New Roman" panose="02020603050405020304" pitchFamily="18" charset="0"/>
              </a:rPr>
              <a:t>Phenomenon</a:t>
            </a:r>
            <a:endParaRPr lang="en-US" dirty="0">
              <a:solidFill>
                <a:srgbClr val="6087CD"/>
              </a:solidFill>
              <a:ea typeface="Calibri" panose="020F0502020204030204" pitchFamily="34" charset="0"/>
              <a:cs typeface="Times New Roman" panose="02020603050405020304" pitchFamily="18" charset="0"/>
            </a:endParaRPr>
          </a:p>
        </p:txBody>
      </p:sp>
      <p:sp>
        <p:nvSpPr>
          <p:cNvPr id="47" name="Up Arrow Callout 46">
            <a:extLst>
              <a:ext uri="{FF2B5EF4-FFF2-40B4-BE49-F238E27FC236}">
                <a16:creationId xmlns:a16="http://schemas.microsoft.com/office/drawing/2014/main" id="{368BC625-51CE-B84E-B6B3-157F60724F92}"/>
              </a:ext>
            </a:extLst>
          </p:cNvPr>
          <p:cNvSpPr/>
          <p:nvPr/>
        </p:nvSpPr>
        <p:spPr>
          <a:xfrm>
            <a:off x="4400683" y="4834693"/>
            <a:ext cx="3100883" cy="616089"/>
          </a:xfrm>
          <a:prstGeom prst="upArrowCallout">
            <a:avLst/>
          </a:prstGeom>
          <a:ln w="15875">
            <a:solidFill>
              <a:srgbClr val="933837"/>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rgbClr val="933837"/>
                </a:solidFill>
                <a:latin typeface="Helvetica" pitchFamily="2" charset="0"/>
              </a:rPr>
              <a:t>Construct a representation</a:t>
            </a:r>
          </a:p>
        </p:txBody>
      </p:sp>
      <p:sp>
        <p:nvSpPr>
          <p:cNvPr id="49" name="Up Arrow Callout 48">
            <a:extLst>
              <a:ext uri="{FF2B5EF4-FFF2-40B4-BE49-F238E27FC236}">
                <a16:creationId xmlns:a16="http://schemas.microsoft.com/office/drawing/2014/main" id="{6A549CF9-E98B-BC42-917F-BC8C0D1EBAEF}"/>
              </a:ext>
            </a:extLst>
          </p:cNvPr>
          <p:cNvSpPr/>
          <p:nvPr/>
        </p:nvSpPr>
        <p:spPr>
          <a:xfrm>
            <a:off x="3312536" y="6278165"/>
            <a:ext cx="1084997" cy="579836"/>
          </a:xfrm>
          <a:prstGeom prst="upArrowCallout">
            <a:avLst/>
          </a:prstGeom>
          <a:ln w="15875">
            <a:solidFill>
              <a:srgbClr val="53823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rgbClr val="538234"/>
                </a:solidFill>
                <a:latin typeface="Helvetica" pitchFamily="2" charset="0"/>
              </a:rPr>
              <a:t>Explain</a:t>
            </a:r>
          </a:p>
        </p:txBody>
      </p:sp>
    </p:spTree>
    <p:extLst>
      <p:ext uri="{BB962C8B-B14F-4D97-AF65-F5344CB8AC3E}">
        <p14:creationId xmlns:p14="http://schemas.microsoft.com/office/powerpoint/2010/main" val="50577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73793738-8E73-9846-8736-4BC58E0DE321}"/>
              </a:ext>
            </a:extLst>
          </p:cNvPr>
          <p:cNvGrpSpPr/>
          <p:nvPr/>
        </p:nvGrpSpPr>
        <p:grpSpPr>
          <a:xfrm>
            <a:off x="7215685" y="1677752"/>
            <a:ext cx="4262800" cy="3615185"/>
            <a:chOff x="-283324" y="-5"/>
            <a:chExt cx="5789985" cy="4930762"/>
          </a:xfrm>
        </p:grpSpPr>
        <p:grpSp>
          <p:nvGrpSpPr>
            <p:cNvPr id="25" name="Group 24">
              <a:extLst>
                <a:ext uri="{FF2B5EF4-FFF2-40B4-BE49-F238E27FC236}">
                  <a16:creationId xmlns:a16="http://schemas.microsoft.com/office/drawing/2014/main" id="{F93DE92F-7FEE-F840-87AE-015FF44FC84F}"/>
                </a:ext>
              </a:extLst>
            </p:cNvPr>
            <p:cNvGrpSpPr/>
            <p:nvPr/>
          </p:nvGrpSpPr>
          <p:grpSpPr>
            <a:xfrm>
              <a:off x="3517998" y="875041"/>
              <a:ext cx="962026" cy="445771"/>
              <a:chOff x="0" y="0"/>
              <a:chExt cx="962527" cy="445837"/>
            </a:xfrm>
          </p:grpSpPr>
          <p:sp>
            <p:nvSpPr>
              <p:cNvPr id="38" name="Oval 37">
                <a:extLst>
                  <a:ext uri="{FF2B5EF4-FFF2-40B4-BE49-F238E27FC236}">
                    <a16:creationId xmlns:a16="http://schemas.microsoft.com/office/drawing/2014/main" id="{CC830F2C-E7EA-0D4F-8029-CC9161E4869A}"/>
                  </a:ext>
                </a:extLst>
              </p:cNvPr>
              <p:cNvSpPr/>
              <p:nvPr/>
            </p:nvSpPr>
            <p:spPr>
              <a:xfrm>
                <a:off x="293437" y="36763"/>
                <a:ext cx="409074" cy="409074"/>
              </a:xfrm>
              <a:prstGeom prst="ellipse">
                <a:avLst/>
              </a:prstGeom>
              <a:ln w="12700">
                <a:solidFill>
                  <a:srgbClr val="FF0000"/>
                </a:solidFill>
              </a:ln>
            </p:spPr>
            <p:style>
              <a:lnRef idx="2">
                <a:schemeClr val="accent1"/>
              </a:lnRef>
              <a:fillRef idx="1">
                <a:schemeClr val="lt1"/>
              </a:fillRef>
              <a:effectRef idx="0">
                <a:schemeClr val="accent1"/>
              </a:effectRef>
              <a:fontRef idx="minor">
                <a:schemeClr val="dk1"/>
              </a:fontRef>
            </p:style>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2400"/>
              </a:p>
            </p:txBody>
          </p:sp>
          <p:sp>
            <p:nvSpPr>
              <p:cNvPr id="39" name="Rectangle 38">
                <a:extLst>
                  <a:ext uri="{FF2B5EF4-FFF2-40B4-BE49-F238E27FC236}">
                    <a16:creationId xmlns:a16="http://schemas.microsoft.com/office/drawing/2014/main" id="{1A5B67F6-3E99-7F4D-86BD-A11D71071F17}"/>
                  </a:ext>
                </a:extLst>
              </p:cNvPr>
              <p:cNvSpPr/>
              <p:nvPr/>
            </p:nvSpPr>
            <p:spPr>
              <a:xfrm>
                <a:off x="0" y="0"/>
                <a:ext cx="962527" cy="3288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2400"/>
              </a:p>
            </p:txBody>
          </p:sp>
        </p:grpSp>
        <p:cxnSp>
          <p:nvCxnSpPr>
            <p:cNvPr id="26" name="Straight Arrow Connector 25">
              <a:extLst>
                <a:ext uri="{FF2B5EF4-FFF2-40B4-BE49-F238E27FC236}">
                  <a16:creationId xmlns:a16="http://schemas.microsoft.com/office/drawing/2014/main" id="{5CDF3864-2D5D-8E41-BAA2-C36991091C51}"/>
                </a:ext>
              </a:extLst>
            </p:cNvPr>
            <p:cNvCxnSpPr/>
            <p:nvPr/>
          </p:nvCxnSpPr>
          <p:spPr>
            <a:xfrm flipH="1" flipV="1">
              <a:off x="440429" y="1"/>
              <a:ext cx="0" cy="4453765"/>
            </a:xfrm>
            <a:prstGeom prst="straightConnector1">
              <a:avLst/>
            </a:prstGeom>
            <a:ln w="12700">
              <a:tailEnd type="triangle"/>
            </a:ln>
            <a:effectLst/>
          </p:spPr>
          <p:style>
            <a:lnRef idx="2">
              <a:schemeClr val="dk1"/>
            </a:lnRef>
            <a:fillRef idx="0">
              <a:schemeClr val="dk1"/>
            </a:fillRef>
            <a:effectRef idx="1">
              <a:schemeClr val="dk1"/>
            </a:effectRef>
            <a:fontRef idx="minor">
              <a:schemeClr val="tx1"/>
            </a:fontRef>
          </p:style>
        </p:cxnSp>
        <p:cxnSp>
          <p:nvCxnSpPr>
            <p:cNvPr id="27" name="Straight Connector 26">
              <a:extLst>
                <a:ext uri="{FF2B5EF4-FFF2-40B4-BE49-F238E27FC236}">
                  <a16:creationId xmlns:a16="http://schemas.microsoft.com/office/drawing/2014/main" id="{5459C47A-E7FD-7B4A-951C-853D375B7C8A}"/>
                </a:ext>
              </a:extLst>
            </p:cNvPr>
            <p:cNvCxnSpPr/>
            <p:nvPr/>
          </p:nvCxnSpPr>
          <p:spPr>
            <a:xfrm>
              <a:off x="328067" y="2375775"/>
              <a:ext cx="243839" cy="72390"/>
            </a:xfrm>
            <a:prstGeom prst="line">
              <a:avLst/>
            </a:prstGeom>
            <a:ln w="12700"/>
            <a:effectLst/>
          </p:spPr>
          <p:style>
            <a:lnRef idx="2">
              <a:schemeClr val="dk1"/>
            </a:lnRef>
            <a:fillRef idx="0">
              <a:schemeClr val="dk1"/>
            </a:fillRef>
            <a:effectRef idx="1">
              <a:schemeClr val="dk1"/>
            </a:effectRef>
            <a:fontRef idx="minor">
              <a:schemeClr val="tx1"/>
            </a:fontRef>
          </p:style>
        </p:cxnSp>
        <p:cxnSp>
          <p:nvCxnSpPr>
            <p:cNvPr id="28" name="Straight Connector 27">
              <a:extLst>
                <a:ext uri="{FF2B5EF4-FFF2-40B4-BE49-F238E27FC236}">
                  <a16:creationId xmlns:a16="http://schemas.microsoft.com/office/drawing/2014/main" id="{63A521BA-4CF6-6646-A603-845CC32E4C15}"/>
                </a:ext>
              </a:extLst>
            </p:cNvPr>
            <p:cNvCxnSpPr/>
            <p:nvPr/>
          </p:nvCxnSpPr>
          <p:spPr>
            <a:xfrm>
              <a:off x="328067" y="2305972"/>
              <a:ext cx="243839" cy="72390"/>
            </a:xfrm>
            <a:prstGeom prst="line">
              <a:avLst/>
            </a:prstGeom>
            <a:ln w="12700"/>
            <a:effectLst/>
          </p:spPr>
          <p:style>
            <a:lnRef idx="2">
              <a:schemeClr val="dk1"/>
            </a:lnRef>
            <a:fillRef idx="0">
              <a:schemeClr val="dk1"/>
            </a:fillRef>
            <a:effectRef idx="1">
              <a:schemeClr val="dk1"/>
            </a:effectRef>
            <a:fontRef idx="minor">
              <a:schemeClr val="tx1"/>
            </a:fontRef>
          </p:style>
        </p:cxnSp>
        <p:sp>
          <p:nvSpPr>
            <p:cNvPr id="29" name="Text Box 53">
              <a:extLst>
                <a:ext uri="{FF2B5EF4-FFF2-40B4-BE49-F238E27FC236}">
                  <a16:creationId xmlns:a16="http://schemas.microsoft.com/office/drawing/2014/main" id="{B81B690C-07F1-8845-B75D-3C895BE61F08}"/>
                </a:ext>
              </a:extLst>
            </p:cNvPr>
            <p:cNvSpPr txBox="1"/>
            <p:nvPr/>
          </p:nvSpPr>
          <p:spPr>
            <a:xfrm rot="10800000">
              <a:off x="-283324" y="536484"/>
              <a:ext cx="689753" cy="2805974"/>
            </a:xfrm>
            <a:prstGeom prst="rect">
              <a:avLst/>
            </a:prstGeom>
            <a:noFill/>
            <a:ln w="6350">
              <a:noFill/>
            </a:ln>
          </p:spPr>
          <p:txBody>
            <a:bodyPr rot="0" spcFirstLastPara="0" vert="eaVert" wrap="square" lIns="121920" tIns="60960" rIns="121920" bIns="60960" numCol="1" spcCol="0" rtlCol="0" fromWordArt="0" anchor="t" anchorCtr="0" forceAA="0" compatLnSpc="1">
              <a:prstTxWarp prst="textNoShape">
                <a:avLst/>
              </a:prstTxWarp>
              <a:noAutofit/>
            </a:bodyPr>
            <a:lstStyle/>
            <a:p>
              <a:r>
                <a:rPr lang="en-US" sz="1600" dirty="0">
                  <a:latin typeface="Helvetica" pitchFamily="2" charset="0"/>
                  <a:ea typeface="Calibri" panose="020F0502020204030204" pitchFamily="34" charset="0"/>
                  <a:cs typeface="Times New Roman" panose="02020603050405020304" pitchFamily="18" charset="0"/>
                </a:rPr>
                <a:t>Energy (kcal/mol)</a:t>
              </a:r>
              <a:endParaRPr lang="en-US" sz="2400" dirty="0">
                <a:latin typeface="Helvetica" pitchFamily="2" charset="0"/>
                <a:ea typeface="Calibri" panose="020F0502020204030204" pitchFamily="34" charset="0"/>
                <a:cs typeface="Times New Roman" panose="02020603050405020304" pitchFamily="18" charset="0"/>
              </a:endParaRPr>
            </a:p>
          </p:txBody>
        </p:sp>
        <p:pic>
          <p:nvPicPr>
            <p:cNvPr id="30" name="Picture 29">
              <a:extLst>
                <a:ext uri="{FF2B5EF4-FFF2-40B4-BE49-F238E27FC236}">
                  <a16:creationId xmlns:a16="http://schemas.microsoft.com/office/drawing/2014/main" id="{AA6902DC-9AD6-4143-B67A-0F8E40EDDD7E}"/>
                </a:ext>
              </a:extLst>
            </p:cNvPr>
            <p:cNvPicPr>
              <a:picLocks noChangeAspect="1"/>
            </p:cNvPicPr>
            <p:nvPr/>
          </p:nvPicPr>
          <p:blipFill>
            <a:blip r:embed="rId2"/>
            <a:stretch>
              <a:fillRect/>
            </a:stretch>
          </p:blipFill>
          <p:spPr>
            <a:xfrm>
              <a:off x="3718867" y="1189028"/>
              <a:ext cx="1261750" cy="1035955"/>
            </a:xfrm>
            <a:prstGeom prst="rect">
              <a:avLst/>
            </a:prstGeom>
          </p:spPr>
        </p:pic>
        <p:grpSp>
          <p:nvGrpSpPr>
            <p:cNvPr id="31" name="Group 30">
              <a:extLst>
                <a:ext uri="{FF2B5EF4-FFF2-40B4-BE49-F238E27FC236}">
                  <a16:creationId xmlns:a16="http://schemas.microsoft.com/office/drawing/2014/main" id="{D9C4B3DD-6E9E-A34C-81EB-E2C52B844E59}"/>
                </a:ext>
              </a:extLst>
            </p:cNvPr>
            <p:cNvGrpSpPr/>
            <p:nvPr/>
          </p:nvGrpSpPr>
          <p:grpSpPr>
            <a:xfrm>
              <a:off x="3517998" y="714499"/>
              <a:ext cx="962023" cy="445771"/>
              <a:chOff x="0" y="0"/>
              <a:chExt cx="962527" cy="445837"/>
            </a:xfrm>
          </p:grpSpPr>
          <p:sp>
            <p:nvSpPr>
              <p:cNvPr id="36" name="Oval 35">
                <a:extLst>
                  <a:ext uri="{FF2B5EF4-FFF2-40B4-BE49-F238E27FC236}">
                    <a16:creationId xmlns:a16="http://schemas.microsoft.com/office/drawing/2014/main" id="{CB23FF18-B0AC-A34E-AA20-5C0224D0E4D0}"/>
                  </a:ext>
                </a:extLst>
              </p:cNvPr>
              <p:cNvSpPr/>
              <p:nvPr/>
            </p:nvSpPr>
            <p:spPr>
              <a:xfrm>
                <a:off x="293437" y="36763"/>
                <a:ext cx="409074" cy="409074"/>
              </a:xfrm>
              <a:prstGeom prst="ellipse">
                <a:avLst/>
              </a:prstGeom>
              <a:ln w="12700">
                <a:solidFill>
                  <a:srgbClr val="0333FF"/>
                </a:solidFill>
                <a:prstDash val="dash"/>
              </a:ln>
            </p:spPr>
            <p:style>
              <a:lnRef idx="2">
                <a:schemeClr val="accent1"/>
              </a:lnRef>
              <a:fillRef idx="1">
                <a:schemeClr val="lt1"/>
              </a:fillRef>
              <a:effectRef idx="0">
                <a:schemeClr val="accent1"/>
              </a:effectRef>
              <a:fontRef idx="minor">
                <a:schemeClr val="dk1"/>
              </a:fontRef>
            </p:style>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2400"/>
              </a:p>
            </p:txBody>
          </p:sp>
          <p:sp>
            <p:nvSpPr>
              <p:cNvPr id="37" name="Rectangle 36">
                <a:extLst>
                  <a:ext uri="{FF2B5EF4-FFF2-40B4-BE49-F238E27FC236}">
                    <a16:creationId xmlns:a16="http://schemas.microsoft.com/office/drawing/2014/main" id="{71BCA0C6-AFB3-A343-9BBB-D3E00F6462D5}"/>
                  </a:ext>
                </a:extLst>
              </p:cNvPr>
              <p:cNvSpPr/>
              <p:nvPr/>
            </p:nvSpPr>
            <p:spPr>
              <a:xfrm>
                <a:off x="0" y="0"/>
                <a:ext cx="962527" cy="3288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2400"/>
              </a:p>
            </p:txBody>
          </p:sp>
        </p:grpSp>
        <p:sp>
          <p:nvSpPr>
            <p:cNvPr id="32" name="Freeform 31">
              <a:extLst>
                <a:ext uri="{FF2B5EF4-FFF2-40B4-BE49-F238E27FC236}">
                  <a16:creationId xmlns:a16="http://schemas.microsoft.com/office/drawing/2014/main" id="{EBE29432-32EC-C649-B4CE-7A82911BD18E}"/>
                </a:ext>
              </a:extLst>
            </p:cNvPr>
            <p:cNvSpPr/>
            <p:nvPr/>
          </p:nvSpPr>
          <p:spPr>
            <a:xfrm>
              <a:off x="1081923" y="686577"/>
              <a:ext cx="2750185" cy="2449627"/>
            </a:xfrm>
            <a:custGeom>
              <a:avLst/>
              <a:gdLst>
                <a:gd name="connsiteX0" fmla="*/ 0 w 1758998"/>
                <a:gd name="connsiteY0" fmla="*/ 2117277 h 2308030"/>
                <a:gd name="connsiteX1" fmla="*/ 509551 w 1758998"/>
                <a:gd name="connsiteY1" fmla="*/ 2117277 h 2308030"/>
                <a:gd name="connsiteX2" fmla="*/ 1340189 w 1758998"/>
                <a:gd name="connsiteY2" fmla="*/ 134914 h 2308030"/>
                <a:gd name="connsiteX3" fmla="*/ 1758998 w 1758998"/>
                <a:gd name="connsiteY3" fmla="*/ 337339 h 2308030"/>
              </a:gdLst>
              <a:ahLst/>
              <a:cxnLst>
                <a:cxn ang="0">
                  <a:pos x="connsiteX0" y="connsiteY0"/>
                </a:cxn>
                <a:cxn ang="0">
                  <a:pos x="connsiteX1" y="connsiteY1"/>
                </a:cxn>
                <a:cxn ang="0">
                  <a:pos x="connsiteX2" y="connsiteY2"/>
                </a:cxn>
                <a:cxn ang="0">
                  <a:pos x="connsiteX3" y="connsiteY3"/>
                </a:cxn>
              </a:cxnLst>
              <a:rect l="l" t="t" r="r" b="b"/>
              <a:pathLst>
                <a:path w="1758998" h="2308030">
                  <a:moveTo>
                    <a:pt x="0" y="2117277"/>
                  </a:moveTo>
                  <a:cubicBezTo>
                    <a:pt x="143093" y="2282474"/>
                    <a:pt x="286186" y="2447671"/>
                    <a:pt x="509551" y="2117277"/>
                  </a:cubicBezTo>
                  <a:cubicBezTo>
                    <a:pt x="732916" y="1786883"/>
                    <a:pt x="1131948" y="431570"/>
                    <a:pt x="1340189" y="134914"/>
                  </a:cubicBezTo>
                  <a:cubicBezTo>
                    <a:pt x="1548430" y="-161742"/>
                    <a:pt x="1653714" y="87798"/>
                    <a:pt x="1758998" y="337339"/>
                  </a:cubicBezTo>
                </a:path>
              </a:pathLst>
            </a:custGeom>
            <a:noFill/>
            <a:ln w="12700">
              <a:solidFill>
                <a:srgbClr val="0333FF"/>
              </a:solidFill>
              <a:prstDash val="dash"/>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2400"/>
            </a:p>
          </p:txBody>
        </p:sp>
        <p:pic>
          <p:nvPicPr>
            <p:cNvPr id="33" name="Picture 32">
              <a:extLst>
                <a:ext uri="{FF2B5EF4-FFF2-40B4-BE49-F238E27FC236}">
                  <a16:creationId xmlns:a16="http://schemas.microsoft.com/office/drawing/2014/main" id="{A3DE9382-BE99-AA4E-89B0-7FD0A12932CA}"/>
                </a:ext>
              </a:extLst>
            </p:cNvPr>
            <p:cNvPicPr>
              <a:picLocks noChangeAspect="1"/>
            </p:cNvPicPr>
            <p:nvPr/>
          </p:nvPicPr>
          <p:blipFill>
            <a:blip r:embed="rId3"/>
            <a:stretch>
              <a:fillRect/>
            </a:stretch>
          </p:blipFill>
          <p:spPr>
            <a:xfrm>
              <a:off x="3742334" y="-5"/>
              <a:ext cx="1214742" cy="1035693"/>
            </a:xfrm>
            <a:prstGeom prst="rect">
              <a:avLst/>
            </a:prstGeom>
          </p:spPr>
        </p:pic>
        <p:sp>
          <p:nvSpPr>
            <p:cNvPr id="34" name="Text Box 62">
              <a:extLst>
                <a:ext uri="{FF2B5EF4-FFF2-40B4-BE49-F238E27FC236}">
                  <a16:creationId xmlns:a16="http://schemas.microsoft.com/office/drawing/2014/main" id="{43DFECBC-DA47-D049-BF45-0C8765C6FB49}"/>
                </a:ext>
              </a:extLst>
            </p:cNvPr>
            <p:cNvSpPr txBox="1"/>
            <p:nvPr/>
          </p:nvSpPr>
          <p:spPr>
            <a:xfrm>
              <a:off x="1461502" y="4476835"/>
              <a:ext cx="3023407" cy="453922"/>
            </a:xfrm>
            <a:prstGeom prst="rect">
              <a:avLst/>
            </a:prstGeom>
            <a:noFill/>
            <a:ln w="6350">
              <a:noFill/>
            </a:ln>
          </p:spPr>
          <p:txBody>
            <a:bodyPr rot="0" spcFirstLastPara="0" vert="horz" wrap="square" lIns="121920" tIns="60960" rIns="121920" bIns="60960" numCol="1" spcCol="0" rtlCol="0" fromWordArt="0" anchor="t" anchorCtr="0" forceAA="0" compatLnSpc="1">
              <a:prstTxWarp prst="textNoShape">
                <a:avLst/>
              </a:prstTxWarp>
              <a:noAutofit/>
            </a:bodyPr>
            <a:lstStyle/>
            <a:p>
              <a:pPr algn="ctr"/>
              <a:r>
                <a:rPr lang="en-US" sz="1600" dirty="0">
                  <a:latin typeface="Helvetica" pitchFamily="2" charset="0"/>
                  <a:ea typeface="Calibri" panose="020F0502020204030204" pitchFamily="34" charset="0"/>
                  <a:cs typeface="Times New Roman" panose="02020603050405020304" pitchFamily="18" charset="0"/>
                </a:rPr>
                <a:t>Reaction</a:t>
              </a:r>
              <a:r>
                <a:rPr lang="en-US" sz="1467" dirty="0">
                  <a:latin typeface="Helvetica" pitchFamily="2" charset="0"/>
                  <a:ea typeface="Calibri" panose="020F0502020204030204" pitchFamily="34" charset="0"/>
                  <a:cs typeface="Times New Roman" panose="02020603050405020304" pitchFamily="18" charset="0"/>
                </a:rPr>
                <a:t> Coordinate</a:t>
              </a:r>
              <a:endParaRPr lang="en-US" sz="2133" dirty="0">
                <a:latin typeface="Helvetica" pitchFamily="2" charset="0"/>
                <a:ea typeface="Calibri" panose="020F0502020204030204" pitchFamily="34" charset="0"/>
                <a:cs typeface="Times New Roman" panose="02020603050405020304" pitchFamily="18" charset="0"/>
              </a:endParaRPr>
            </a:p>
          </p:txBody>
        </p:sp>
        <p:cxnSp>
          <p:nvCxnSpPr>
            <p:cNvPr id="35" name="Straight Arrow Connector 34">
              <a:extLst>
                <a:ext uri="{FF2B5EF4-FFF2-40B4-BE49-F238E27FC236}">
                  <a16:creationId xmlns:a16="http://schemas.microsoft.com/office/drawing/2014/main" id="{0A2CF22D-8175-384E-8C5B-4259A68E2FE6}"/>
                </a:ext>
              </a:extLst>
            </p:cNvPr>
            <p:cNvCxnSpPr/>
            <p:nvPr/>
          </p:nvCxnSpPr>
          <p:spPr>
            <a:xfrm>
              <a:off x="439750" y="4449557"/>
              <a:ext cx="5066911" cy="0"/>
            </a:xfrm>
            <a:prstGeom prst="straightConnector1">
              <a:avLst/>
            </a:prstGeom>
            <a:ln w="12700">
              <a:tailEnd type="triangle"/>
            </a:ln>
            <a:effectLst/>
          </p:spPr>
          <p:style>
            <a:lnRef idx="2">
              <a:schemeClr val="dk1"/>
            </a:lnRef>
            <a:fillRef idx="0">
              <a:schemeClr val="dk1"/>
            </a:fillRef>
            <a:effectRef idx="1">
              <a:schemeClr val="dk1"/>
            </a:effectRef>
            <a:fontRef idx="minor">
              <a:schemeClr val="tx1"/>
            </a:fontRef>
          </p:style>
        </p:cxnSp>
      </p:grpSp>
      <p:sp>
        <p:nvSpPr>
          <p:cNvPr id="41" name="TextBox 40">
            <a:extLst>
              <a:ext uri="{FF2B5EF4-FFF2-40B4-BE49-F238E27FC236}">
                <a16:creationId xmlns:a16="http://schemas.microsoft.com/office/drawing/2014/main" id="{6AC6731A-3063-EE4E-BF3B-C6E5D84A904E}"/>
              </a:ext>
            </a:extLst>
          </p:cNvPr>
          <p:cNvSpPr txBox="1"/>
          <p:nvPr/>
        </p:nvSpPr>
        <p:spPr>
          <a:xfrm>
            <a:off x="388142" y="592088"/>
            <a:ext cx="11415717" cy="1200329"/>
          </a:xfrm>
          <a:prstGeom prst="rect">
            <a:avLst/>
          </a:prstGeom>
          <a:noFill/>
        </p:spPr>
        <p:txBody>
          <a:bodyPr wrap="square" rtlCol="0">
            <a:spAutoFit/>
          </a:bodyPr>
          <a:lstStyle/>
          <a:p>
            <a:r>
              <a:rPr lang="en-US" dirty="0">
                <a:latin typeface="Helvetica" pitchFamily="2" charset="0"/>
              </a:rPr>
              <a:t>In search of </a:t>
            </a:r>
            <a:r>
              <a:rPr lang="en-US" dirty="0">
                <a:solidFill>
                  <a:srgbClr val="4472C4"/>
                </a:solidFill>
                <a:latin typeface="Helvetica" pitchFamily="2" charset="0"/>
              </a:rPr>
              <a:t>syntheses for </a:t>
            </a:r>
            <a:r>
              <a:rPr lang="en-US" i="1" dirty="0">
                <a:solidFill>
                  <a:srgbClr val="4472C4"/>
                </a:solidFill>
                <a:latin typeface="Helvetica" pitchFamily="2" charset="0"/>
              </a:rPr>
              <a:t>N</a:t>
            </a:r>
            <a:r>
              <a:rPr lang="en-US" dirty="0">
                <a:solidFill>
                  <a:srgbClr val="4472C4"/>
                </a:solidFill>
                <a:latin typeface="Helvetica" pitchFamily="2" charset="0"/>
              </a:rPr>
              <a:t>-ethyl-3-methylbutanamide</a:t>
            </a:r>
            <a:r>
              <a:rPr lang="en-US" dirty="0">
                <a:latin typeface="Helvetica" pitchFamily="2" charset="0"/>
              </a:rPr>
              <a:t>, you come across the two procedures (labeled </a:t>
            </a:r>
            <a:r>
              <a:rPr lang="en-US" b="1" dirty="0">
                <a:solidFill>
                  <a:srgbClr val="FF0000"/>
                </a:solidFill>
                <a:latin typeface="Helvetica" pitchFamily="2" charset="0"/>
              </a:rPr>
              <a:t>A</a:t>
            </a:r>
            <a:r>
              <a:rPr lang="en-US" b="1" dirty="0">
                <a:latin typeface="Helvetica" pitchFamily="2" charset="0"/>
              </a:rPr>
              <a:t> </a:t>
            </a:r>
            <a:r>
              <a:rPr lang="en-US" dirty="0">
                <a:latin typeface="Helvetica" pitchFamily="2" charset="0"/>
              </a:rPr>
              <a:t>and </a:t>
            </a:r>
            <a:r>
              <a:rPr lang="en-US" b="1" dirty="0">
                <a:solidFill>
                  <a:srgbClr val="0334FF"/>
                </a:solidFill>
                <a:latin typeface="Helvetica" pitchFamily="2" charset="0"/>
              </a:rPr>
              <a:t>B</a:t>
            </a:r>
            <a:r>
              <a:rPr lang="en-US" dirty="0">
                <a:latin typeface="Helvetica" pitchFamily="2" charset="0"/>
              </a:rPr>
              <a:t> below) that both claim to produce good yields of product. You note that procedure </a:t>
            </a:r>
            <a:r>
              <a:rPr lang="en-US" b="1" dirty="0">
                <a:solidFill>
                  <a:srgbClr val="FF0000"/>
                </a:solidFill>
                <a:latin typeface="Helvetica" pitchFamily="2" charset="0"/>
              </a:rPr>
              <a:t>A</a:t>
            </a:r>
            <a:r>
              <a:rPr lang="en-US" dirty="0">
                <a:latin typeface="Helvetica" pitchFamily="2" charset="0"/>
              </a:rPr>
              <a:t> requires both higher temperatures and a longer duration than procedure</a:t>
            </a:r>
            <a:r>
              <a:rPr lang="en-US" dirty="0">
                <a:solidFill>
                  <a:srgbClr val="0334FF"/>
                </a:solidFill>
                <a:latin typeface="Helvetica" pitchFamily="2" charset="0"/>
              </a:rPr>
              <a:t> </a:t>
            </a:r>
            <a:r>
              <a:rPr lang="en-US" b="1" dirty="0">
                <a:solidFill>
                  <a:srgbClr val="0334FF"/>
                </a:solidFill>
                <a:latin typeface="Helvetica" pitchFamily="2" charset="0"/>
              </a:rPr>
              <a:t>B</a:t>
            </a:r>
            <a:r>
              <a:rPr lang="en-US" dirty="0">
                <a:latin typeface="Helvetica" pitchFamily="2" charset="0"/>
              </a:rPr>
              <a:t>.</a:t>
            </a:r>
          </a:p>
          <a:p>
            <a:endParaRPr lang="en-US" dirty="0"/>
          </a:p>
        </p:txBody>
      </p:sp>
      <p:pic>
        <p:nvPicPr>
          <p:cNvPr id="42" name="Picture 41" descr="A close up of a logo&#10;&#10;Description automatically generated">
            <a:extLst>
              <a:ext uri="{FF2B5EF4-FFF2-40B4-BE49-F238E27FC236}">
                <a16:creationId xmlns:a16="http://schemas.microsoft.com/office/drawing/2014/main" id="{F088DA98-6256-8D4A-A499-0D04C3CFFD7C}"/>
              </a:ext>
            </a:extLst>
          </p:cNvPr>
          <p:cNvPicPr/>
          <p:nvPr/>
        </p:nvPicPr>
        <p:blipFill rotWithShape="1">
          <a:blip r:embed="rId4"/>
          <a:srcRect b="11888"/>
          <a:stretch/>
        </p:blipFill>
        <p:spPr bwMode="auto">
          <a:xfrm>
            <a:off x="236092" y="1702639"/>
            <a:ext cx="6781221" cy="1838607"/>
          </a:xfrm>
          <a:prstGeom prst="rect">
            <a:avLst/>
          </a:prstGeom>
          <a:ln>
            <a:noFill/>
          </a:ln>
          <a:extLst>
            <a:ext uri="{53640926-AAD7-44D8-BBD7-CCE9431645EC}">
              <a14:shadowObscured xmlns:a14="http://schemas.microsoft.com/office/drawing/2010/main"/>
            </a:ext>
          </a:extLst>
        </p:spPr>
      </p:pic>
      <p:sp>
        <p:nvSpPr>
          <p:cNvPr id="43" name="TextBox 42">
            <a:extLst>
              <a:ext uri="{FF2B5EF4-FFF2-40B4-BE49-F238E27FC236}">
                <a16:creationId xmlns:a16="http://schemas.microsoft.com/office/drawing/2014/main" id="{9F1E4465-CF7B-CA4F-8BC1-948A68DA5F11}"/>
              </a:ext>
            </a:extLst>
          </p:cNvPr>
          <p:cNvSpPr txBox="1"/>
          <p:nvPr/>
        </p:nvSpPr>
        <p:spPr>
          <a:xfrm>
            <a:off x="101223" y="3485345"/>
            <a:ext cx="6986808" cy="2308324"/>
          </a:xfrm>
          <a:prstGeom prst="rect">
            <a:avLst/>
          </a:prstGeom>
          <a:noFill/>
        </p:spPr>
        <p:txBody>
          <a:bodyPr wrap="square" rtlCol="0">
            <a:spAutoFit/>
          </a:bodyPr>
          <a:lstStyle/>
          <a:p>
            <a:pPr marL="533387" indent="-533387">
              <a:buFont typeface="+mj-lt"/>
              <a:buAutoNum type="romanUcPeriod"/>
            </a:pPr>
            <a:r>
              <a:rPr lang="en-US" dirty="0">
                <a:latin typeface="Helvetica" pitchFamily="2" charset="0"/>
              </a:rPr>
              <a:t>A potential energy surface showing the change in system energy from reactants to a tetrahedral intermediate is drawn to the right for system </a:t>
            </a:r>
            <a:r>
              <a:rPr lang="en-US" b="1" dirty="0">
                <a:solidFill>
                  <a:srgbClr val="0334FF"/>
                </a:solidFill>
                <a:latin typeface="Helvetica" pitchFamily="2" charset="0"/>
              </a:rPr>
              <a:t>B</a:t>
            </a:r>
            <a:r>
              <a:rPr lang="en-US" dirty="0">
                <a:latin typeface="Helvetica" pitchFamily="2" charset="0"/>
              </a:rPr>
              <a:t>. On the same axis, </a:t>
            </a:r>
            <a:r>
              <a:rPr lang="en-US" dirty="0">
                <a:solidFill>
                  <a:srgbClr val="933837"/>
                </a:solidFill>
                <a:latin typeface="Helvetica" pitchFamily="2" charset="0"/>
              </a:rPr>
              <a:t>draw a potential energy surface showing the change in energy along the path from reactants to the tetrahedral intermediate shown for system </a:t>
            </a:r>
            <a:r>
              <a:rPr lang="en-US" b="1" dirty="0">
                <a:solidFill>
                  <a:srgbClr val="FF0000"/>
                </a:solidFill>
                <a:latin typeface="Helvetica" pitchFamily="2" charset="0"/>
              </a:rPr>
              <a:t>A</a:t>
            </a:r>
            <a:r>
              <a:rPr lang="en-US" dirty="0">
                <a:solidFill>
                  <a:srgbClr val="933837"/>
                </a:solidFill>
                <a:latin typeface="Helvetica" pitchFamily="2" charset="0"/>
              </a:rPr>
              <a:t>. </a:t>
            </a:r>
          </a:p>
          <a:p>
            <a:endParaRPr lang="en-US" dirty="0"/>
          </a:p>
          <a:p>
            <a:endParaRPr lang="en-US" dirty="0"/>
          </a:p>
        </p:txBody>
      </p:sp>
      <p:sp>
        <p:nvSpPr>
          <p:cNvPr id="44" name="TextBox 43">
            <a:extLst>
              <a:ext uri="{FF2B5EF4-FFF2-40B4-BE49-F238E27FC236}">
                <a16:creationId xmlns:a16="http://schemas.microsoft.com/office/drawing/2014/main" id="{C67C91CE-639A-6047-9E90-23F0C56189DD}"/>
              </a:ext>
            </a:extLst>
          </p:cNvPr>
          <p:cNvSpPr txBox="1"/>
          <p:nvPr/>
        </p:nvSpPr>
        <p:spPr>
          <a:xfrm>
            <a:off x="101224" y="5649491"/>
            <a:ext cx="11798673" cy="923330"/>
          </a:xfrm>
          <a:prstGeom prst="rect">
            <a:avLst/>
          </a:prstGeom>
          <a:noFill/>
        </p:spPr>
        <p:txBody>
          <a:bodyPr wrap="square" rtlCol="0">
            <a:spAutoFit/>
          </a:bodyPr>
          <a:lstStyle/>
          <a:p>
            <a:pPr marL="533387" indent="-533387">
              <a:buFont typeface="+mj-lt"/>
              <a:buAutoNum type="romanUcPeriod" startAt="2"/>
            </a:pPr>
            <a:r>
              <a:rPr lang="en-US" dirty="0">
                <a:latin typeface="Helvetica" pitchFamily="2" charset="0"/>
              </a:rPr>
              <a:t>Using the potential energy surface you drew above, </a:t>
            </a:r>
            <a:r>
              <a:rPr lang="en-US" dirty="0">
                <a:solidFill>
                  <a:srgbClr val="70AD47"/>
                </a:solidFill>
                <a:latin typeface="Helvetica" pitchFamily="2" charset="0"/>
              </a:rPr>
              <a:t>explain why procedure </a:t>
            </a:r>
            <a:r>
              <a:rPr lang="en-US" b="1" dirty="0">
                <a:solidFill>
                  <a:srgbClr val="FF0000"/>
                </a:solidFill>
                <a:latin typeface="Helvetica" pitchFamily="2" charset="0"/>
              </a:rPr>
              <a:t>A</a:t>
            </a:r>
            <a:r>
              <a:rPr lang="en-US" b="1" dirty="0">
                <a:solidFill>
                  <a:srgbClr val="70AD47"/>
                </a:solidFill>
                <a:latin typeface="Helvetica" pitchFamily="2" charset="0"/>
              </a:rPr>
              <a:t> </a:t>
            </a:r>
            <a:r>
              <a:rPr lang="en-US" dirty="0">
                <a:solidFill>
                  <a:srgbClr val="70AD47"/>
                </a:solidFill>
                <a:latin typeface="Helvetica" pitchFamily="2" charset="0"/>
              </a:rPr>
              <a:t>requires higher temperature than procedure </a:t>
            </a:r>
            <a:r>
              <a:rPr lang="en-US" b="1" dirty="0">
                <a:solidFill>
                  <a:srgbClr val="0334FF"/>
                </a:solidFill>
                <a:latin typeface="Helvetica" pitchFamily="2" charset="0"/>
              </a:rPr>
              <a:t>B</a:t>
            </a:r>
            <a:r>
              <a:rPr lang="en-US" b="1" dirty="0">
                <a:solidFill>
                  <a:srgbClr val="70AD47"/>
                </a:solidFill>
                <a:latin typeface="Helvetica" pitchFamily="2" charset="0"/>
              </a:rPr>
              <a:t> </a:t>
            </a:r>
            <a:r>
              <a:rPr lang="en-US" dirty="0">
                <a:solidFill>
                  <a:srgbClr val="70AD47"/>
                </a:solidFill>
                <a:latin typeface="Helvetica" pitchFamily="2" charset="0"/>
              </a:rPr>
              <a:t>to produce product.</a:t>
            </a:r>
            <a:r>
              <a:rPr lang="en-US" dirty="0">
                <a:latin typeface="Helvetica" pitchFamily="2" charset="0"/>
              </a:rPr>
              <a:t> </a:t>
            </a:r>
            <a:r>
              <a:rPr lang="en-US" dirty="0">
                <a:solidFill>
                  <a:srgbClr val="6F2F9F"/>
                </a:solidFill>
                <a:latin typeface="Helvetica" pitchFamily="2" charset="0"/>
              </a:rPr>
              <a:t>Make sure to connect the relative energies of reactants to reaction rate. </a:t>
            </a:r>
          </a:p>
          <a:p>
            <a:endParaRPr lang="en-US" dirty="0"/>
          </a:p>
        </p:txBody>
      </p:sp>
      <p:sp>
        <p:nvSpPr>
          <p:cNvPr id="46" name="Down Arrow Callout 45">
            <a:extLst>
              <a:ext uri="{FF2B5EF4-FFF2-40B4-BE49-F238E27FC236}">
                <a16:creationId xmlns:a16="http://schemas.microsoft.com/office/drawing/2014/main" id="{BD6BF63E-6C75-EC46-A18A-5D83E44EB2A1}"/>
              </a:ext>
            </a:extLst>
          </p:cNvPr>
          <p:cNvSpPr/>
          <p:nvPr/>
        </p:nvSpPr>
        <p:spPr>
          <a:xfrm>
            <a:off x="3489874" y="81525"/>
            <a:ext cx="1717127" cy="544539"/>
          </a:xfrm>
          <a:prstGeom prst="downArrowCallout">
            <a:avLst/>
          </a:prstGeom>
          <a:noFill/>
          <a:ln w="15875">
            <a:solidFill>
              <a:srgbClr val="6087CD"/>
            </a:solidFill>
          </a:ln>
        </p:spPr>
        <p:style>
          <a:lnRef idx="2">
            <a:schemeClr val="accent6"/>
          </a:lnRef>
          <a:fillRef idx="1">
            <a:schemeClr val="lt1"/>
          </a:fillRef>
          <a:effectRef idx="0">
            <a:schemeClr val="accent6"/>
          </a:effectRef>
          <a:fontRef idx="minor">
            <a:schemeClr val="dk1"/>
          </a:fontRef>
        </p:style>
        <p:txBody>
          <a:bodyPr rot="0" spcFirstLastPara="0" vert="horz" wrap="square" lIns="121920" tIns="60960" rIns="121920" bIns="60960" numCol="1" spcCol="0" rtlCol="0" fromWordArt="0" anchor="ctr" anchorCtr="0" forceAA="0" compatLnSpc="1">
            <a:prstTxWarp prst="textNoShape">
              <a:avLst/>
            </a:prstTxWarp>
            <a:noAutofit/>
          </a:bodyPr>
          <a:lstStyle/>
          <a:p>
            <a:pPr algn="ctr"/>
            <a:r>
              <a:rPr lang="en-US" dirty="0">
                <a:solidFill>
                  <a:srgbClr val="6087CD"/>
                </a:solidFill>
                <a:latin typeface="Arial" panose="020B0604020202020204" pitchFamily="34" charset="0"/>
                <a:ea typeface="Calibri" panose="020F0502020204030204" pitchFamily="34" charset="0"/>
                <a:cs typeface="Times New Roman" panose="02020603050405020304" pitchFamily="18" charset="0"/>
              </a:rPr>
              <a:t>Phenomenon</a:t>
            </a:r>
            <a:endParaRPr lang="en-US" dirty="0">
              <a:solidFill>
                <a:srgbClr val="6087CD"/>
              </a:solidFill>
              <a:ea typeface="Calibri" panose="020F0502020204030204" pitchFamily="34" charset="0"/>
              <a:cs typeface="Times New Roman" panose="02020603050405020304" pitchFamily="18" charset="0"/>
            </a:endParaRPr>
          </a:p>
        </p:txBody>
      </p:sp>
      <p:sp>
        <p:nvSpPr>
          <p:cNvPr id="47" name="Up Arrow Callout 46">
            <a:extLst>
              <a:ext uri="{FF2B5EF4-FFF2-40B4-BE49-F238E27FC236}">
                <a16:creationId xmlns:a16="http://schemas.microsoft.com/office/drawing/2014/main" id="{368BC625-51CE-B84E-B6B3-157F60724F92}"/>
              </a:ext>
            </a:extLst>
          </p:cNvPr>
          <p:cNvSpPr/>
          <p:nvPr/>
        </p:nvSpPr>
        <p:spPr>
          <a:xfrm>
            <a:off x="4400683" y="4834693"/>
            <a:ext cx="3100883" cy="616089"/>
          </a:xfrm>
          <a:prstGeom prst="upArrowCallout">
            <a:avLst/>
          </a:prstGeom>
          <a:ln w="15875">
            <a:solidFill>
              <a:srgbClr val="933837"/>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rgbClr val="933837"/>
                </a:solidFill>
                <a:latin typeface="Helvetica" pitchFamily="2" charset="0"/>
              </a:rPr>
              <a:t>Construct a representation</a:t>
            </a:r>
          </a:p>
        </p:txBody>
      </p:sp>
      <p:sp>
        <p:nvSpPr>
          <p:cNvPr id="50" name="Up Arrow Callout 49">
            <a:extLst>
              <a:ext uri="{FF2B5EF4-FFF2-40B4-BE49-F238E27FC236}">
                <a16:creationId xmlns:a16="http://schemas.microsoft.com/office/drawing/2014/main" id="{BCF8917D-FB89-6742-A682-91643ED970F2}"/>
              </a:ext>
            </a:extLst>
          </p:cNvPr>
          <p:cNvSpPr/>
          <p:nvPr/>
        </p:nvSpPr>
        <p:spPr>
          <a:xfrm>
            <a:off x="7422751" y="6236658"/>
            <a:ext cx="2155080" cy="616089"/>
          </a:xfrm>
          <a:prstGeom prst="upArrowCallout">
            <a:avLst/>
          </a:prstGeom>
          <a:ln w="15875">
            <a:solidFill>
              <a:srgbClr val="6E2E9F"/>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rgbClr val="6E2E9F"/>
                </a:solidFill>
                <a:latin typeface="Helvetica" pitchFamily="2" charset="0"/>
              </a:rPr>
              <a:t>Provide reasoning</a:t>
            </a:r>
          </a:p>
        </p:txBody>
      </p:sp>
      <p:sp>
        <p:nvSpPr>
          <p:cNvPr id="2" name="Up Arrow Callout 1">
            <a:extLst>
              <a:ext uri="{FF2B5EF4-FFF2-40B4-BE49-F238E27FC236}">
                <a16:creationId xmlns:a16="http://schemas.microsoft.com/office/drawing/2014/main" id="{BDA99167-3839-BBEC-2138-CC4B9B837B2A}"/>
              </a:ext>
            </a:extLst>
          </p:cNvPr>
          <p:cNvSpPr/>
          <p:nvPr/>
        </p:nvSpPr>
        <p:spPr>
          <a:xfrm>
            <a:off x="3312536" y="6278165"/>
            <a:ext cx="1084997" cy="579836"/>
          </a:xfrm>
          <a:prstGeom prst="upArrowCallout">
            <a:avLst/>
          </a:prstGeom>
          <a:ln w="15875">
            <a:solidFill>
              <a:srgbClr val="53823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rgbClr val="538234"/>
                </a:solidFill>
                <a:latin typeface="Helvetica" pitchFamily="2" charset="0"/>
              </a:rPr>
              <a:t>Explain</a:t>
            </a:r>
          </a:p>
        </p:txBody>
      </p:sp>
    </p:spTree>
    <p:extLst>
      <p:ext uri="{BB962C8B-B14F-4D97-AF65-F5344CB8AC3E}">
        <p14:creationId xmlns:p14="http://schemas.microsoft.com/office/powerpoint/2010/main" val="35771019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0">
          <a:extLst>
            <a:ext uri="{FF2B5EF4-FFF2-40B4-BE49-F238E27FC236}">
              <a16:creationId xmlns:a16="http://schemas.microsoft.com/office/drawing/2014/main" id="{90E733A9-A8E6-6859-43E5-62FE241ECEE3}"/>
            </a:ext>
          </a:extLst>
        </p:cNvPr>
        <p:cNvGrpSpPr/>
        <p:nvPr/>
      </p:nvGrpSpPr>
      <p:grpSpPr>
        <a:xfrm>
          <a:off x="0" y="0"/>
          <a:ext cx="0" cy="0"/>
          <a:chOff x="0" y="0"/>
          <a:chExt cx="0" cy="0"/>
        </a:xfrm>
      </p:grpSpPr>
      <p:sp>
        <p:nvSpPr>
          <p:cNvPr id="371" name="Google Shape;371;p39">
            <a:extLst>
              <a:ext uri="{FF2B5EF4-FFF2-40B4-BE49-F238E27FC236}">
                <a16:creationId xmlns:a16="http://schemas.microsoft.com/office/drawing/2014/main" id="{F10B1C43-A00F-849E-EF68-9E18FDBA8CC3}"/>
              </a:ext>
            </a:extLst>
          </p:cNvPr>
          <p:cNvSpPr/>
          <p:nvPr/>
        </p:nvSpPr>
        <p:spPr>
          <a:xfrm>
            <a:off x="194687" y="2216373"/>
            <a:ext cx="10041943" cy="224610"/>
          </a:xfrm>
          <a:prstGeom prst="rect">
            <a:avLst/>
          </a:prstGeom>
          <a:solidFill>
            <a:schemeClr val="lt1">
              <a:alpha val="9490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72" name="Google Shape;372;p39">
            <a:extLst>
              <a:ext uri="{FF2B5EF4-FFF2-40B4-BE49-F238E27FC236}">
                <a16:creationId xmlns:a16="http://schemas.microsoft.com/office/drawing/2014/main" id="{622A63B2-119F-365C-2C3C-EFA0B38A6E9C}"/>
              </a:ext>
            </a:extLst>
          </p:cNvPr>
          <p:cNvSpPr txBox="1">
            <a:spLocks noGrp="1"/>
          </p:cNvSpPr>
          <p:nvPr>
            <p:ph type="title"/>
          </p:nvPr>
        </p:nvSpPr>
        <p:spPr>
          <a:xfrm>
            <a:off x="-109984" y="-27050"/>
            <a:ext cx="12411967"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Arial"/>
              <a:buNone/>
            </a:pPr>
            <a:r>
              <a:rPr lang="en-US" sz="4000" b="1" dirty="0">
                <a:solidFill>
                  <a:schemeClr val="dk1"/>
                </a:solidFill>
              </a:rPr>
              <a:t>Emphasis on 3D Tasks</a:t>
            </a:r>
            <a:endParaRPr sz="3600" b="1" dirty="0">
              <a:solidFill>
                <a:srgbClr val="0E0E0E"/>
              </a:solidFill>
              <a:latin typeface="Helvetica Neue"/>
              <a:ea typeface="Helvetica Neue"/>
              <a:cs typeface="Helvetica Neue"/>
              <a:sym typeface="Helvetica Neue"/>
            </a:endParaRPr>
          </a:p>
        </p:txBody>
      </p:sp>
      <p:graphicFrame>
        <p:nvGraphicFramePr>
          <p:cNvPr id="10" name="Chart 9">
            <a:extLst>
              <a:ext uri="{FF2B5EF4-FFF2-40B4-BE49-F238E27FC236}">
                <a16:creationId xmlns:a16="http://schemas.microsoft.com/office/drawing/2014/main" id="{96D801D1-A710-B354-D01D-A667E1F5CB2D}"/>
              </a:ext>
            </a:extLst>
          </p:cNvPr>
          <p:cNvGraphicFramePr>
            <a:graphicFrameLocks/>
          </p:cNvGraphicFramePr>
          <p:nvPr/>
        </p:nvGraphicFramePr>
        <p:xfrm>
          <a:off x="1913237" y="1051466"/>
          <a:ext cx="8365524" cy="5102287"/>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59C5FA5B-42FE-9F4C-BF66-89459A3E5E28}"/>
              </a:ext>
            </a:extLst>
          </p:cNvPr>
          <p:cNvSpPr txBox="1"/>
          <p:nvPr/>
        </p:nvSpPr>
        <p:spPr>
          <a:xfrm>
            <a:off x="0" y="5951279"/>
            <a:ext cx="11467070" cy="784830"/>
          </a:xfrm>
          <a:prstGeom prst="rect">
            <a:avLst/>
          </a:prstGeom>
          <a:noFill/>
        </p:spPr>
        <p:txBody>
          <a:bodyPr wrap="square" rtlCol="0">
            <a:spAutoFit/>
          </a:bodyPr>
          <a:lstStyle/>
          <a:p>
            <a:endParaRPr lang="en-US" sz="1200" i="1" dirty="0">
              <a:latin typeface="Arial" panose="020B0604020202020204" pitchFamily="34" charset="0"/>
              <a:cs typeface="Arial" panose="020B0604020202020204" pitchFamily="34" charset="0"/>
            </a:endParaRPr>
          </a:p>
          <a:p>
            <a:endParaRPr lang="en-US" sz="1200" i="1" dirty="0">
              <a:latin typeface="Arial" panose="020B0604020202020204" pitchFamily="34" charset="0"/>
              <a:cs typeface="Arial" panose="020B0604020202020204" pitchFamily="34" charset="0"/>
            </a:endParaRPr>
          </a:p>
          <a:p>
            <a:r>
              <a:rPr lang="en-US" sz="1050" dirty="0">
                <a:latin typeface="Arial" panose="020B0604020202020204" pitchFamily="34" charset="0"/>
                <a:cs typeface="Arial" panose="020B0604020202020204" pitchFamily="34" charset="0"/>
              </a:rPr>
              <a:t>Schwarz, C.E., </a:t>
            </a:r>
            <a:r>
              <a:rPr lang="en-US" sz="1050" dirty="0" err="1">
                <a:latin typeface="Arial" panose="020B0604020202020204" pitchFamily="34" charset="0"/>
                <a:cs typeface="Arial" panose="020B0604020202020204" pitchFamily="34" charset="0"/>
              </a:rPr>
              <a:t>DeGlopper</a:t>
            </a:r>
            <a:r>
              <a:rPr lang="en-US" sz="1050" dirty="0">
                <a:latin typeface="Arial" panose="020B0604020202020204" pitchFamily="34" charset="0"/>
                <a:cs typeface="Arial" panose="020B0604020202020204" pitchFamily="34" charset="0"/>
              </a:rPr>
              <a:t>, K.S., </a:t>
            </a:r>
            <a:r>
              <a:rPr lang="en-US" sz="1050" dirty="0" err="1">
                <a:latin typeface="Arial" panose="020B0604020202020204" pitchFamily="34" charset="0"/>
                <a:cs typeface="Arial" panose="020B0604020202020204" pitchFamily="34" charset="0"/>
              </a:rPr>
              <a:t>Esselman</a:t>
            </a:r>
            <a:r>
              <a:rPr lang="en-US" sz="1050" dirty="0">
                <a:latin typeface="Arial" panose="020B0604020202020204" pitchFamily="34" charset="0"/>
                <a:cs typeface="Arial" panose="020B0604020202020204" pitchFamily="34" charset="0"/>
              </a:rPr>
              <a:t>, B.J., &amp; Stowe, R.L. (2024). Tweaking Instructional Practices Was Not the Answer: How Increasing the Interactivity of a Model-Centered Organic Chemistry Course Affected Student Outcomes. </a:t>
            </a:r>
            <a:r>
              <a:rPr lang="en-US" sz="1050" i="1" dirty="0">
                <a:latin typeface="Arial" panose="020B0604020202020204" pitchFamily="34" charset="0"/>
                <a:cs typeface="Arial" panose="020B0604020202020204" pitchFamily="34" charset="0"/>
              </a:rPr>
              <a:t>Journal of Chemical Education,</a:t>
            </a:r>
            <a:r>
              <a:rPr lang="en-US" sz="1050" dirty="0">
                <a:latin typeface="Arial" panose="020B0604020202020204" pitchFamily="34" charset="0"/>
                <a:cs typeface="Arial" panose="020B0604020202020204" pitchFamily="34" charset="0"/>
              </a:rPr>
              <a:t> </a:t>
            </a:r>
            <a:r>
              <a:rPr lang="en-US" sz="1050" i="1" dirty="0">
                <a:latin typeface="Arial" panose="020B0604020202020204" pitchFamily="34" charset="0"/>
                <a:cs typeface="Arial" panose="020B0604020202020204" pitchFamily="34" charset="0"/>
              </a:rPr>
              <a:t>101</a:t>
            </a:r>
            <a:r>
              <a:rPr lang="en-US" sz="1050" dirty="0">
                <a:latin typeface="Arial" panose="020B0604020202020204" pitchFamily="34" charset="0"/>
                <a:cs typeface="Arial" panose="020B0604020202020204" pitchFamily="34" charset="0"/>
              </a:rPr>
              <a:t> (6), 2215-2230. </a:t>
            </a:r>
          </a:p>
        </p:txBody>
      </p:sp>
    </p:spTree>
    <p:extLst>
      <p:ext uri="{BB962C8B-B14F-4D97-AF65-F5344CB8AC3E}">
        <p14:creationId xmlns:p14="http://schemas.microsoft.com/office/powerpoint/2010/main" val="3982836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graphicEl>
                                              <a:chart seriesIdx="-4" categoryIdx="0" bldStep="category"/>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graphicEl>
                                              <a:chart seriesIdx="-4" categoryIdx="1" bldStep="category"/>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graphicEl>
                                              <a:chart seriesIdx="-4" categoryIdx="2" bldStep="category"/>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graphicEl>
                                              <a:chart seriesIdx="-4" categoryIdx="3" bldStep="category"/>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uiExpand="1">
        <p:bldSub>
          <a:bldChart bld="category"/>
        </p:bldSub>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8">
          <a:extLst>
            <a:ext uri="{FF2B5EF4-FFF2-40B4-BE49-F238E27FC236}">
              <a16:creationId xmlns:a16="http://schemas.microsoft.com/office/drawing/2014/main" id="{D74FA0BF-E763-8507-2980-7E723CEBFFFA}"/>
            </a:ext>
          </a:extLst>
        </p:cNvPr>
        <p:cNvGrpSpPr/>
        <p:nvPr/>
      </p:nvGrpSpPr>
      <p:grpSpPr>
        <a:xfrm>
          <a:off x="0" y="0"/>
          <a:ext cx="0" cy="0"/>
          <a:chOff x="0" y="0"/>
          <a:chExt cx="0" cy="0"/>
        </a:xfrm>
      </p:grpSpPr>
      <p:sp>
        <p:nvSpPr>
          <p:cNvPr id="389" name="Google Shape;389;p40">
            <a:extLst>
              <a:ext uri="{FF2B5EF4-FFF2-40B4-BE49-F238E27FC236}">
                <a16:creationId xmlns:a16="http://schemas.microsoft.com/office/drawing/2014/main" id="{381C1636-4FE8-39F9-D703-3DF5FB798307}"/>
              </a:ext>
            </a:extLst>
          </p:cNvPr>
          <p:cNvSpPr/>
          <p:nvPr/>
        </p:nvSpPr>
        <p:spPr>
          <a:xfrm>
            <a:off x="292658" y="2140171"/>
            <a:ext cx="10041943" cy="388955"/>
          </a:xfrm>
          <a:prstGeom prst="rect">
            <a:avLst/>
          </a:prstGeom>
          <a:solidFill>
            <a:schemeClr val="lt1">
              <a:alpha val="9490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90" name="Google Shape;390;p40">
            <a:extLst>
              <a:ext uri="{FF2B5EF4-FFF2-40B4-BE49-F238E27FC236}">
                <a16:creationId xmlns:a16="http://schemas.microsoft.com/office/drawing/2014/main" id="{E3A13808-4A6D-2DF9-5748-772DA9F719E1}"/>
              </a:ext>
            </a:extLst>
          </p:cNvPr>
          <p:cNvSpPr txBox="1">
            <a:spLocks noGrp="1"/>
          </p:cNvSpPr>
          <p:nvPr>
            <p:ph type="title"/>
          </p:nvPr>
        </p:nvSpPr>
        <p:spPr>
          <a:xfrm>
            <a:off x="-109984" y="-27050"/>
            <a:ext cx="12411967"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Arial"/>
              <a:buNone/>
            </a:pPr>
            <a:r>
              <a:rPr lang="en-US" sz="4000" b="1" dirty="0">
                <a:solidFill>
                  <a:schemeClr val="dk1"/>
                </a:solidFill>
              </a:rPr>
              <a:t>What Instruction Focused On</a:t>
            </a:r>
            <a:endParaRPr sz="3600" b="1" dirty="0">
              <a:solidFill>
                <a:srgbClr val="0E0E0E"/>
              </a:solidFill>
              <a:latin typeface="Helvetica Neue"/>
              <a:ea typeface="Helvetica Neue"/>
              <a:cs typeface="Helvetica Neue"/>
              <a:sym typeface="Helvetica Neue"/>
            </a:endParaRPr>
          </a:p>
        </p:txBody>
      </p:sp>
      <p:sp>
        <p:nvSpPr>
          <p:cNvPr id="394" name="Google Shape;394;p40">
            <a:extLst>
              <a:ext uri="{FF2B5EF4-FFF2-40B4-BE49-F238E27FC236}">
                <a16:creationId xmlns:a16="http://schemas.microsoft.com/office/drawing/2014/main" id="{C2F4956B-3269-28FD-9E88-A85EED149878}"/>
              </a:ext>
            </a:extLst>
          </p:cNvPr>
          <p:cNvSpPr txBox="1"/>
          <p:nvPr/>
        </p:nvSpPr>
        <p:spPr>
          <a:xfrm>
            <a:off x="11016353" y="4316918"/>
            <a:ext cx="105629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Arial"/>
                <a:ea typeface="Arial"/>
                <a:cs typeface="Arial"/>
                <a:sym typeface="Arial"/>
              </a:rPr>
              <a:t>69% 3D</a:t>
            </a:r>
            <a:endParaRPr dirty="0"/>
          </a:p>
        </p:txBody>
      </p:sp>
      <p:pic>
        <p:nvPicPr>
          <p:cNvPr id="3" name="Picture 2" descr="A graph with text on it&#10;&#10;Description automatically generated with medium confidence">
            <a:extLst>
              <a:ext uri="{FF2B5EF4-FFF2-40B4-BE49-F238E27FC236}">
                <a16:creationId xmlns:a16="http://schemas.microsoft.com/office/drawing/2014/main" id="{E4E35B74-DE82-FA7E-AD35-4AA005D3E310}"/>
              </a:ext>
            </a:extLst>
          </p:cNvPr>
          <p:cNvPicPr>
            <a:picLocks noChangeAspect="1"/>
          </p:cNvPicPr>
          <p:nvPr/>
        </p:nvPicPr>
        <p:blipFill rotWithShape="1">
          <a:blip r:embed="rId3"/>
          <a:srcRect l="4818" t="31600" b="47136"/>
          <a:stretch/>
        </p:blipFill>
        <p:spPr>
          <a:xfrm>
            <a:off x="449300" y="2280061"/>
            <a:ext cx="11623342" cy="1080612"/>
          </a:xfrm>
          <a:prstGeom prst="rect">
            <a:avLst/>
          </a:prstGeom>
        </p:spPr>
      </p:pic>
      <p:pic>
        <p:nvPicPr>
          <p:cNvPr id="5" name="Picture 4" descr="A graph with text on it&#10;&#10;Description automatically generated with medium confidence">
            <a:extLst>
              <a:ext uri="{FF2B5EF4-FFF2-40B4-BE49-F238E27FC236}">
                <a16:creationId xmlns:a16="http://schemas.microsoft.com/office/drawing/2014/main" id="{B58AD645-363F-3572-AE9F-7FDC55CA09CB}"/>
              </a:ext>
            </a:extLst>
          </p:cNvPr>
          <p:cNvPicPr>
            <a:picLocks noChangeAspect="1"/>
          </p:cNvPicPr>
          <p:nvPr/>
        </p:nvPicPr>
        <p:blipFill rotWithShape="1">
          <a:blip r:embed="rId3"/>
          <a:srcRect l="4812" t="81249"/>
          <a:stretch/>
        </p:blipFill>
        <p:spPr>
          <a:xfrm>
            <a:off x="449300" y="4114627"/>
            <a:ext cx="11623343" cy="952841"/>
          </a:xfrm>
          <a:prstGeom prst="rect">
            <a:avLst/>
          </a:prstGeom>
        </p:spPr>
      </p:pic>
      <p:sp>
        <p:nvSpPr>
          <p:cNvPr id="7" name="Rectangle 6">
            <a:extLst>
              <a:ext uri="{FF2B5EF4-FFF2-40B4-BE49-F238E27FC236}">
                <a16:creationId xmlns:a16="http://schemas.microsoft.com/office/drawing/2014/main" id="{0052A40D-84EB-433A-F9E9-4604E0ECFE91}"/>
              </a:ext>
            </a:extLst>
          </p:cNvPr>
          <p:cNvSpPr/>
          <p:nvPr/>
        </p:nvSpPr>
        <p:spPr>
          <a:xfrm>
            <a:off x="5409007" y="2321251"/>
            <a:ext cx="784963" cy="249065"/>
          </a:xfrm>
          <a:prstGeom prst="rect">
            <a:avLst/>
          </a:prstGeom>
          <a:solidFill>
            <a:srgbClr val="001F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2BF58DD-F197-D703-4158-7BEB44789261}"/>
              </a:ext>
            </a:extLst>
          </p:cNvPr>
          <p:cNvSpPr/>
          <p:nvPr/>
        </p:nvSpPr>
        <p:spPr>
          <a:xfrm>
            <a:off x="5409006" y="4192385"/>
            <a:ext cx="784963" cy="249065"/>
          </a:xfrm>
          <a:prstGeom prst="rect">
            <a:avLst/>
          </a:prstGeom>
          <a:solidFill>
            <a:srgbClr val="001F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D99F58E-1CEC-85F7-18C2-6945A4ACC968}"/>
              </a:ext>
            </a:extLst>
          </p:cNvPr>
          <p:cNvSpPr txBox="1"/>
          <p:nvPr/>
        </p:nvSpPr>
        <p:spPr>
          <a:xfrm>
            <a:off x="4412796" y="2258894"/>
            <a:ext cx="2986088" cy="338554"/>
          </a:xfrm>
          <a:prstGeom prst="rect">
            <a:avLst/>
          </a:prstGeom>
          <a:noFill/>
        </p:spPr>
        <p:txBody>
          <a:bodyPr wrap="square" rtlCol="0">
            <a:spAutoFit/>
          </a:bodyPr>
          <a:lstStyle/>
          <a:p>
            <a:pPr algn="ctr"/>
            <a:r>
              <a:rPr lang="en-US" sz="1600" dirty="0" err="1">
                <a:solidFill>
                  <a:schemeClr val="bg1"/>
                </a:solidFill>
                <a:latin typeface="Arial" panose="020B0604020202020204" pitchFamily="34" charset="0"/>
                <a:cs typeface="Arial" panose="020B0604020202020204" pitchFamily="34" charset="0"/>
              </a:rPr>
              <a:t>Hydrobromination</a:t>
            </a:r>
            <a:endParaRPr lang="en-US" sz="1600" dirty="0">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51065FCB-9784-17C1-DFC3-315CAB064177}"/>
              </a:ext>
            </a:extLst>
          </p:cNvPr>
          <p:cNvSpPr txBox="1"/>
          <p:nvPr/>
        </p:nvSpPr>
        <p:spPr>
          <a:xfrm>
            <a:off x="4308443" y="4142515"/>
            <a:ext cx="2986088" cy="338554"/>
          </a:xfrm>
          <a:prstGeom prst="rect">
            <a:avLst/>
          </a:prstGeom>
          <a:noFill/>
        </p:spPr>
        <p:txBody>
          <a:bodyPr wrap="square" rtlCol="0">
            <a:spAutoFit/>
          </a:bodyPr>
          <a:lstStyle/>
          <a:p>
            <a:pPr algn="ctr"/>
            <a:r>
              <a:rPr lang="en-US" sz="1600" dirty="0">
                <a:solidFill>
                  <a:schemeClr val="bg1"/>
                </a:solidFill>
                <a:latin typeface="Arial" panose="020B0604020202020204" pitchFamily="34" charset="0"/>
                <a:cs typeface="Arial" panose="020B0604020202020204" pitchFamily="34" charset="0"/>
              </a:rPr>
              <a:t>Enolate</a:t>
            </a:r>
            <a:endParaRPr lang="en-US" sz="1400" dirty="0">
              <a:solidFill>
                <a:schemeClr val="bg1"/>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0B950DB3-C2F6-A0CF-4A57-4E8378F0C2BF}"/>
              </a:ext>
            </a:extLst>
          </p:cNvPr>
          <p:cNvSpPr/>
          <p:nvPr/>
        </p:nvSpPr>
        <p:spPr>
          <a:xfrm>
            <a:off x="449300" y="2839191"/>
            <a:ext cx="11623342" cy="5076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146374C-BAE6-EC2A-2D3D-C4C36B017482}"/>
              </a:ext>
            </a:extLst>
          </p:cNvPr>
          <p:cNvSpPr/>
          <p:nvPr/>
        </p:nvSpPr>
        <p:spPr>
          <a:xfrm>
            <a:off x="449300" y="4683360"/>
            <a:ext cx="11623342" cy="5076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6B15967-7C93-6577-1CD2-0DB5C9767FBC}"/>
              </a:ext>
            </a:extLst>
          </p:cNvPr>
          <p:cNvSpPr txBox="1"/>
          <p:nvPr/>
        </p:nvSpPr>
        <p:spPr>
          <a:xfrm>
            <a:off x="0" y="5557472"/>
            <a:ext cx="11467070" cy="1400383"/>
          </a:xfrm>
          <a:prstGeom prst="rect">
            <a:avLst/>
          </a:prstGeom>
          <a:noFill/>
        </p:spPr>
        <p:txBody>
          <a:bodyPr wrap="square" rtlCol="0">
            <a:spAutoFit/>
          </a:bodyPr>
          <a:lstStyle/>
          <a:p>
            <a:endParaRPr lang="en-US" sz="1050" i="1" dirty="0">
              <a:latin typeface="Arial" panose="020B0604020202020204" pitchFamily="34" charset="0"/>
              <a:cs typeface="Arial" panose="020B0604020202020204" pitchFamily="34" charset="0"/>
            </a:endParaRPr>
          </a:p>
          <a:p>
            <a:pPr>
              <a:spcAft>
                <a:spcPts val="600"/>
              </a:spcAft>
            </a:pPr>
            <a:r>
              <a:rPr lang="en-US" sz="1050" dirty="0">
                <a:latin typeface="Arial" panose="020B0604020202020204" pitchFamily="34" charset="0"/>
                <a:cs typeface="Arial" panose="020B0604020202020204" pitchFamily="34" charset="0"/>
              </a:rPr>
              <a:t>Schwarz, C.E., </a:t>
            </a:r>
            <a:r>
              <a:rPr lang="en-US" sz="1050" dirty="0" err="1">
                <a:latin typeface="Arial" panose="020B0604020202020204" pitchFamily="34" charset="0"/>
                <a:cs typeface="Arial" panose="020B0604020202020204" pitchFamily="34" charset="0"/>
              </a:rPr>
              <a:t>DeGlopper</a:t>
            </a:r>
            <a:r>
              <a:rPr lang="en-US" sz="1050" dirty="0">
                <a:latin typeface="Arial" panose="020B0604020202020204" pitchFamily="34" charset="0"/>
                <a:cs typeface="Arial" panose="020B0604020202020204" pitchFamily="34" charset="0"/>
              </a:rPr>
              <a:t>, K.S., </a:t>
            </a:r>
            <a:r>
              <a:rPr lang="en-US" sz="1050" dirty="0" err="1">
                <a:latin typeface="Arial" panose="020B0604020202020204" pitchFamily="34" charset="0"/>
                <a:cs typeface="Arial" panose="020B0604020202020204" pitchFamily="34" charset="0"/>
              </a:rPr>
              <a:t>Esselman</a:t>
            </a:r>
            <a:r>
              <a:rPr lang="en-US" sz="1050" dirty="0">
                <a:latin typeface="Arial" panose="020B0604020202020204" pitchFamily="34" charset="0"/>
                <a:cs typeface="Arial" panose="020B0604020202020204" pitchFamily="34" charset="0"/>
              </a:rPr>
              <a:t>, B.J., &amp; Stowe, R.L. (2024). Tweaking Instructional Practices Was Not the Answer: How Increasing the Interactivity of a Model-Centered Organic Chemistry Course Affected Student Outcomes. </a:t>
            </a:r>
            <a:r>
              <a:rPr lang="en-US" sz="1050" i="1" dirty="0">
                <a:latin typeface="Arial" panose="020B0604020202020204" pitchFamily="34" charset="0"/>
                <a:cs typeface="Arial" panose="020B0604020202020204" pitchFamily="34" charset="0"/>
              </a:rPr>
              <a:t>Journal of Chemical Education,</a:t>
            </a:r>
            <a:r>
              <a:rPr lang="en-US" sz="1050" dirty="0">
                <a:latin typeface="Arial" panose="020B0604020202020204" pitchFamily="34" charset="0"/>
                <a:cs typeface="Arial" panose="020B0604020202020204" pitchFamily="34" charset="0"/>
              </a:rPr>
              <a:t> </a:t>
            </a:r>
            <a:r>
              <a:rPr lang="en-US" sz="1050" i="1" dirty="0">
                <a:latin typeface="Arial" panose="020B0604020202020204" pitchFamily="34" charset="0"/>
                <a:cs typeface="Arial" panose="020B0604020202020204" pitchFamily="34" charset="0"/>
              </a:rPr>
              <a:t>101</a:t>
            </a:r>
            <a:r>
              <a:rPr lang="en-US" sz="1050" dirty="0">
                <a:latin typeface="Arial" panose="020B0604020202020204" pitchFamily="34" charset="0"/>
                <a:cs typeface="Arial" panose="020B0604020202020204" pitchFamily="34" charset="0"/>
              </a:rPr>
              <a:t> (6), 2215-2230. </a:t>
            </a:r>
          </a:p>
          <a:p>
            <a:pPr>
              <a:spcAft>
                <a:spcPts val="600"/>
              </a:spcAft>
            </a:pPr>
            <a:r>
              <a:rPr lang="en-US" sz="1050" b="0" i="0" u="none" strike="noStrike" dirty="0">
                <a:effectLst/>
                <a:latin typeface="Arial" panose="020B0604020202020204" pitchFamily="34" charset="0"/>
                <a:cs typeface="Arial" panose="020B0604020202020204" pitchFamily="34" charset="0"/>
              </a:rPr>
              <a:t>Bain, K., Bender, L., Bergeron, P., Caballero, M. D., Carmel, J. H., Duffy, E. M., Ebert-May, D., Fata-Hartley, C. L., Herrington, D. G., Laverty, J. T., Matz, R. L., Nelson, P. C., Posey, L. A., Stoltzfus, J. </a:t>
            </a:r>
            <a:r>
              <a:rPr lang="en-US" sz="1050" b="0" i="0" u="none" strike="noStrike" dirty="0" err="1">
                <a:effectLst/>
                <a:latin typeface="Arial" panose="020B0604020202020204" pitchFamily="34" charset="0"/>
                <a:cs typeface="Arial" panose="020B0604020202020204" pitchFamily="34" charset="0"/>
              </a:rPr>
              <a:t>R.,Stowe</a:t>
            </a:r>
            <a:r>
              <a:rPr lang="en-US" sz="1050" b="0" i="0" u="none" strike="noStrike" dirty="0">
                <a:effectLst/>
                <a:latin typeface="Arial" panose="020B0604020202020204" pitchFamily="34" charset="0"/>
                <a:cs typeface="Arial" panose="020B0604020202020204" pitchFamily="34" charset="0"/>
              </a:rPr>
              <a:t>, R. L., </a:t>
            </a:r>
            <a:r>
              <a:rPr lang="en-US" sz="1050" b="0" i="0" u="none" strike="noStrike" dirty="0" err="1">
                <a:effectLst/>
                <a:latin typeface="Arial" panose="020B0604020202020204" pitchFamily="34" charset="0"/>
                <a:cs typeface="Arial" panose="020B0604020202020204" pitchFamily="34" charset="0"/>
              </a:rPr>
              <a:t>Sweeder</a:t>
            </a:r>
            <a:r>
              <a:rPr lang="en-US" sz="1050" b="0" i="0" u="none" strike="noStrike" dirty="0">
                <a:effectLst/>
                <a:latin typeface="Arial" panose="020B0604020202020204" pitchFamily="34" charset="0"/>
                <a:cs typeface="Arial" panose="020B0604020202020204" pitchFamily="34" charset="0"/>
              </a:rPr>
              <a:t>, R. D., </a:t>
            </a:r>
            <a:r>
              <a:rPr lang="en-US" sz="1050" b="0" i="0" u="none" strike="noStrike" dirty="0" err="1">
                <a:effectLst/>
                <a:latin typeface="Arial" panose="020B0604020202020204" pitchFamily="34" charset="0"/>
                <a:cs typeface="Arial" panose="020B0604020202020204" pitchFamily="34" charset="0"/>
              </a:rPr>
              <a:t>Tessmer</a:t>
            </a:r>
            <a:r>
              <a:rPr lang="en-US" sz="1050" b="0" i="0" u="none" strike="noStrike" dirty="0">
                <a:effectLst/>
                <a:latin typeface="Arial" panose="020B0604020202020204" pitchFamily="34" charset="0"/>
                <a:cs typeface="Arial" panose="020B0604020202020204" pitchFamily="34" charset="0"/>
              </a:rPr>
              <a:t>, S. H., Underwood, S. M., Urban-</a:t>
            </a:r>
            <a:r>
              <a:rPr lang="en-US" sz="1050" b="0" i="0" u="none" strike="noStrike" dirty="0" err="1">
                <a:effectLst/>
                <a:latin typeface="Arial" panose="020B0604020202020204" pitchFamily="34" charset="0"/>
                <a:cs typeface="Arial" panose="020B0604020202020204" pitchFamily="34" charset="0"/>
              </a:rPr>
              <a:t>Lurain</a:t>
            </a:r>
            <a:r>
              <a:rPr lang="en-US" sz="1050" b="0" i="0" u="none" strike="noStrike" dirty="0">
                <a:effectLst/>
                <a:latin typeface="Arial" panose="020B0604020202020204" pitchFamily="34" charset="0"/>
                <a:cs typeface="Arial" panose="020B0604020202020204" pitchFamily="34" charset="0"/>
              </a:rPr>
              <a:t>, M., &amp; Cooper, M. M. (2020). Characterizing college science instruction: The three-dimensional learning observation protocol. </a:t>
            </a:r>
            <a:r>
              <a:rPr lang="en-US" sz="1050" b="0" i="0" u="none" strike="noStrike" dirty="0" err="1">
                <a:effectLst/>
                <a:latin typeface="Arial" panose="020B0604020202020204" pitchFamily="34" charset="0"/>
                <a:cs typeface="Arial" panose="020B0604020202020204" pitchFamily="34" charset="0"/>
              </a:rPr>
              <a:t>PLoS</a:t>
            </a:r>
            <a:r>
              <a:rPr lang="en-US" sz="1050" b="0" i="0" u="none" strike="noStrike" dirty="0">
                <a:effectLst/>
                <a:latin typeface="Arial" panose="020B0604020202020204" pitchFamily="34" charset="0"/>
                <a:cs typeface="Arial" panose="020B0604020202020204" pitchFamily="34" charset="0"/>
              </a:rPr>
              <a:t> One, 15(6), e0234640</a:t>
            </a:r>
            <a:endParaRPr lang="en-US" sz="105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22637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88">
          <a:extLst>
            <a:ext uri="{FF2B5EF4-FFF2-40B4-BE49-F238E27FC236}">
              <a16:creationId xmlns:a16="http://schemas.microsoft.com/office/drawing/2014/main" id="{720CC021-1979-7290-BF87-D3C17CE3A122}"/>
            </a:ext>
          </a:extLst>
        </p:cNvPr>
        <p:cNvGrpSpPr/>
        <p:nvPr/>
      </p:nvGrpSpPr>
      <p:grpSpPr>
        <a:xfrm>
          <a:off x="0" y="0"/>
          <a:ext cx="0" cy="0"/>
          <a:chOff x="0" y="0"/>
          <a:chExt cx="0" cy="0"/>
        </a:xfrm>
      </p:grpSpPr>
      <p:sp>
        <p:nvSpPr>
          <p:cNvPr id="389" name="Google Shape;389;p40">
            <a:extLst>
              <a:ext uri="{FF2B5EF4-FFF2-40B4-BE49-F238E27FC236}">
                <a16:creationId xmlns:a16="http://schemas.microsoft.com/office/drawing/2014/main" id="{5F1E1EDE-19CD-F343-43CF-441F39D9B5F2}"/>
              </a:ext>
            </a:extLst>
          </p:cNvPr>
          <p:cNvSpPr/>
          <p:nvPr/>
        </p:nvSpPr>
        <p:spPr>
          <a:xfrm>
            <a:off x="292658" y="2140171"/>
            <a:ext cx="10041943" cy="388955"/>
          </a:xfrm>
          <a:prstGeom prst="rect">
            <a:avLst/>
          </a:prstGeom>
          <a:solidFill>
            <a:schemeClr val="lt1">
              <a:alpha val="9490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90" name="Google Shape;390;p40">
            <a:extLst>
              <a:ext uri="{FF2B5EF4-FFF2-40B4-BE49-F238E27FC236}">
                <a16:creationId xmlns:a16="http://schemas.microsoft.com/office/drawing/2014/main" id="{EA1D34AE-A5F4-FD1D-559A-8F4B27D4BAFB}"/>
              </a:ext>
            </a:extLst>
          </p:cNvPr>
          <p:cNvSpPr txBox="1">
            <a:spLocks noGrp="1"/>
          </p:cNvSpPr>
          <p:nvPr>
            <p:ph type="title"/>
          </p:nvPr>
        </p:nvSpPr>
        <p:spPr>
          <a:xfrm>
            <a:off x="-109984" y="-27050"/>
            <a:ext cx="12411967"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Arial"/>
              <a:buNone/>
            </a:pPr>
            <a:r>
              <a:rPr lang="en-US" sz="4000" b="1" dirty="0">
                <a:solidFill>
                  <a:schemeClr val="dk1"/>
                </a:solidFill>
              </a:rPr>
              <a:t>How Instruction Happened</a:t>
            </a:r>
            <a:endParaRPr sz="3600" b="1" dirty="0">
              <a:solidFill>
                <a:srgbClr val="0E0E0E"/>
              </a:solidFill>
              <a:latin typeface="Helvetica Neue"/>
              <a:ea typeface="Helvetica Neue"/>
              <a:cs typeface="Helvetica Neue"/>
              <a:sym typeface="Helvetica Neue"/>
            </a:endParaRPr>
          </a:p>
        </p:txBody>
      </p:sp>
      <p:sp>
        <p:nvSpPr>
          <p:cNvPr id="394" name="Google Shape;394;p40">
            <a:extLst>
              <a:ext uri="{FF2B5EF4-FFF2-40B4-BE49-F238E27FC236}">
                <a16:creationId xmlns:a16="http://schemas.microsoft.com/office/drawing/2014/main" id="{5084E352-436B-694D-1737-ABDF1F0943A9}"/>
              </a:ext>
            </a:extLst>
          </p:cNvPr>
          <p:cNvSpPr txBox="1"/>
          <p:nvPr/>
        </p:nvSpPr>
        <p:spPr>
          <a:xfrm>
            <a:off x="11016353" y="4316918"/>
            <a:ext cx="105629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Arial"/>
                <a:ea typeface="Arial"/>
                <a:cs typeface="Arial"/>
                <a:sym typeface="Arial"/>
              </a:rPr>
              <a:t>69% 3D</a:t>
            </a:r>
            <a:endParaRPr dirty="0"/>
          </a:p>
        </p:txBody>
      </p:sp>
      <p:pic>
        <p:nvPicPr>
          <p:cNvPr id="3" name="Picture 2" descr="A graph with text on it&#10;&#10;Description automatically generated with medium confidence">
            <a:extLst>
              <a:ext uri="{FF2B5EF4-FFF2-40B4-BE49-F238E27FC236}">
                <a16:creationId xmlns:a16="http://schemas.microsoft.com/office/drawing/2014/main" id="{529D6417-56B4-4F1C-42D1-E893E99FCBCD}"/>
              </a:ext>
            </a:extLst>
          </p:cNvPr>
          <p:cNvPicPr>
            <a:picLocks noChangeAspect="1"/>
          </p:cNvPicPr>
          <p:nvPr/>
        </p:nvPicPr>
        <p:blipFill rotWithShape="1">
          <a:blip r:embed="rId3"/>
          <a:srcRect l="4818" t="31600" b="47136"/>
          <a:stretch/>
        </p:blipFill>
        <p:spPr>
          <a:xfrm>
            <a:off x="449300" y="2280061"/>
            <a:ext cx="11623342" cy="1080612"/>
          </a:xfrm>
          <a:prstGeom prst="rect">
            <a:avLst/>
          </a:prstGeom>
        </p:spPr>
      </p:pic>
      <p:pic>
        <p:nvPicPr>
          <p:cNvPr id="5" name="Picture 4" descr="A graph with text on it&#10;&#10;Description automatically generated with medium confidence">
            <a:extLst>
              <a:ext uri="{FF2B5EF4-FFF2-40B4-BE49-F238E27FC236}">
                <a16:creationId xmlns:a16="http://schemas.microsoft.com/office/drawing/2014/main" id="{D9C2AE41-4134-224E-008A-B414FFCAC0B9}"/>
              </a:ext>
            </a:extLst>
          </p:cNvPr>
          <p:cNvPicPr>
            <a:picLocks noChangeAspect="1"/>
          </p:cNvPicPr>
          <p:nvPr/>
        </p:nvPicPr>
        <p:blipFill rotWithShape="1">
          <a:blip r:embed="rId3"/>
          <a:srcRect l="4812" t="81249"/>
          <a:stretch/>
        </p:blipFill>
        <p:spPr>
          <a:xfrm>
            <a:off x="449300" y="4114627"/>
            <a:ext cx="11623343" cy="952841"/>
          </a:xfrm>
          <a:prstGeom prst="rect">
            <a:avLst/>
          </a:prstGeom>
        </p:spPr>
      </p:pic>
      <p:sp>
        <p:nvSpPr>
          <p:cNvPr id="7" name="Rectangle 6">
            <a:extLst>
              <a:ext uri="{FF2B5EF4-FFF2-40B4-BE49-F238E27FC236}">
                <a16:creationId xmlns:a16="http://schemas.microsoft.com/office/drawing/2014/main" id="{52ADDA79-0DFD-A794-690A-378A6FC8C1F6}"/>
              </a:ext>
            </a:extLst>
          </p:cNvPr>
          <p:cNvSpPr/>
          <p:nvPr/>
        </p:nvSpPr>
        <p:spPr>
          <a:xfrm>
            <a:off x="5409007" y="2321251"/>
            <a:ext cx="784963" cy="249065"/>
          </a:xfrm>
          <a:prstGeom prst="rect">
            <a:avLst/>
          </a:prstGeom>
          <a:solidFill>
            <a:srgbClr val="001F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0BF2F12-0BAC-61C2-DEDF-B9B84C0509CA}"/>
              </a:ext>
            </a:extLst>
          </p:cNvPr>
          <p:cNvSpPr/>
          <p:nvPr/>
        </p:nvSpPr>
        <p:spPr>
          <a:xfrm>
            <a:off x="5409006" y="4192385"/>
            <a:ext cx="784963" cy="249065"/>
          </a:xfrm>
          <a:prstGeom prst="rect">
            <a:avLst/>
          </a:prstGeom>
          <a:solidFill>
            <a:srgbClr val="001F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A2FDA20-BFDA-8388-BAC6-D290A7F01A90}"/>
              </a:ext>
            </a:extLst>
          </p:cNvPr>
          <p:cNvSpPr txBox="1"/>
          <p:nvPr/>
        </p:nvSpPr>
        <p:spPr>
          <a:xfrm>
            <a:off x="4412796" y="2258894"/>
            <a:ext cx="2986088" cy="338554"/>
          </a:xfrm>
          <a:prstGeom prst="rect">
            <a:avLst/>
          </a:prstGeom>
          <a:noFill/>
        </p:spPr>
        <p:txBody>
          <a:bodyPr wrap="square" rtlCol="0">
            <a:spAutoFit/>
          </a:bodyPr>
          <a:lstStyle/>
          <a:p>
            <a:pPr algn="ctr"/>
            <a:r>
              <a:rPr lang="en-US" sz="1600" dirty="0" err="1">
                <a:solidFill>
                  <a:schemeClr val="bg1"/>
                </a:solidFill>
                <a:latin typeface="Arial" panose="020B0604020202020204" pitchFamily="34" charset="0"/>
                <a:cs typeface="Arial" panose="020B0604020202020204" pitchFamily="34" charset="0"/>
              </a:rPr>
              <a:t>Hydrobromination</a:t>
            </a:r>
            <a:endParaRPr lang="en-US" sz="1600" dirty="0">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F663AF49-2BC4-1325-0AC3-7D14008504E6}"/>
              </a:ext>
            </a:extLst>
          </p:cNvPr>
          <p:cNvSpPr txBox="1"/>
          <p:nvPr/>
        </p:nvSpPr>
        <p:spPr>
          <a:xfrm>
            <a:off x="4308443" y="4142515"/>
            <a:ext cx="2986088" cy="338554"/>
          </a:xfrm>
          <a:prstGeom prst="rect">
            <a:avLst/>
          </a:prstGeom>
          <a:noFill/>
        </p:spPr>
        <p:txBody>
          <a:bodyPr wrap="square" rtlCol="0">
            <a:spAutoFit/>
          </a:bodyPr>
          <a:lstStyle/>
          <a:p>
            <a:pPr algn="ctr"/>
            <a:r>
              <a:rPr lang="en-US" sz="1600" dirty="0">
                <a:solidFill>
                  <a:schemeClr val="bg1"/>
                </a:solidFill>
                <a:latin typeface="Arial" panose="020B0604020202020204" pitchFamily="34" charset="0"/>
                <a:cs typeface="Arial" panose="020B0604020202020204" pitchFamily="34" charset="0"/>
              </a:rPr>
              <a:t>Enolate</a:t>
            </a:r>
            <a:endParaRPr lang="en-US" sz="1400" dirty="0">
              <a:solidFill>
                <a:schemeClr val="bg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905B1B21-F985-AADD-CF2B-BE0585A20121}"/>
              </a:ext>
            </a:extLst>
          </p:cNvPr>
          <p:cNvSpPr txBox="1"/>
          <p:nvPr/>
        </p:nvSpPr>
        <p:spPr>
          <a:xfrm>
            <a:off x="0" y="5557472"/>
            <a:ext cx="11467070" cy="977191"/>
          </a:xfrm>
          <a:prstGeom prst="rect">
            <a:avLst/>
          </a:prstGeom>
          <a:noFill/>
        </p:spPr>
        <p:txBody>
          <a:bodyPr wrap="square" rtlCol="0">
            <a:spAutoFit/>
          </a:bodyPr>
          <a:lstStyle/>
          <a:p>
            <a:endParaRPr lang="en-US" sz="1050" i="1" dirty="0">
              <a:latin typeface="Arial" panose="020B0604020202020204" pitchFamily="34" charset="0"/>
              <a:cs typeface="Arial" panose="020B0604020202020204" pitchFamily="34" charset="0"/>
            </a:endParaRPr>
          </a:p>
          <a:p>
            <a:pPr>
              <a:spcAft>
                <a:spcPts val="600"/>
              </a:spcAft>
            </a:pPr>
            <a:r>
              <a:rPr lang="en-US" sz="1050" dirty="0">
                <a:latin typeface="Arial" panose="020B0604020202020204" pitchFamily="34" charset="0"/>
                <a:cs typeface="Arial" panose="020B0604020202020204" pitchFamily="34" charset="0"/>
              </a:rPr>
              <a:t>Schwarz, C.E., </a:t>
            </a:r>
            <a:r>
              <a:rPr lang="en-US" sz="1050" dirty="0" err="1">
                <a:latin typeface="Arial" panose="020B0604020202020204" pitchFamily="34" charset="0"/>
                <a:cs typeface="Arial" panose="020B0604020202020204" pitchFamily="34" charset="0"/>
              </a:rPr>
              <a:t>DeGlopper</a:t>
            </a:r>
            <a:r>
              <a:rPr lang="en-US" sz="1050" dirty="0">
                <a:latin typeface="Arial" panose="020B0604020202020204" pitchFamily="34" charset="0"/>
                <a:cs typeface="Arial" panose="020B0604020202020204" pitchFamily="34" charset="0"/>
              </a:rPr>
              <a:t>, K.S., </a:t>
            </a:r>
            <a:r>
              <a:rPr lang="en-US" sz="1050" dirty="0" err="1">
                <a:latin typeface="Arial" panose="020B0604020202020204" pitchFamily="34" charset="0"/>
                <a:cs typeface="Arial" panose="020B0604020202020204" pitchFamily="34" charset="0"/>
              </a:rPr>
              <a:t>Esselman</a:t>
            </a:r>
            <a:r>
              <a:rPr lang="en-US" sz="1050" dirty="0">
                <a:latin typeface="Arial" panose="020B0604020202020204" pitchFamily="34" charset="0"/>
                <a:cs typeface="Arial" panose="020B0604020202020204" pitchFamily="34" charset="0"/>
              </a:rPr>
              <a:t>, B.J., &amp; Stowe, R.L. (2024). Tweaking Instructional Practices Was Not the Answer: How Increasing the Interactivity of a Model-Centered Organic Chemistry Course Affected Student Outcomes. </a:t>
            </a:r>
            <a:r>
              <a:rPr lang="en-US" sz="1050" i="1" dirty="0">
                <a:latin typeface="Arial" panose="020B0604020202020204" pitchFamily="34" charset="0"/>
                <a:cs typeface="Arial" panose="020B0604020202020204" pitchFamily="34" charset="0"/>
              </a:rPr>
              <a:t>Journal of Chemical Education,</a:t>
            </a:r>
            <a:r>
              <a:rPr lang="en-US" sz="1050" dirty="0">
                <a:latin typeface="Arial" panose="020B0604020202020204" pitchFamily="34" charset="0"/>
                <a:cs typeface="Arial" panose="020B0604020202020204" pitchFamily="34" charset="0"/>
              </a:rPr>
              <a:t> </a:t>
            </a:r>
            <a:r>
              <a:rPr lang="en-US" sz="1050" i="1" dirty="0">
                <a:latin typeface="Arial" panose="020B0604020202020204" pitchFamily="34" charset="0"/>
                <a:cs typeface="Arial" panose="020B0604020202020204" pitchFamily="34" charset="0"/>
              </a:rPr>
              <a:t>101</a:t>
            </a:r>
            <a:r>
              <a:rPr lang="en-US" sz="1050" dirty="0">
                <a:latin typeface="Arial" panose="020B0604020202020204" pitchFamily="34" charset="0"/>
                <a:cs typeface="Arial" panose="020B0604020202020204" pitchFamily="34" charset="0"/>
              </a:rPr>
              <a:t> (6), 2215-2230. </a:t>
            </a:r>
          </a:p>
          <a:p>
            <a:pPr>
              <a:spcAft>
                <a:spcPts val="600"/>
              </a:spcAft>
            </a:pPr>
            <a:r>
              <a:rPr lang="en-US" sz="1050" b="0" i="0" u="none" strike="noStrike" dirty="0">
                <a:effectLst/>
                <a:latin typeface="Arial" panose="020B0604020202020204" pitchFamily="34" charset="0"/>
                <a:cs typeface="Arial" panose="020B0604020202020204" pitchFamily="34" charset="0"/>
              </a:rPr>
              <a:t>Smith, M. K., Jones, F. H. M., Gilbert, S. L., &amp; Wieman, C. E. (2013). The classroom observation protocol for undergraduate STEM (COPUS): A new instrument to characterize university STEM classroom practices. </a:t>
            </a:r>
            <a:r>
              <a:rPr lang="en-US" sz="1050" b="0" i="1" u="none" strike="noStrike" dirty="0">
                <a:effectLst/>
                <a:latin typeface="Arial" panose="020B0604020202020204" pitchFamily="34" charset="0"/>
                <a:cs typeface="Arial" panose="020B0604020202020204" pitchFamily="34" charset="0"/>
              </a:rPr>
              <a:t>CBE—Life Sciences Education</a:t>
            </a:r>
            <a:r>
              <a:rPr lang="en-US" sz="1050" b="0" i="0" u="none" strike="noStrike" dirty="0">
                <a:effectLst/>
                <a:latin typeface="Arial" panose="020B0604020202020204" pitchFamily="34" charset="0"/>
                <a:cs typeface="Arial" panose="020B0604020202020204" pitchFamily="34" charset="0"/>
              </a:rPr>
              <a:t>,  </a:t>
            </a:r>
            <a:r>
              <a:rPr lang="en-US" sz="1050" b="1" i="0" u="none" strike="noStrike" dirty="0">
                <a:effectLst/>
                <a:latin typeface="Arial" panose="020B0604020202020204" pitchFamily="34" charset="0"/>
                <a:cs typeface="Arial" panose="020B0604020202020204" pitchFamily="34" charset="0"/>
              </a:rPr>
              <a:t>12</a:t>
            </a:r>
            <a:r>
              <a:rPr lang="en-US" sz="1050" b="0" i="0" u="none" strike="noStrike" dirty="0">
                <a:effectLst/>
                <a:latin typeface="Arial" panose="020B0604020202020204" pitchFamily="34" charset="0"/>
                <a:cs typeface="Arial" panose="020B0604020202020204" pitchFamily="34" charset="0"/>
              </a:rPr>
              <a:t>(4), 618–627.</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09258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C120D7B-6993-FDCF-F0F2-57877F10BD7B}"/>
              </a:ext>
            </a:extLst>
          </p:cNvPr>
          <p:cNvGrpSpPr/>
          <p:nvPr/>
        </p:nvGrpSpPr>
        <p:grpSpPr>
          <a:xfrm>
            <a:off x="5172486" y="1594320"/>
            <a:ext cx="2311400" cy="1731300"/>
            <a:chOff x="5172486" y="1594320"/>
            <a:chExt cx="2311400" cy="1731300"/>
          </a:xfrm>
        </p:grpSpPr>
        <p:pic>
          <p:nvPicPr>
            <p:cNvPr id="19" name="Graphic 18" descr="Classroom with solid fill">
              <a:extLst>
                <a:ext uri="{FF2B5EF4-FFF2-40B4-BE49-F238E27FC236}">
                  <a16:creationId xmlns:a16="http://schemas.microsoft.com/office/drawing/2014/main" id="{731CCFF2-1A18-C8D9-49CB-3E3BB6BA1A2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91473" y="1594320"/>
              <a:ext cx="1432334" cy="1432334"/>
            </a:xfrm>
            <a:prstGeom prst="rect">
              <a:avLst/>
            </a:prstGeom>
          </p:spPr>
        </p:pic>
        <p:sp>
          <p:nvSpPr>
            <p:cNvPr id="24" name="TextBox 23">
              <a:extLst>
                <a:ext uri="{FF2B5EF4-FFF2-40B4-BE49-F238E27FC236}">
                  <a16:creationId xmlns:a16="http://schemas.microsoft.com/office/drawing/2014/main" id="{0018B205-28D8-A9BB-CFA7-FC9121F47F90}"/>
                </a:ext>
              </a:extLst>
            </p:cNvPr>
            <p:cNvSpPr txBox="1"/>
            <p:nvPr/>
          </p:nvSpPr>
          <p:spPr>
            <a:xfrm>
              <a:off x="5172486" y="2987066"/>
              <a:ext cx="2311400"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Instruction</a:t>
              </a:r>
            </a:p>
          </p:txBody>
        </p:sp>
      </p:grpSp>
      <p:sp>
        <p:nvSpPr>
          <p:cNvPr id="30" name="TextBox 29">
            <a:extLst>
              <a:ext uri="{FF2B5EF4-FFF2-40B4-BE49-F238E27FC236}">
                <a16:creationId xmlns:a16="http://schemas.microsoft.com/office/drawing/2014/main" id="{3497022E-E6C9-D1FC-0CE7-57624B7EA15E}"/>
              </a:ext>
            </a:extLst>
          </p:cNvPr>
          <p:cNvSpPr txBox="1"/>
          <p:nvPr/>
        </p:nvSpPr>
        <p:spPr>
          <a:xfrm>
            <a:off x="5172486" y="1075672"/>
            <a:ext cx="2463302" cy="584775"/>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Epistemological messages embedded in</a:t>
            </a:r>
          </a:p>
        </p:txBody>
      </p:sp>
      <p:sp>
        <p:nvSpPr>
          <p:cNvPr id="2" name="TextBox 1">
            <a:extLst>
              <a:ext uri="{FF2B5EF4-FFF2-40B4-BE49-F238E27FC236}">
                <a16:creationId xmlns:a16="http://schemas.microsoft.com/office/drawing/2014/main" id="{8015C37C-FF76-F920-F20A-9CCDE7D681AE}"/>
              </a:ext>
            </a:extLst>
          </p:cNvPr>
          <p:cNvSpPr txBox="1"/>
          <p:nvPr/>
        </p:nvSpPr>
        <p:spPr>
          <a:xfrm>
            <a:off x="466489" y="172489"/>
            <a:ext cx="11253457" cy="707886"/>
          </a:xfrm>
          <a:prstGeom prst="rect">
            <a:avLst/>
          </a:prstGeom>
          <a:noFill/>
        </p:spPr>
        <p:txBody>
          <a:bodyPr wrap="square" rtlCol="0">
            <a:spAutoFit/>
          </a:bodyPr>
          <a:lstStyle/>
          <a:p>
            <a:pPr algn="ctr"/>
            <a:r>
              <a:rPr lang="en-US" sz="4000" b="1" dirty="0">
                <a:latin typeface="Arial" panose="020B0604020202020204" pitchFamily="34" charset="0"/>
                <a:cs typeface="Arial" panose="020B0604020202020204" pitchFamily="34" charset="0"/>
              </a:rPr>
              <a:t>Epistemological Messaging Landscape</a:t>
            </a:r>
          </a:p>
        </p:txBody>
      </p:sp>
      <p:sp>
        <p:nvSpPr>
          <p:cNvPr id="5" name="TextBox 4">
            <a:extLst>
              <a:ext uri="{FF2B5EF4-FFF2-40B4-BE49-F238E27FC236}">
                <a16:creationId xmlns:a16="http://schemas.microsoft.com/office/drawing/2014/main" id="{B82DCA5E-9C98-5D61-E5F1-A65CFBDE8C43}"/>
              </a:ext>
            </a:extLst>
          </p:cNvPr>
          <p:cNvSpPr txBox="1"/>
          <p:nvPr/>
        </p:nvSpPr>
        <p:spPr>
          <a:xfrm>
            <a:off x="7635788" y="1571294"/>
            <a:ext cx="4352791" cy="1754326"/>
          </a:xfrm>
          <a:prstGeom prst="rect">
            <a:avLst/>
          </a:prstGeom>
          <a:noFill/>
        </p:spPr>
        <p:txBody>
          <a:bodyPr wrap="square" rtlCol="0">
            <a:spAutoFit/>
          </a:bodyPr>
          <a:lstStyle/>
          <a:p>
            <a:pPr algn="ctr"/>
            <a:r>
              <a:rPr lang="en-US" i="1" dirty="0">
                <a:latin typeface="Arial" panose="020B0604020202020204" pitchFamily="34" charset="0"/>
                <a:cs typeface="Arial" panose="020B0604020202020204" pitchFamily="34" charset="0"/>
              </a:rPr>
              <a:t>“The best way for you to prepare for course assessments is to practice explaining how/why chemical phenomena happen on problem sets, during discussion and on practice quizzes/exams”</a:t>
            </a:r>
          </a:p>
        </p:txBody>
      </p:sp>
      <p:sp>
        <p:nvSpPr>
          <p:cNvPr id="7" name="TextBox 6">
            <a:extLst>
              <a:ext uri="{FF2B5EF4-FFF2-40B4-BE49-F238E27FC236}">
                <a16:creationId xmlns:a16="http://schemas.microsoft.com/office/drawing/2014/main" id="{F3AA02D3-47BA-8FC8-75BB-BEFAD38AE657}"/>
              </a:ext>
            </a:extLst>
          </p:cNvPr>
          <p:cNvSpPr txBox="1"/>
          <p:nvPr/>
        </p:nvSpPr>
        <p:spPr>
          <a:xfrm>
            <a:off x="0" y="5682341"/>
            <a:ext cx="5359078" cy="1446550"/>
          </a:xfrm>
          <a:prstGeom prst="rect">
            <a:avLst/>
          </a:prstGeom>
          <a:noFill/>
        </p:spPr>
        <p:txBody>
          <a:bodyPr wrap="square">
            <a:spAutoFit/>
          </a:bodyPr>
          <a:lstStyle/>
          <a:p>
            <a:pPr marL="0" marR="0"/>
            <a:endParaRPr lang="en-US" sz="1050" dirty="0">
              <a:effectLst/>
              <a:highlight>
                <a:srgbClr val="FFFFFF"/>
              </a:highlight>
              <a:latin typeface="Arial" panose="020B0604020202020204" pitchFamily="34" charset="0"/>
              <a:ea typeface="Arial" panose="020B0604020202020204" pitchFamily="34" charset="0"/>
              <a:cs typeface="Arial" panose="020B0604020202020204" pitchFamily="34" charset="0"/>
            </a:endParaRPr>
          </a:p>
          <a:p>
            <a:pPr marL="0" marR="0">
              <a:spcAft>
                <a:spcPts val="600"/>
              </a:spcAft>
            </a:pPr>
            <a:r>
              <a:rPr lang="en-US" sz="1050" dirty="0">
                <a:effectLst/>
                <a:highlight>
                  <a:srgbClr val="FFFFFF"/>
                </a:highlight>
                <a:latin typeface="Arial" panose="020B0604020202020204" pitchFamily="34" charset="0"/>
                <a:ea typeface="Arial" panose="020B0604020202020204" pitchFamily="34" charset="0"/>
                <a:cs typeface="Arial" panose="020B0604020202020204" pitchFamily="34" charset="0"/>
              </a:rPr>
              <a:t>Russ, R. S. (2018). Characterizing teacher attention to student thinking: A role for epistemological messages. </a:t>
            </a:r>
            <a:r>
              <a:rPr lang="en-US" sz="1050" i="1" dirty="0">
                <a:effectLst/>
                <a:highlight>
                  <a:srgbClr val="FFFFFF"/>
                </a:highlight>
                <a:latin typeface="Arial" panose="020B0604020202020204" pitchFamily="34" charset="0"/>
                <a:ea typeface="Arial" panose="020B0604020202020204" pitchFamily="34" charset="0"/>
                <a:cs typeface="Arial" panose="020B0604020202020204" pitchFamily="34" charset="0"/>
              </a:rPr>
              <a:t>Journal of Research in Science Teaching</a:t>
            </a:r>
            <a:r>
              <a:rPr lang="en-US" sz="1050" dirty="0">
                <a:effectLst/>
                <a:highlight>
                  <a:srgbClr val="FFFFFF"/>
                </a:highlight>
                <a:latin typeface="Arial" panose="020B0604020202020204" pitchFamily="34" charset="0"/>
                <a:ea typeface="Arial" panose="020B0604020202020204" pitchFamily="34" charset="0"/>
                <a:cs typeface="Arial" panose="020B0604020202020204" pitchFamily="34" charset="0"/>
              </a:rPr>
              <a:t>, </a:t>
            </a:r>
            <a:r>
              <a:rPr lang="en-US" sz="1050" i="1" dirty="0">
                <a:effectLst/>
                <a:highlight>
                  <a:srgbClr val="FFFFFF"/>
                </a:highlight>
                <a:latin typeface="Arial" panose="020B0604020202020204" pitchFamily="34" charset="0"/>
                <a:ea typeface="Arial" panose="020B0604020202020204" pitchFamily="34" charset="0"/>
                <a:cs typeface="Arial" panose="020B0604020202020204" pitchFamily="34" charset="0"/>
              </a:rPr>
              <a:t>55</a:t>
            </a:r>
            <a:r>
              <a:rPr lang="en-US" sz="1050" dirty="0">
                <a:effectLst/>
                <a:highlight>
                  <a:srgbClr val="FFFFFF"/>
                </a:highlight>
                <a:latin typeface="Arial" panose="020B0604020202020204" pitchFamily="34" charset="0"/>
                <a:ea typeface="Arial" panose="020B0604020202020204" pitchFamily="34" charset="0"/>
                <a:cs typeface="Arial" panose="020B0604020202020204" pitchFamily="34" charset="0"/>
              </a:rPr>
              <a:t>(1), 94-120.</a:t>
            </a:r>
            <a:endParaRPr lang="en-US" sz="1050" dirty="0">
              <a:highlight>
                <a:srgbClr val="FFFFFF"/>
              </a:highlight>
              <a:latin typeface="Arial" panose="020B0604020202020204" pitchFamily="34" charset="0"/>
              <a:ea typeface="Calibri" panose="020F0502020204030204" pitchFamily="34" charset="0"/>
              <a:cs typeface="Arial" panose="020B0604020202020204" pitchFamily="34" charset="0"/>
            </a:endParaRPr>
          </a:p>
          <a:p>
            <a:r>
              <a:rPr lang="en-US" sz="1050" dirty="0">
                <a:effectLst/>
                <a:highlight>
                  <a:srgbClr val="FFFFFF"/>
                </a:highlight>
                <a:latin typeface="Arial" panose="020B0604020202020204" pitchFamily="34" charset="0"/>
                <a:ea typeface="Arial" panose="020B0604020202020204" pitchFamily="34" charset="0"/>
                <a:cs typeface="Arial" panose="020B0604020202020204" pitchFamily="34" charset="0"/>
              </a:rPr>
              <a:t>Ke, L., &amp; Schwarz, C. V. (2021). Supporting students' meaningful engagement in scientific modeling through epistemological messages: A case study of contrasting teaching approaches. </a:t>
            </a:r>
            <a:r>
              <a:rPr lang="en-US" sz="1050" i="1" dirty="0">
                <a:effectLst/>
                <a:highlight>
                  <a:srgbClr val="FFFFFF"/>
                </a:highlight>
                <a:latin typeface="Arial" panose="020B0604020202020204" pitchFamily="34" charset="0"/>
                <a:ea typeface="Arial" panose="020B0604020202020204" pitchFamily="34" charset="0"/>
                <a:cs typeface="Arial" panose="020B0604020202020204" pitchFamily="34" charset="0"/>
              </a:rPr>
              <a:t>Journal of Research in Science Teaching</a:t>
            </a:r>
            <a:r>
              <a:rPr lang="en-US" sz="1050" dirty="0">
                <a:effectLst/>
                <a:highlight>
                  <a:srgbClr val="FFFFFF"/>
                </a:highlight>
                <a:latin typeface="Arial" panose="020B0604020202020204" pitchFamily="34" charset="0"/>
                <a:ea typeface="Arial" panose="020B0604020202020204" pitchFamily="34" charset="0"/>
                <a:cs typeface="Arial" panose="020B0604020202020204" pitchFamily="34" charset="0"/>
              </a:rPr>
              <a:t>, </a:t>
            </a:r>
            <a:r>
              <a:rPr lang="en-US" sz="1050" i="1" dirty="0">
                <a:effectLst/>
                <a:highlight>
                  <a:srgbClr val="FFFFFF"/>
                </a:highlight>
                <a:latin typeface="Arial" panose="020B0604020202020204" pitchFamily="34" charset="0"/>
                <a:ea typeface="Arial" panose="020B0604020202020204" pitchFamily="34" charset="0"/>
                <a:cs typeface="Arial" panose="020B0604020202020204" pitchFamily="34" charset="0"/>
              </a:rPr>
              <a:t>58</a:t>
            </a:r>
            <a:r>
              <a:rPr lang="en-US" sz="1050" dirty="0">
                <a:effectLst/>
                <a:highlight>
                  <a:srgbClr val="FFFFFF"/>
                </a:highlight>
                <a:latin typeface="Arial" panose="020B0604020202020204" pitchFamily="34" charset="0"/>
                <a:ea typeface="Arial" panose="020B0604020202020204" pitchFamily="34" charset="0"/>
                <a:cs typeface="Arial" panose="020B0604020202020204" pitchFamily="34" charset="0"/>
              </a:rPr>
              <a:t>(3), 335-365.</a:t>
            </a:r>
            <a:endParaRPr lang="en-US" sz="1050" dirty="0">
              <a:effectLst/>
              <a:latin typeface="Arial" panose="020B0604020202020204" pitchFamily="34" charset="0"/>
              <a:ea typeface="Calibri" panose="020F0502020204030204" pitchFamily="34" charset="0"/>
              <a:cs typeface="Arial" panose="020B0604020202020204" pitchFamily="34" charset="0"/>
            </a:endParaRPr>
          </a:p>
          <a:p>
            <a:pPr marL="0" marR="0"/>
            <a:endParaRPr lang="en-US" sz="20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601215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phic 18" descr="Classroom with solid fill">
            <a:extLst>
              <a:ext uri="{FF2B5EF4-FFF2-40B4-BE49-F238E27FC236}">
                <a16:creationId xmlns:a16="http://schemas.microsoft.com/office/drawing/2014/main" id="{731CCFF2-1A18-C8D9-49CB-3E3BB6BA1A2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91473" y="1594320"/>
            <a:ext cx="1432334" cy="1432334"/>
          </a:xfrm>
          <a:prstGeom prst="rect">
            <a:avLst/>
          </a:prstGeom>
        </p:spPr>
      </p:pic>
      <p:sp>
        <p:nvSpPr>
          <p:cNvPr id="24" name="TextBox 23">
            <a:extLst>
              <a:ext uri="{FF2B5EF4-FFF2-40B4-BE49-F238E27FC236}">
                <a16:creationId xmlns:a16="http://schemas.microsoft.com/office/drawing/2014/main" id="{0018B205-28D8-A9BB-CFA7-FC9121F47F90}"/>
              </a:ext>
            </a:extLst>
          </p:cNvPr>
          <p:cNvSpPr txBox="1"/>
          <p:nvPr/>
        </p:nvSpPr>
        <p:spPr>
          <a:xfrm>
            <a:off x="5172486" y="2987066"/>
            <a:ext cx="2311400"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Instruction</a:t>
            </a:r>
          </a:p>
        </p:txBody>
      </p:sp>
      <p:sp>
        <p:nvSpPr>
          <p:cNvPr id="30" name="TextBox 29">
            <a:extLst>
              <a:ext uri="{FF2B5EF4-FFF2-40B4-BE49-F238E27FC236}">
                <a16:creationId xmlns:a16="http://schemas.microsoft.com/office/drawing/2014/main" id="{3497022E-E6C9-D1FC-0CE7-57624B7EA15E}"/>
              </a:ext>
            </a:extLst>
          </p:cNvPr>
          <p:cNvSpPr txBox="1"/>
          <p:nvPr/>
        </p:nvSpPr>
        <p:spPr>
          <a:xfrm>
            <a:off x="5172486" y="1075672"/>
            <a:ext cx="2463302" cy="584775"/>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Epistemological messages embedded in</a:t>
            </a:r>
          </a:p>
        </p:txBody>
      </p:sp>
      <p:grpSp>
        <p:nvGrpSpPr>
          <p:cNvPr id="3" name="Group 2">
            <a:extLst>
              <a:ext uri="{FF2B5EF4-FFF2-40B4-BE49-F238E27FC236}">
                <a16:creationId xmlns:a16="http://schemas.microsoft.com/office/drawing/2014/main" id="{377439D4-8C7E-662C-152B-43B522A2CA4D}"/>
              </a:ext>
            </a:extLst>
          </p:cNvPr>
          <p:cNvGrpSpPr/>
          <p:nvPr/>
        </p:nvGrpSpPr>
        <p:grpSpPr>
          <a:xfrm>
            <a:off x="5151940" y="3274826"/>
            <a:ext cx="2311400" cy="1704052"/>
            <a:chOff x="5151940" y="3274826"/>
            <a:chExt cx="2311400" cy="1704052"/>
          </a:xfrm>
        </p:grpSpPr>
        <p:sp>
          <p:nvSpPr>
            <p:cNvPr id="25" name="TextBox 24">
              <a:extLst>
                <a:ext uri="{FF2B5EF4-FFF2-40B4-BE49-F238E27FC236}">
                  <a16:creationId xmlns:a16="http://schemas.microsoft.com/office/drawing/2014/main" id="{5D0F3B0A-C44F-B9DC-6947-37C5F42E44FD}"/>
                </a:ext>
              </a:extLst>
            </p:cNvPr>
            <p:cNvSpPr txBox="1"/>
            <p:nvPr/>
          </p:nvSpPr>
          <p:spPr>
            <a:xfrm>
              <a:off x="5151940" y="4640324"/>
              <a:ext cx="2311400"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Assessment</a:t>
              </a:r>
            </a:p>
          </p:txBody>
        </p:sp>
        <p:pic>
          <p:nvPicPr>
            <p:cNvPr id="41" name="Graphic 40" descr="List with solid fill">
              <a:extLst>
                <a:ext uri="{FF2B5EF4-FFF2-40B4-BE49-F238E27FC236}">
                  <a16:creationId xmlns:a16="http://schemas.microsoft.com/office/drawing/2014/main" id="{4BBEB79B-04A7-6E71-B969-AADB9DA1360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36475" y="3274826"/>
              <a:ext cx="1342330" cy="1342330"/>
            </a:xfrm>
            <a:prstGeom prst="rect">
              <a:avLst/>
            </a:prstGeom>
          </p:spPr>
        </p:pic>
      </p:grpSp>
      <p:sp>
        <p:nvSpPr>
          <p:cNvPr id="2" name="TextBox 1">
            <a:extLst>
              <a:ext uri="{FF2B5EF4-FFF2-40B4-BE49-F238E27FC236}">
                <a16:creationId xmlns:a16="http://schemas.microsoft.com/office/drawing/2014/main" id="{8015C37C-FF76-F920-F20A-9CCDE7D681AE}"/>
              </a:ext>
            </a:extLst>
          </p:cNvPr>
          <p:cNvSpPr txBox="1"/>
          <p:nvPr/>
        </p:nvSpPr>
        <p:spPr>
          <a:xfrm>
            <a:off x="466489" y="172489"/>
            <a:ext cx="11253457" cy="707886"/>
          </a:xfrm>
          <a:prstGeom prst="rect">
            <a:avLst/>
          </a:prstGeom>
          <a:noFill/>
        </p:spPr>
        <p:txBody>
          <a:bodyPr wrap="square" rtlCol="0">
            <a:spAutoFit/>
          </a:bodyPr>
          <a:lstStyle/>
          <a:p>
            <a:pPr algn="ctr"/>
            <a:r>
              <a:rPr lang="en-US" sz="4000" b="1" dirty="0">
                <a:latin typeface="Arial" panose="020B0604020202020204" pitchFamily="34" charset="0"/>
                <a:cs typeface="Arial" panose="020B0604020202020204" pitchFamily="34" charset="0"/>
              </a:rPr>
              <a:t>Epistemological Messaging Landscape</a:t>
            </a:r>
          </a:p>
        </p:txBody>
      </p:sp>
      <p:pic>
        <p:nvPicPr>
          <p:cNvPr id="4" name="Picture 3" descr="Graphical user interface, text, application&#10;&#10;Description automatically generated">
            <a:extLst>
              <a:ext uri="{FF2B5EF4-FFF2-40B4-BE49-F238E27FC236}">
                <a16:creationId xmlns:a16="http://schemas.microsoft.com/office/drawing/2014/main" id="{8FDA101B-C7F4-AC8B-CB3E-FBC802E934F8}"/>
              </a:ext>
            </a:extLst>
          </p:cNvPr>
          <p:cNvPicPr>
            <a:picLocks noChangeAspect="1"/>
          </p:cNvPicPr>
          <p:nvPr/>
        </p:nvPicPr>
        <p:blipFill rotWithShape="1">
          <a:blip r:embed="rId6"/>
          <a:srcRect l="8013" t="7259" r="6287" b="24765"/>
          <a:stretch/>
        </p:blipFill>
        <p:spPr>
          <a:xfrm>
            <a:off x="7270477" y="1855744"/>
            <a:ext cx="4645713" cy="4768747"/>
          </a:xfrm>
          <a:prstGeom prst="rect">
            <a:avLst/>
          </a:prstGeom>
          <a:ln>
            <a:solidFill>
              <a:schemeClr val="tx1"/>
            </a:solidFill>
          </a:ln>
        </p:spPr>
      </p:pic>
      <p:sp>
        <p:nvSpPr>
          <p:cNvPr id="6" name="TextBox 5">
            <a:extLst>
              <a:ext uri="{FF2B5EF4-FFF2-40B4-BE49-F238E27FC236}">
                <a16:creationId xmlns:a16="http://schemas.microsoft.com/office/drawing/2014/main" id="{8C4A91A6-351A-EE61-C1D7-D2369494ACD7}"/>
              </a:ext>
            </a:extLst>
          </p:cNvPr>
          <p:cNvSpPr txBox="1"/>
          <p:nvPr/>
        </p:nvSpPr>
        <p:spPr>
          <a:xfrm>
            <a:off x="0" y="5682341"/>
            <a:ext cx="5359078" cy="1446550"/>
          </a:xfrm>
          <a:prstGeom prst="rect">
            <a:avLst/>
          </a:prstGeom>
          <a:noFill/>
        </p:spPr>
        <p:txBody>
          <a:bodyPr wrap="square">
            <a:spAutoFit/>
          </a:bodyPr>
          <a:lstStyle/>
          <a:p>
            <a:pPr marL="0" marR="0"/>
            <a:endParaRPr lang="en-US" sz="1050" dirty="0">
              <a:effectLst/>
              <a:highlight>
                <a:srgbClr val="FFFFFF"/>
              </a:highlight>
              <a:latin typeface="Arial" panose="020B0604020202020204" pitchFamily="34" charset="0"/>
              <a:ea typeface="Arial" panose="020B0604020202020204" pitchFamily="34" charset="0"/>
              <a:cs typeface="Arial" panose="020B0604020202020204" pitchFamily="34" charset="0"/>
            </a:endParaRPr>
          </a:p>
          <a:p>
            <a:pPr marL="0" marR="0">
              <a:spcAft>
                <a:spcPts val="600"/>
              </a:spcAft>
            </a:pPr>
            <a:r>
              <a:rPr lang="en-US" sz="1050" dirty="0">
                <a:effectLst/>
                <a:highlight>
                  <a:srgbClr val="FFFFFF"/>
                </a:highlight>
                <a:latin typeface="Arial" panose="020B0604020202020204" pitchFamily="34" charset="0"/>
                <a:ea typeface="Arial" panose="020B0604020202020204" pitchFamily="34" charset="0"/>
                <a:cs typeface="Arial" panose="020B0604020202020204" pitchFamily="34" charset="0"/>
              </a:rPr>
              <a:t>Russ, R. S. (2018). Characterizing teacher attention to student thinking: A role for epistemological messages. </a:t>
            </a:r>
            <a:r>
              <a:rPr lang="en-US" sz="1050" i="1" dirty="0">
                <a:effectLst/>
                <a:highlight>
                  <a:srgbClr val="FFFFFF"/>
                </a:highlight>
                <a:latin typeface="Arial" panose="020B0604020202020204" pitchFamily="34" charset="0"/>
                <a:ea typeface="Arial" panose="020B0604020202020204" pitchFamily="34" charset="0"/>
                <a:cs typeface="Arial" panose="020B0604020202020204" pitchFamily="34" charset="0"/>
              </a:rPr>
              <a:t>Journal of Research in Science Teaching</a:t>
            </a:r>
            <a:r>
              <a:rPr lang="en-US" sz="1050" dirty="0">
                <a:effectLst/>
                <a:highlight>
                  <a:srgbClr val="FFFFFF"/>
                </a:highlight>
                <a:latin typeface="Arial" panose="020B0604020202020204" pitchFamily="34" charset="0"/>
                <a:ea typeface="Arial" panose="020B0604020202020204" pitchFamily="34" charset="0"/>
                <a:cs typeface="Arial" panose="020B0604020202020204" pitchFamily="34" charset="0"/>
              </a:rPr>
              <a:t>, </a:t>
            </a:r>
            <a:r>
              <a:rPr lang="en-US" sz="1050" i="1" dirty="0">
                <a:effectLst/>
                <a:highlight>
                  <a:srgbClr val="FFFFFF"/>
                </a:highlight>
                <a:latin typeface="Arial" panose="020B0604020202020204" pitchFamily="34" charset="0"/>
                <a:ea typeface="Arial" panose="020B0604020202020204" pitchFamily="34" charset="0"/>
                <a:cs typeface="Arial" panose="020B0604020202020204" pitchFamily="34" charset="0"/>
              </a:rPr>
              <a:t>55</a:t>
            </a:r>
            <a:r>
              <a:rPr lang="en-US" sz="1050" dirty="0">
                <a:effectLst/>
                <a:highlight>
                  <a:srgbClr val="FFFFFF"/>
                </a:highlight>
                <a:latin typeface="Arial" panose="020B0604020202020204" pitchFamily="34" charset="0"/>
                <a:ea typeface="Arial" panose="020B0604020202020204" pitchFamily="34" charset="0"/>
                <a:cs typeface="Arial" panose="020B0604020202020204" pitchFamily="34" charset="0"/>
              </a:rPr>
              <a:t>(1), 94-120.</a:t>
            </a:r>
            <a:endParaRPr lang="en-US" sz="1050" dirty="0">
              <a:highlight>
                <a:srgbClr val="FFFFFF"/>
              </a:highlight>
              <a:latin typeface="Arial" panose="020B0604020202020204" pitchFamily="34" charset="0"/>
              <a:ea typeface="Calibri" panose="020F0502020204030204" pitchFamily="34" charset="0"/>
              <a:cs typeface="Arial" panose="020B0604020202020204" pitchFamily="34" charset="0"/>
            </a:endParaRPr>
          </a:p>
          <a:p>
            <a:r>
              <a:rPr lang="en-US" sz="1050" dirty="0">
                <a:effectLst/>
                <a:highlight>
                  <a:srgbClr val="FFFFFF"/>
                </a:highlight>
                <a:latin typeface="Arial" panose="020B0604020202020204" pitchFamily="34" charset="0"/>
                <a:ea typeface="Arial" panose="020B0604020202020204" pitchFamily="34" charset="0"/>
                <a:cs typeface="Arial" panose="020B0604020202020204" pitchFamily="34" charset="0"/>
              </a:rPr>
              <a:t>Ke, L., &amp; Schwarz, C. V. (2021). Supporting students' meaningful engagement in scientific modeling through epistemological messages: A case study of contrasting teaching approaches. </a:t>
            </a:r>
            <a:r>
              <a:rPr lang="en-US" sz="1050" i="1" dirty="0">
                <a:effectLst/>
                <a:highlight>
                  <a:srgbClr val="FFFFFF"/>
                </a:highlight>
                <a:latin typeface="Arial" panose="020B0604020202020204" pitchFamily="34" charset="0"/>
                <a:ea typeface="Arial" panose="020B0604020202020204" pitchFamily="34" charset="0"/>
                <a:cs typeface="Arial" panose="020B0604020202020204" pitchFamily="34" charset="0"/>
              </a:rPr>
              <a:t>Journal of Research in Science Teaching</a:t>
            </a:r>
            <a:r>
              <a:rPr lang="en-US" sz="1050" dirty="0">
                <a:effectLst/>
                <a:highlight>
                  <a:srgbClr val="FFFFFF"/>
                </a:highlight>
                <a:latin typeface="Arial" panose="020B0604020202020204" pitchFamily="34" charset="0"/>
                <a:ea typeface="Arial" panose="020B0604020202020204" pitchFamily="34" charset="0"/>
                <a:cs typeface="Arial" panose="020B0604020202020204" pitchFamily="34" charset="0"/>
              </a:rPr>
              <a:t>, </a:t>
            </a:r>
            <a:r>
              <a:rPr lang="en-US" sz="1050" i="1" dirty="0">
                <a:effectLst/>
                <a:highlight>
                  <a:srgbClr val="FFFFFF"/>
                </a:highlight>
                <a:latin typeface="Arial" panose="020B0604020202020204" pitchFamily="34" charset="0"/>
                <a:ea typeface="Arial" panose="020B0604020202020204" pitchFamily="34" charset="0"/>
                <a:cs typeface="Arial" panose="020B0604020202020204" pitchFamily="34" charset="0"/>
              </a:rPr>
              <a:t>58</a:t>
            </a:r>
            <a:r>
              <a:rPr lang="en-US" sz="1050" dirty="0">
                <a:effectLst/>
                <a:highlight>
                  <a:srgbClr val="FFFFFF"/>
                </a:highlight>
                <a:latin typeface="Arial" panose="020B0604020202020204" pitchFamily="34" charset="0"/>
                <a:ea typeface="Arial" panose="020B0604020202020204" pitchFamily="34" charset="0"/>
                <a:cs typeface="Arial" panose="020B0604020202020204" pitchFamily="34" charset="0"/>
              </a:rPr>
              <a:t>(3), 335-365.</a:t>
            </a:r>
            <a:endParaRPr lang="en-US" sz="1050" dirty="0">
              <a:effectLst/>
              <a:latin typeface="Arial" panose="020B0604020202020204" pitchFamily="34" charset="0"/>
              <a:ea typeface="Calibri" panose="020F0502020204030204" pitchFamily="34" charset="0"/>
              <a:cs typeface="Arial" panose="020B0604020202020204" pitchFamily="34" charset="0"/>
            </a:endParaRPr>
          </a:p>
          <a:p>
            <a:pPr marL="0" marR="0"/>
            <a:endParaRPr lang="en-US" sz="20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211710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1B3C7-6E00-3DAE-68D7-3801275D2497}"/>
              </a:ext>
            </a:extLst>
          </p:cNvPr>
          <p:cNvSpPr>
            <a:spLocks noGrp="1"/>
          </p:cNvSpPr>
          <p:nvPr>
            <p:ph type="title"/>
          </p:nvPr>
        </p:nvSpPr>
        <p:spPr>
          <a:xfrm>
            <a:off x="0" y="23109"/>
            <a:ext cx="12192000" cy="1325563"/>
          </a:xfrm>
        </p:spPr>
        <p:txBody>
          <a:bodyPr>
            <a:normAutofit/>
          </a:bodyPr>
          <a:lstStyle/>
          <a:p>
            <a:r>
              <a:rPr lang="en-US" b="1" dirty="0"/>
              <a:t>Why should students </a:t>
            </a:r>
            <a:r>
              <a:rPr lang="en-US" sz="4400" b="1" dirty="0"/>
              <a:t>take</a:t>
            </a:r>
            <a:r>
              <a:rPr lang="en-US" b="1" dirty="0"/>
              <a:t> chemistry classes?</a:t>
            </a:r>
          </a:p>
        </p:txBody>
      </p:sp>
      <p:sp>
        <p:nvSpPr>
          <p:cNvPr id="5" name="Text Placeholder 1">
            <a:extLst>
              <a:ext uri="{FF2B5EF4-FFF2-40B4-BE49-F238E27FC236}">
                <a16:creationId xmlns:a16="http://schemas.microsoft.com/office/drawing/2014/main" id="{F47FE7A6-18DF-C57B-D26B-93088A58F252}"/>
              </a:ext>
            </a:extLst>
          </p:cNvPr>
          <p:cNvSpPr txBox="1">
            <a:spLocks/>
          </p:cNvSpPr>
          <p:nvPr/>
        </p:nvSpPr>
        <p:spPr>
          <a:xfrm>
            <a:off x="523874" y="1841385"/>
            <a:ext cx="11144250" cy="380588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0E0E0E"/>
                </a:solidFill>
                <a:latin typeface="Arial" panose="020B0604020202020204" pitchFamily="34" charset="0"/>
                <a:cs typeface="Arial" panose="020B0604020202020204" pitchFamily="34" charset="0"/>
              </a:rPr>
              <a:t>Chemistry knowledge will help them make more informed personal and political choices</a:t>
            </a:r>
          </a:p>
          <a:p>
            <a:r>
              <a:rPr lang="en-US" dirty="0">
                <a:solidFill>
                  <a:schemeClr val="bg1">
                    <a:lumMod val="85000"/>
                  </a:schemeClr>
                </a:solidFill>
                <a:latin typeface="Arial" panose="020B0604020202020204" pitchFamily="34" charset="0"/>
                <a:cs typeface="Arial" panose="020B0604020202020204" pitchFamily="34" charset="0"/>
              </a:rPr>
              <a:t>Some of them will go on to be chemists</a:t>
            </a:r>
          </a:p>
          <a:p>
            <a:r>
              <a:rPr lang="en-US" dirty="0">
                <a:solidFill>
                  <a:schemeClr val="bg1">
                    <a:lumMod val="85000"/>
                  </a:schemeClr>
                </a:solidFill>
                <a:latin typeface="Arial" panose="020B0604020202020204" pitchFamily="34" charset="0"/>
                <a:cs typeface="Arial" panose="020B0604020202020204" pitchFamily="34" charset="0"/>
              </a:rPr>
              <a:t>Chemistry is super cool</a:t>
            </a:r>
          </a:p>
          <a:p>
            <a:r>
              <a:rPr lang="en-US" dirty="0">
                <a:solidFill>
                  <a:srgbClr val="0E0E0E"/>
                </a:solidFill>
                <a:latin typeface="Arial" panose="020B0604020202020204" pitchFamily="34" charset="0"/>
                <a:cs typeface="Arial" panose="020B0604020202020204" pitchFamily="34" charset="0"/>
              </a:rPr>
              <a:t>Chemistry helps students build critical thinking skills that are useful in life</a:t>
            </a:r>
          </a:p>
        </p:txBody>
      </p:sp>
    </p:spTree>
    <p:extLst>
      <p:ext uri="{BB962C8B-B14F-4D97-AF65-F5344CB8AC3E}">
        <p14:creationId xmlns:p14="http://schemas.microsoft.com/office/powerpoint/2010/main" val="39017941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5C5B3B4-9FE3-2E45-DACE-034785379E59}"/>
              </a:ext>
            </a:extLst>
          </p:cNvPr>
          <p:cNvSpPr txBox="1"/>
          <p:nvPr/>
        </p:nvSpPr>
        <p:spPr>
          <a:xfrm>
            <a:off x="0" y="5682341"/>
            <a:ext cx="5359078" cy="1446550"/>
          </a:xfrm>
          <a:prstGeom prst="rect">
            <a:avLst/>
          </a:prstGeom>
          <a:noFill/>
        </p:spPr>
        <p:txBody>
          <a:bodyPr wrap="square">
            <a:spAutoFit/>
          </a:bodyPr>
          <a:lstStyle/>
          <a:p>
            <a:pPr marL="0" marR="0"/>
            <a:endParaRPr lang="en-US" sz="1050" dirty="0">
              <a:effectLst/>
              <a:highlight>
                <a:srgbClr val="FFFFFF"/>
              </a:highlight>
              <a:latin typeface="Arial" panose="020B0604020202020204" pitchFamily="34" charset="0"/>
              <a:ea typeface="Arial" panose="020B0604020202020204" pitchFamily="34" charset="0"/>
              <a:cs typeface="Arial" panose="020B0604020202020204" pitchFamily="34" charset="0"/>
            </a:endParaRPr>
          </a:p>
          <a:p>
            <a:pPr marL="0" marR="0">
              <a:spcAft>
                <a:spcPts val="600"/>
              </a:spcAft>
            </a:pPr>
            <a:r>
              <a:rPr lang="en-US" sz="1050" dirty="0">
                <a:effectLst/>
                <a:highlight>
                  <a:srgbClr val="FFFFFF"/>
                </a:highlight>
                <a:latin typeface="Arial" panose="020B0604020202020204" pitchFamily="34" charset="0"/>
                <a:ea typeface="Arial" panose="020B0604020202020204" pitchFamily="34" charset="0"/>
                <a:cs typeface="Arial" panose="020B0604020202020204" pitchFamily="34" charset="0"/>
              </a:rPr>
              <a:t>Russ, R. S. (2018). Characterizing teacher attention to student thinking: A role for epistemological messages. </a:t>
            </a:r>
            <a:r>
              <a:rPr lang="en-US" sz="1050" i="1" dirty="0">
                <a:effectLst/>
                <a:highlight>
                  <a:srgbClr val="FFFFFF"/>
                </a:highlight>
                <a:latin typeface="Arial" panose="020B0604020202020204" pitchFamily="34" charset="0"/>
                <a:ea typeface="Arial" panose="020B0604020202020204" pitchFamily="34" charset="0"/>
                <a:cs typeface="Arial" panose="020B0604020202020204" pitchFamily="34" charset="0"/>
              </a:rPr>
              <a:t>Journal of Research in Science Teaching</a:t>
            </a:r>
            <a:r>
              <a:rPr lang="en-US" sz="1050" dirty="0">
                <a:effectLst/>
                <a:highlight>
                  <a:srgbClr val="FFFFFF"/>
                </a:highlight>
                <a:latin typeface="Arial" panose="020B0604020202020204" pitchFamily="34" charset="0"/>
                <a:ea typeface="Arial" panose="020B0604020202020204" pitchFamily="34" charset="0"/>
                <a:cs typeface="Arial" panose="020B0604020202020204" pitchFamily="34" charset="0"/>
              </a:rPr>
              <a:t>, </a:t>
            </a:r>
            <a:r>
              <a:rPr lang="en-US" sz="1050" i="1" dirty="0">
                <a:effectLst/>
                <a:highlight>
                  <a:srgbClr val="FFFFFF"/>
                </a:highlight>
                <a:latin typeface="Arial" panose="020B0604020202020204" pitchFamily="34" charset="0"/>
                <a:ea typeface="Arial" panose="020B0604020202020204" pitchFamily="34" charset="0"/>
                <a:cs typeface="Arial" panose="020B0604020202020204" pitchFamily="34" charset="0"/>
              </a:rPr>
              <a:t>55</a:t>
            </a:r>
            <a:r>
              <a:rPr lang="en-US" sz="1050" dirty="0">
                <a:effectLst/>
                <a:highlight>
                  <a:srgbClr val="FFFFFF"/>
                </a:highlight>
                <a:latin typeface="Arial" panose="020B0604020202020204" pitchFamily="34" charset="0"/>
                <a:ea typeface="Arial" panose="020B0604020202020204" pitchFamily="34" charset="0"/>
                <a:cs typeface="Arial" panose="020B0604020202020204" pitchFamily="34" charset="0"/>
              </a:rPr>
              <a:t>(1), 94-120.</a:t>
            </a:r>
            <a:endParaRPr lang="en-US" sz="1050" dirty="0">
              <a:highlight>
                <a:srgbClr val="FFFFFF"/>
              </a:highlight>
              <a:latin typeface="Arial" panose="020B0604020202020204" pitchFamily="34" charset="0"/>
              <a:ea typeface="Calibri" panose="020F0502020204030204" pitchFamily="34" charset="0"/>
              <a:cs typeface="Arial" panose="020B0604020202020204" pitchFamily="34" charset="0"/>
            </a:endParaRPr>
          </a:p>
          <a:p>
            <a:r>
              <a:rPr lang="en-US" sz="1050" dirty="0">
                <a:effectLst/>
                <a:highlight>
                  <a:srgbClr val="FFFFFF"/>
                </a:highlight>
                <a:latin typeface="Arial" panose="020B0604020202020204" pitchFamily="34" charset="0"/>
                <a:ea typeface="Arial" panose="020B0604020202020204" pitchFamily="34" charset="0"/>
                <a:cs typeface="Arial" panose="020B0604020202020204" pitchFamily="34" charset="0"/>
              </a:rPr>
              <a:t>Ke, L., &amp; Schwarz, C. V. (2021). Supporting students' meaningful engagement in scientific modeling through epistemological messages: A case study of contrasting teaching approaches. </a:t>
            </a:r>
            <a:r>
              <a:rPr lang="en-US" sz="1050" i="1" dirty="0">
                <a:effectLst/>
                <a:highlight>
                  <a:srgbClr val="FFFFFF"/>
                </a:highlight>
                <a:latin typeface="Arial" panose="020B0604020202020204" pitchFamily="34" charset="0"/>
                <a:ea typeface="Arial" panose="020B0604020202020204" pitchFamily="34" charset="0"/>
                <a:cs typeface="Arial" panose="020B0604020202020204" pitchFamily="34" charset="0"/>
              </a:rPr>
              <a:t>Journal of Research in Science Teaching</a:t>
            </a:r>
            <a:r>
              <a:rPr lang="en-US" sz="1050" dirty="0">
                <a:effectLst/>
                <a:highlight>
                  <a:srgbClr val="FFFFFF"/>
                </a:highlight>
                <a:latin typeface="Arial" panose="020B0604020202020204" pitchFamily="34" charset="0"/>
                <a:ea typeface="Arial" panose="020B0604020202020204" pitchFamily="34" charset="0"/>
                <a:cs typeface="Arial" panose="020B0604020202020204" pitchFamily="34" charset="0"/>
              </a:rPr>
              <a:t>, </a:t>
            </a:r>
            <a:r>
              <a:rPr lang="en-US" sz="1050" i="1" dirty="0">
                <a:effectLst/>
                <a:highlight>
                  <a:srgbClr val="FFFFFF"/>
                </a:highlight>
                <a:latin typeface="Arial" panose="020B0604020202020204" pitchFamily="34" charset="0"/>
                <a:ea typeface="Arial" panose="020B0604020202020204" pitchFamily="34" charset="0"/>
                <a:cs typeface="Arial" panose="020B0604020202020204" pitchFamily="34" charset="0"/>
              </a:rPr>
              <a:t>58</a:t>
            </a:r>
            <a:r>
              <a:rPr lang="en-US" sz="1050" dirty="0">
                <a:effectLst/>
                <a:highlight>
                  <a:srgbClr val="FFFFFF"/>
                </a:highlight>
                <a:latin typeface="Arial" panose="020B0604020202020204" pitchFamily="34" charset="0"/>
                <a:ea typeface="Arial" panose="020B0604020202020204" pitchFamily="34" charset="0"/>
                <a:cs typeface="Arial" panose="020B0604020202020204" pitchFamily="34" charset="0"/>
              </a:rPr>
              <a:t>(3), 335-365.</a:t>
            </a:r>
            <a:endParaRPr lang="en-US" sz="1050" dirty="0">
              <a:effectLst/>
              <a:latin typeface="Arial" panose="020B0604020202020204" pitchFamily="34" charset="0"/>
              <a:ea typeface="Calibri" panose="020F0502020204030204" pitchFamily="34" charset="0"/>
              <a:cs typeface="Arial" panose="020B0604020202020204" pitchFamily="34" charset="0"/>
            </a:endParaRPr>
          </a:p>
          <a:p>
            <a:pPr marL="0" marR="0"/>
            <a:endParaRPr lang="en-US" sz="2000" dirty="0">
              <a:effectLst/>
              <a:latin typeface="Calibri" panose="020F0502020204030204" pitchFamily="34" charset="0"/>
              <a:ea typeface="Calibri" panose="020F0502020204030204" pitchFamily="34" charset="0"/>
            </a:endParaRPr>
          </a:p>
        </p:txBody>
      </p:sp>
      <p:pic>
        <p:nvPicPr>
          <p:cNvPr id="19" name="Graphic 18" descr="Classroom with solid fill">
            <a:extLst>
              <a:ext uri="{FF2B5EF4-FFF2-40B4-BE49-F238E27FC236}">
                <a16:creationId xmlns:a16="http://schemas.microsoft.com/office/drawing/2014/main" id="{731CCFF2-1A18-C8D9-49CB-3E3BB6BA1A2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91473" y="1594320"/>
            <a:ext cx="1432334" cy="1432334"/>
          </a:xfrm>
          <a:prstGeom prst="rect">
            <a:avLst/>
          </a:prstGeom>
        </p:spPr>
      </p:pic>
      <p:pic>
        <p:nvPicPr>
          <p:cNvPr id="23" name="Graphic 22" descr="Books with solid fill">
            <a:extLst>
              <a:ext uri="{FF2B5EF4-FFF2-40B4-BE49-F238E27FC236}">
                <a16:creationId xmlns:a16="http://schemas.microsoft.com/office/drawing/2014/main" id="{9314B781-B96A-9D7E-0946-A97C1AA7BAA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12019" y="4951501"/>
            <a:ext cx="1432335" cy="1432335"/>
          </a:xfrm>
          <a:prstGeom prst="rect">
            <a:avLst/>
          </a:prstGeom>
        </p:spPr>
      </p:pic>
      <p:sp>
        <p:nvSpPr>
          <p:cNvPr id="24" name="TextBox 23">
            <a:extLst>
              <a:ext uri="{FF2B5EF4-FFF2-40B4-BE49-F238E27FC236}">
                <a16:creationId xmlns:a16="http://schemas.microsoft.com/office/drawing/2014/main" id="{0018B205-28D8-A9BB-CFA7-FC9121F47F90}"/>
              </a:ext>
            </a:extLst>
          </p:cNvPr>
          <p:cNvSpPr txBox="1"/>
          <p:nvPr/>
        </p:nvSpPr>
        <p:spPr>
          <a:xfrm>
            <a:off x="5172486" y="2987066"/>
            <a:ext cx="2311400"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Instruction</a:t>
            </a:r>
          </a:p>
        </p:txBody>
      </p:sp>
      <p:sp>
        <p:nvSpPr>
          <p:cNvPr id="25" name="TextBox 24">
            <a:extLst>
              <a:ext uri="{FF2B5EF4-FFF2-40B4-BE49-F238E27FC236}">
                <a16:creationId xmlns:a16="http://schemas.microsoft.com/office/drawing/2014/main" id="{5D0F3B0A-C44F-B9DC-6947-37C5F42E44FD}"/>
              </a:ext>
            </a:extLst>
          </p:cNvPr>
          <p:cNvSpPr txBox="1"/>
          <p:nvPr/>
        </p:nvSpPr>
        <p:spPr>
          <a:xfrm>
            <a:off x="5151940" y="4640324"/>
            <a:ext cx="2311400"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Assessment</a:t>
            </a:r>
          </a:p>
        </p:txBody>
      </p:sp>
      <p:sp>
        <p:nvSpPr>
          <p:cNvPr id="26" name="TextBox 25">
            <a:extLst>
              <a:ext uri="{FF2B5EF4-FFF2-40B4-BE49-F238E27FC236}">
                <a16:creationId xmlns:a16="http://schemas.microsoft.com/office/drawing/2014/main" id="{9D041D90-831F-A25D-CCA1-06D553E19AA3}"/>
              </a:ext>
            </a:extLst>
          </p:cNvPr>
          <p:cNvSpPr txBox="1"/>
          <p:nvPr/>
        </p:nvSpPr>
        <p:spPr>
          <a:xfrm>
            <a:off x="5172486" y="6344248"/>
            <a:ext cx="2311400"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Curricular materials</a:t>
            </a:r>
          </a:p>
        </p:txBody>
      </p:sp>
      <p:sp>
        <p:nvSpPr>
          <p:cNvPr id="30" name="TextBox 29">
            <a:extLst>
              <a:ext uri="{FF2B5EF4-FFF2-40B4-BE49-F238E27FC236}">
                <a16:creationId xmlns:a16="http://schemas.microsoft.com/office/drawing/2014/main" id="{3497022E-E6C9-D1FC-0CE7-57624B7EA15E}"/>
              </a:ext>
            </a:extLst>
          </p:cNvPr>
          <p:cNvSpPr txBox="1"/>
          <p:nvPr/>
        </p:nvSpPr>
        <p:spPr>
          <a:xfrm>
            <a:off x="5172486" y="1075672"/>
            <a:ext cx="2463302" cy="584775"/>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Epistemological messages embedded in</a:t>
            </a:r>
          </a:p>
        </p:txBody>
      </p:sp>
      <p:pic>
        <p:nvPicPr>
          <p:cNvPr id="41" name="Graphic 40" descr="List with solid fill">
            <a:extLst>
              <a:ext uri="{FF2B5EF4-FFF2-40B4-BE49-F238E27FC236}">
                <a16:creationId xmlns:a16="http://schemas.microsoft.com/office/drawing/2014/main" id="{4BBEB79B-04A7-6E71-B969-AADB9DA1360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36475" y="3274826"/>
            <a:ext cx="1342330" cy="1342330"/>
          </a:xfrm>
          <a:prstGeom prst="rect">
            <a:avLst/>
          </a:prstGeom>
        </p:spPr>
      </p:pic>
      <p:sp>
        <p:nvSpPr>
          <p:cNvPr id="2" name="TextBox 1">
            <a:extLst>
              <a:ext uri="{FF2B5EF4-FFF2-40B4-BE49-F238E27FC236}">
                <a16:creationId xmlns:a16="http://schemas.microsoft.com/office/drawing/2014/main" id="{8015C37C-FF76-F920-F20A-9CCDE7D681AE}"/>
              </a:ext>
            </a:extLst>
          </p:cNvPr>
          <p:cNvSpPr txBox="1"/>
          <p:nvPr/>
        </p:nvSpPr>
        <p:spPr>
          <a:xfrm>
            <a:off x="466489" y="172489"/>
            <a:ext cx="11253457" cy="707886"/>
          </a:xfrm>
          <a:prstGeom prst="rect">
            <a:avLst/>
          </a:prstGeom>
          <a:noFill/>
        </p:spPr>
        <p:txBody>
          <a:bodyPr wrap="square" rtlCol="0">
            <a:spAutoFit/>
          </a:bodyPr>
          <a:lstStyle/>
          <a:p>
            <a:pPr algn="ctr"/>
            <a:r>
              <a:rPr lang="en-US" sz="4000" b="1" dirty="0">
                <a:latin typeface="Arial" panose="020B0604020202020204" pitchFamily="34" charset="0"/>
                <a:cs typeface="Arial" panose="020B0604020202020204" pitchFamily="34" charset="0"/>
              </a:rPr>
              <a:t>Epistemological Messaging Landscape</a:t>
            </a:r>
          </a:p>
        </p:txBody>
      </p:sp>
      <p:grpSp>
        <p:nvGrpSpPr>
          <p:cNvPr id="6" name="Group 5">
            <a:extLst>
              <a:ext uri="{FF2B5EF4-FFF2-40B4-BE49-F238E27FC236}">
                <a16:creationId xmlns:a16="http://schemas.microsoft.com/office/drawing/2014/main" id="{3CB02315-8A06-C2BF-E917-F397B9BDDD8E}"/>
              </a:ext>
            </a:extLst>
          </p:cNvPr>
          <p:cNvGrpSpPr/>
          <p:nvPr/>
        </p:nvGrpSpPr>
        <p:grpSpPr>
          <a:xfrm>
            <a:off x="230870" y="2168434"/>
            <a:ext cx="5229404" cy="4049485"/>
            <a:chOff x="1177909" y="2304094"/>
            <a:chExt cx="5756564" cy="4317423"/>
          </a:xfrm>
        </p:grpSpPr>
        <p:sp>
          <p:nvSpPr>
            <p:cNvPr id="8" name="TextBox 7">
              <a:extLst>
                <a:ext uri="{FF2B5EF4-FFF2-40B4-BE49-F238E27FC236}">
                  <a16:creationId xmlns:a16="http://schemas.microsoft.com/office/drawing/2014/main" id="{0E93868E-F1DA-1C96-3988-D119E303D70A}"/>
                </a:ext>
              </a:extLst>
            </p:cNvPr>
            <p:cNvSpPr txBox="1"/>
            <p:nvPr/>
          </p:nvSpPr>
          <p:spPr>
            <a:xfrm>
              <a:off x="1508166" y="2529444"/>
              <a:ext cx="1484416" cy="461665"/>
            </a:xfrm>
            <a:prstGeom prst="rect">
              <a:avLst/>
            </a:prstGeom>
            <a:solidFill>
              <a:schemeClr val="bg1"/>
            </a:solidFill>
          </p:spPr>
          <p:txBody>
            <a:bodyPr wrap="square" rtlCol="0">
              <a:spAutoFit/>
            </a:bodyPr>
            <a:lstStyle/>
            <a:p>
              <a:r>
                <a:rPr lang="en-US" sz="2400" dirty="0"/>
                <a:t>[Class]</a:t>
              </a:r>
            </a:p>
          </p:txBody>
        </p:sp>
        <p:pic>
          <p:nvPicPr>
            <p:cNvPr id="7" name="Picture 6" descr="Graphical user interface, text, application, email&#10;&#10;Description automatically generated">
              <a:extLst>
                <a:ext uri="{FF2B5EF4-FFF2-40B4-BE49-F238E27FC236}">
                  <a16:creationId xmlns:a16="http://schemas.microsoft.com/office/drawing/2014/main" id="{C3C4BF11-DA50-64E8-3783-C79C011EEC13}"/>
                </a:ext>
              </a:extLst>
            </p:cNvPr>
            <p:cNvPicPr>
              <a:picLocks noChangeAspect="1"/>
            </p:cNvPicPr>
            <p:nvPr/>
          </p:nvPicPr>
          <p:blipFill>
            <a:blip r:embed="rId8"/>
            <a:stretch>
              <a:fillRect/>
            </a:stretch>
          </p:blipFill>
          <p:spPr>
            <a:xfrm>
              <a:off x="1177909" y="2304094"/>
              <a:ext cx="5756564" cy="4317423"/>
            </a:xfrm>
            <a:prstGeom prst="rect">
              <a:avLst/>
            </a:prstGeom>
            <a:ln>
              <a:solidFill>
                <a:schemeClr val="tx1"/>
              </a:solidFill>
            </a:ln>
          </p:spPr>
        </p:pic>
      </p:grpSp>
    </p:spTree>
    <p:extLst>
      <p:ext uri="{BB962C8B-B14F-4D97-AF65-F5344CB8AC3E}">
        <p14:creationId xmlns:p14="http://schemas.microsoft.com/office/powerpoint/2010/main" val="140593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phic 18" descr="Classroom with solid fill">
            <a:extLst>
              <a:ext uri="{FF2B5EF4-FFF2-40B4-BE49-F238E27FC236}">
                <a16:creationId xmlns:a16="http://schemas.microsoft.com/office/drawing/2014/main" id="{731CCFF2-1A18-C8D9-49CB-3E3BB6BA1A2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91473" y="1594320"/>
            <a:ext cx="1432334" cy="1432334"/>
          </a:xfrm>
          <a:prstGeom prst="rect">
            <a:avLst/>
          </a:prstGeom>
        </p:spPr>
      </p:pic>
      <p:pic>
        <p:nvPicPr>
          <p:cNvPr id="23" name="Graphic 22" descr="Books with solid fill">
            <a:extLst>
              <a:ext uri="{FF2B5EF4-FFF2-40B4-BE49-F238E27FC236}">
                <a16:creationId xmlns:a16="http://schemas.microsoft.com/office/drawing/2014/main" id="{9314B781-B96A-9D7E-0946-A97C1AA7BAA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12019" y="4951501"/>
            <a:ext cx="1432335" cy="1432335"/>
          </a:xfrm>
          <a:prstGeom prst="rect">
            <a:avLst/>
          </a:prstGeom>
        </p:spPr>
      </p:pic>
      <p:sp>
        <p:nvSpPr>
          <p:cNvPr id="24" name="TextBox 23">
            <a:extLst>
              <a:ext uri="{FF2B5EF4-FFF2-40B4-BE49-F238E27FC236}">
                <a16:creationId xmlns:a16="http://schemas.microsoft.com/office/drawing/2014/main" id="{0018B205-28D8-A9BB-CFA7-FC9121F47F90}"/>
              </a:ext>
            </a:extLst>
          </p:cNvPr>
          <p:cNvSpPr txBox="1"/>
          <p:nvPr/>
        </p:nvSpPr>
        <p:spPr>
          <a:xfrm>
            <a:off x="5172486" y="2987066"/>
            <a:ext cx="2311400"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Instruction</a:t>
            </a:r>
          </a:p>
        </p:txBody>
      </p:sp>
      <p:sp>
        <p:nvSpPr>
          <p:cNvPr id="25" name="TextBox 24">
            <a:extLst>
              <a:ext uri="{FF2B5EF4-FFF2-40B4-BE49-F238E27FC236}">
                <a16:creationId xmlns:a16="http://schemas.microsoft.com/office/drawing/2014/main" id="{5D0F3B0A-C44F-B9DC-6947-37C5F42E44FD}"/>
              </a:ext>
            </a:extLst>
          </p:cNvPr>
          <p:cNvSpPr txBox="1"/>
          <p:nvPr/>
        </p:nvSpPr>
        <p:spPr>
          <a:xfrm>
            <a:off x="5151940" y="4640324"/>
            <a:ext cx="2311400"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Assessment</a:t>
            </a:r>
          </a:p>
        </p:txBody>
      </p:sp>
      <p:sp>
        <p:nvSpPr>
          <p:cNvPr id="26" name="TextBox 25">
            <a:extLst>
              <a:ext uri="{FF2B5EF4-FFF2-40B4-BE49-F238E27FC236}">
                <a16:creationId xmlns:a16="http://schemas.microsoft.com/office/drawing/2014/main" id="{9D041D90-831F-A25D-CCA1-06D553E19AA3}"/>
              </a:ext>
            </a:extLst>
          </p:cNvPr>
          <p:cNvSpPr txBox="1"/>
          <p:nvPr/>
        </p:nvSpPr>
        <p:spPr>
          <a:xfrm>
            <a:off x="5172486" y="6344248"/>
            <a:ext cx="2311400"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Curricular materials</a:t>
            </a:r>
          </a:p>
        </p:txBody>
      </p:sp>
      <p:sp>
        <p:nvSpPr>
          <p:cNvPr id="30" name="TextBox 29">
            <a:extLst>
              <a:ext uri="{FF2B5EF4-FFF2-40B4-BE49-F238E27FC236}">
                <a16:creationId xmlns:a16="http://schemas.microsoft.com/office/drawing/2014/main" id="{3497022E-E6C9-D1FC-0CE7-57624B7EA15E}"/>
              </a:ext>
            </a:extLst>
          </p:cNvPr>
          <p:cNvSpPr txBox="1"/>
          <p:nvPr/>
        </p:nvSpPr>
        <p:spPr>
          <a:xfrm>
            <a:off x="5172486" y="1075672"/>
            <a:ext cx="2463302" cy="584775"/>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Epistemological messages embedded in</a:t>
            </a:r>
          </a:p>
        </p:txBody>
      </p:sp>
      <p:grpSp>
        <p:nvGrpSpPr>
          <p:cNvPr id="3" name="Group 2">
            <a:extLst>
              <a:ext uri="{FF2B5EF4-FFF2-40B4-BE49-F238E27FC236}">
                <a16:creationId xmlns:a16="http://schemas.microsoft.com/office/drawing/2014/main" id="{0D1CE7EB-F4B1-9CAB-A5D9-2FED5D8CB924}"/>
              </a:ext>
            </a:extLst>
          </p:cNvPr>
          <p:cNvGrpSpPr/>
          <p:nvPr/>
        </p:nvGrpSpPr>
        <p:grpSpPr>
          <a:xfrm>
            <a:off x="5465618" y="1740044"/>
            <a:ext cx="5436059" cy="3186587"/>
            <a:chOff x="5465618" y="1740044"/>
            <a:chExt cx="5436059" cy="3186587"/>
          </a:xfrm>
        </p:grpSpPr>
        <p:pic>
          <p:nvPicPr>
            <p:cNvPr id="34" name="Graphic 33" descr="Group brainstorm with solid fill">
              <a:extLst>
                <a:ext uri="{FF2B5EF4-FFF2-40B4-BE49-F238E27FC236}">
                  <a16:creationId xmlns:a16="http://schemas.microsoft.com/office/drawing/2014/main" id="{989D3712-37E1-5009-1CF8-90E9BCB3E37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65422" y="3134722"/>
              <a:ext cx="1791909" cy="1791909"/>
            </a:xfrm>
            <a:prstGeom prst="rect">
              <a:avLst/>
            </a:prstGeom>
          </p:spPr>
        </p:pic>
        <p:sp>
          <p:nvSpPr>
            <p:cNvPr id="35" name="Arc 34">
              <a:extLst>
                <a:ext uri="{FF2B5EF4-FFF2-40B4-BE49-F238E27FC236}">
                  <a16:creationId xmlns:a16="http://schemas.microsoft.com/office/drawing/2014/main" id="{F68A7336-50C6-9A1F-5B9C-25293F1E61B8}"/>
                </a:ext>
              </a:extLst>
            </p:cNvPr>
            <p:cNvSpPr/>
            <p:nvPr/>
          </p:nvSpPr>
          <p:spPr>
            <a:xfrm>
              <a:off x="5465618" y="1740044"/>
              <a:ext cx="3808288" cy="1897336"/>
            </a:xfrm>
            <a:prstGeom prst="arc">
              <a:avLst/>
            </a:prstGeom>
            <a:solidFill>
              <a:schemeClr val="bg1">
                <a:alpha val="0"/>
              </a:schemeClr>
            </a:solidFill>
            <a:ln w="44450">
              <a:solidFill>
                <a:schemeClr val="tx1"/>
              </a:solidFill>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6" name="TextBox 35">
              <a:extLst>
                <a:ext uri="{FF2B5EF4-FFF2-40B4-BE49-F238E27FC236}">
                  <a16:creationId xmlns:a16="http://schemas.microsoft.com/office/drawing/2014/main" id="{BA40215E-94B6-69AD-1D03-692B309F55D1}"/>
                </a:ext>
              </a:extLst>
            </p:cNvPr>
            <p:cNvSpPr txBox="1"/>
            <p:nvPr/>
          </p:nvSpPr>
          <p:spPr>
            <a:xfrm>
              <a:off x="7078977" y="2018099"/>
              <a:ext cx="2311400" cy="584775"/>
            </a:xfrm>
            <a:prstGeom prst="rect">
              <a:avLst/>
            </a:prstGeom>
            <a:solidFill>
              <a:schemeClr val="bg1">
                <a:alpha val="0"/>
              </a:schemeClr>
            </a:solidFill>
          </p:spPr>
          <p:txBody>
            <a:bodyPr wrap="square" rtlCol="0">
              <a:spAutoFit/>
            </a:bodyPr>
            <a:lstStyle/>
            <a:p>
              <a:pPr algn="ctr"/>
              <a:r>
                <a:rPr lang="en-US" sz="1600" dirty="0">
                  <a:latin typeface="Arial" panose="020B0604020202020204" pitchFamily="34" charset="0"/>
                  <a:cs typeface="Arial" panose="020B0604020202020204" pitchFamily="34" charset="0"/>
                </a:rPr>
                <a:t>Inform / </a:t>
              </a:r>
            </a:p>
            <a:p>
              <a:pPr algn="ctr"/>
              <a:r>
                <a:rPr lang="en-US" sz="1600" dirty="0">
                  <a:latin typeface="Arial" panose="020B0604020202020204" pitchFamily="34" charset="0"/>
                  <a:cs typeface="Arial" panose="020B0604020202020204" pitchFamily="34" charset="0"/>
                </a:rPr>
                <a:t>contribute to</a:t>
              </a:r>
            </a:p>
          </p:txBody>
        </p:sp>
        <p:sp>
          <p:nvSpPr>
            <p:cNvPr id="37" name="TextBox 36">
              <a:extLst>
                <a:ext uri="{FF2B5EF4-FFF2-40B4-BE49-F238E27FC236}">
                  <a16:creationId xmlns:a16="http://schemas.microsoft.com/office/drawing/2014/main" id="{80894E20-2024-DD7B-AC8A-30961920E120}"/>
                </a:ext>
              </a:extLst>
            </p:cNvPr>
            <p:cNvSpPr txBox="1"/>
            <p:nvPr/>
          </p:nvSpPr>
          <p:spPr>
            <a:xfrm>
              <a:off x="7879077" y="2740845"/>
              <a:ext cx="3022600" cy="584775"/>
            </a:xfrm>
            <a:prstGeom prst="rect">
              <a:avLst/>
            </a:prstGeom>
            <a:solidFill>
              <a:schemeClr val="bg1">
                <a:alpha val="0"/>
              </a:schemeClr>
            </a:solidFill>
          </p:spPr>
          <p:txBody>
            <a:bodyPr wrap="square" rtlCol="0">
              <a:spAutoFit/>
            </a:bodyPr>
            <a:lstStyle/>
            <a:p>
              <a:pPr algn="ctr"/>
              <a:r>
                <a:rPr lang="en-US" sz="1600" dirty="0">
                  <a:latin typeface="Arial" panose="020B0604020202020204" pitchFamily="34" charset="0"/>
                  <a:cs typeface="Arial" panose="020B0604020202020204" pitchFamily="34" charset="0"/>
                </a:rPr>
                <a:t>Students’ </a:t>
              </a:r>
              <a:r>
                <a:rPr lang="en-US" sz="1600" b="1" dirty="0">
                  <a:latin typeface="Arial" panose="020B0604020202020204" pitchFamily="34" charset="0"/>
                  <a:cs typeface="Arial" panose="020B0604020202020204" pitchFamily="34" charset="0"/>
                </a:rPr>
                <a:t>epistemological learning goals</a:t>
              </a:r>
              <a:endParaRPr lang="en-US" sz="1600" dirty="0">
                <a:latin typeface="Arial" panose="020B0604020202020204" pitchFamily="34" charset="0"/>
                <a:cs typeface="Arial" panose="020B0604020202020204" pitchFamily="34" charset="0"/>
              </a:endParaRPr>
            </a:p>
          </p:txBody>
        </p:sp>
      </p:grpSp>
      <p:grpSp>
        <p:nvGrpSpPr>
          <p:cNvPr id="4" name="Group 3">
            <a:extLst>
              <a:ext uri="{FF2B5EF4-FFF2-40B4-BE49-F238E27FC236}">
                <a16:creationId xmlns:a16="http://schemas.microsoft.com/office/drawing/2014/main" id="{F42B299A-3A91-32E5-08E5-760049B85F5F}"/>
              </a:ext>
            </a:extLst>
          </p:cNvPr>
          <p:cNvGrpSpPr/>
          <p:nvPr/>
        </p:nvGrpSpPr>
        <p:grpSpPr>
          <a:xfrm>
            <a:off x="5591473" y="3896355"/>
            <a:ext cx="3784827" cy="1964496"/>
            <a:chOff x="5591473" y="3896355"/>
            <a:chExt cx="3784827" cy="1964496"/>
          </a:xfrm>
        </p:grpSpPr>
        <p:sp>
          <p:nvSpPr>
            <p:cNvPr id="38" name="Arc 37">
              <a:extLst>
                <a:ext uri="{FF2B5EF4-FFF2-40B4-BE49-F238E27FC236}">
                  <a16:creationId xmlns:a16="http://schemas.microsoft.com/office/drawing/2014/main" id="{E7717505-8634-155A-AE1B-BE483DF1628F}"/>
                </a:ext>
              </a:extLst>
            </p:cNvPr>
            <p:cNvSpPr/>
            <p:nvPr/>
          </p:nvSpPr>
          <p:spPr>
            <a:xfrm rot="5400000">
              <a:off x="6450442" y="3037386"/>
              <a:ext cx="1964496" cy="3682433"/>
            </a:xfrm>
            <a:prstGeom prst="arc">
              <a:avLst/>
            </a:prstGeom>
            <a:solidFill>
              <a:schemeClr val="bg1">
                <a:alpha val="0"/>
              </a:schemeClr>
            </a:solidFill>
            <a:ln w="44450">
              <a:solidFill>
                <a:schemeClr val="tx1"/>
              </a:solidFill>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9" name="TextBox 38">
              <a:extLst>
                <a:ext uri="{FF2B5EF4-FFF2-40B4-BE49-F238E27FC236}">
                  <a16:creationId xmlns:a16="http://schemas.microsoft.com/office/drawing/2014/main" id="{233EF2BD-FECF-8637-C021-D8A5A7AF012D}"/>
                </a:ext>
              </a:extLst>
            </p:cNvPr>
            <p:cNvSpPr txBox="1"/>
            <p:nvPr/>
          </p:nvSpPr>
          <p:spPr>
            <a:xfrm>
              <a:off x="7064900" y="4926631"/>
              <a:ext cx="2311400" cy="584775"/>
            </a:xfrm>
            <a:prstGeom prst="rect">
              <a:avLst/>
            </a:prstGeom>
            <a:solidFill>
              <a:schemeClr val="bg1">
                <a:alpha val="0"/>
              </a:schemeClr>
            </a:solidFill>
          </p:spPr>
          <p:txBody>
            <a:bodyPr wrap="square" rtlCol="0">
              <a:spAutoFit/>
            </a:bodyPr>
            <a:lstStyle/>
            <a:p>
              <a:pPr algn="ctr"/>
              <a:r>
                <a:rPr lang="en-US" sz="1600" dirty="0">
                  <a:latin typeface="Arial" panose="020B0604020202020204" pitchFamily="34" charset="0"/>
                  <a:cs typeface="Arial" panose="020B0604020202020204" pitchFamily="34" charset="0"/>
                </a:rPr>
                <a:t>Mediate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engagement in      </a:t>
              </a:r>
            </a:p>
          </p:txBody>
        </p:sp>
      </p:grpSp>
      <p:pic>
        <p:nvPicPr>
          <p:cNvPr id="41" name="Graphic 40" descr="List with solid fill">
            <a:extLst>
              <a:ext uri="{FF2B5EF4-FFF2-40B4-BE49-F238E27FC236}">
                <a16:creationId xmlns:a16="http://schemas.microsoft.com/office/drawing/2014/main" id="{4BBEB79B-04A7-6E71-B969-AADB9DA1360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636475" y="3274826"/>
            <a:ext cx="1342330" cy="1342330"/>
          </a:xfrm>
          <a:prstGeom prst="rect">
            <a:avLst/>
          </a:prstGeom>
        </p:spPr>
      </p:pic>
      <p:sp>
        <p:nvSpPr>
          <p:cNvPr id="2" name="TextBox 1">
            <a:extLst>
              <a:ext uri="{FF2B5EF4-FFF2-40B4-BE49-F238E27FC236}">
                <a16:creationId xmlns:a16="http://schemas.microsoft.com/office/drawing/2014/main" id="{8015C37C-FF76-F920-F20A-9CCDE7D681AE}"/>
              </a:ext>
            </a:extLst>
          </p:cNvPr>
          <p:cNvSpPr txBox="1"/>
          <p:nvPr/>
        </p:nvSpPr>
        <p:spPr>
          <a:xfrm>
            <a:off x="466489" y="172489"/>
            <a:ext cx="11253457" cy="707886"/>
          </a:xfrm>
          <a:prstGeom prst="rect">
            <a:avLst/>
          </a:prstGeom>
          <a:noFill/>
        </p:spPr>
        <p:txBody>
          <a:bodyPr wrap="square" rtlCol="0">
            <a:spAutoFit/>
          </a:bodyPr>
          <a:lstStyle/>
          <a:p>
            <a:pPr algn="ctr"/>
            <a:r>
              <a:rPr lang="en-US" sz="4000" b="1" dirty="0">
                <a:latin typeface="Arial" panose="020B0604020202020204" pitchFamily="34" charset="0"/>
                <a:cs typeface="Arial" panose="020B0604020202020204" pitchFamily="34" charset="0"/>
              </a:rPr>
              <a:t>Epistemological Messaging Landscape</a:t>
            </a:r>
          </a:p>
        </p:txBody>
      </p:sp>
      <p:sp>
        <p:nvSpPr>
          <p:cNvPr id="6" name="TextBox 5">
            <a:extLst>
              <a:ext uri="{FF2B5EF4-FFF2-40B4-BE49-F238E27FC236}">
                <a16:creationId xmlns:a16="http://schemas.microsoft.com/office/drawing/2014/main" id="{ED945D79-BDBB-7675-D5D7-1AD557102B3D}"/>
              </a:ext>
            </a:extLst>
          </p:cNvPr>
          <p:cNvSpPr txBox="1"/>
          <p:nvPr/>
        </p:nvSpPr>
        <p:spPr>
          <a:xfrm>
            <a:off x="0" y="5682341"/>
            <a:ext cx="5359078" cy="1446550"/>
          </a:xfrm>
          <a:prstGeom prst="rect">
            <a:avLst/>
          </a:prstGeom>
          <a:noFill/>
        </p:spPr>
        <p:txBody>
          <a:bodyPr wrap="square">
            <a:spAutoFit/>
          </a:bodyPr>
          <a:lstStyle/>
          <a:p>
            <a:pPr marL="0" marR="0"/>
            <a:endParaRPr lang="en-US" sz="1050" dirty="0">
              <a:effectLst/>
              <a:highlight>
                <a:srgbClr val="FFFFFF"/>
              </a:highlight>
              <a:latin typeface="Arial" panose="020B0604020202020204" pitchFamily="34" charset="0"/>
              <a:ea typeface="Arial" panose="020B0604020202020204" pitchFamily="34" charset="0"/>
              <a:cs typeface="Arial" panose="020B0604020202020204" pitchFamily="34" charset="0"/>
            </a:endParaRPr>
          </a:p>
          <a:p>
            <a:pPr marL="0" marR="0">
              <a:spcAft>
                <a:spcPts val="600"/>
              </a:spcAft>
            </a:pPr>
            <a:r>
              <a:rPr lang="en-US" sz="1050" dirty="0">
                <a:effectLst/>
                <a:highlight>
                  <a:srgbClr val="FFFFFF"/>
                </a:highlight>
                <a:latin typeface="Arial" panose="020B0604020202020204" pitchFamily="34" charset="0"/>
                <a:ea typeface="Arial" panose="020B0604020202020204" pitchFamily="34" charset="0"/>
                <a:cs typeface="Arial" panose="020B0604020202020204" pitchFamily="34" charset="0"/>
              </a:rPr>
              <a:t>Russ, R. S. (2018). Characterizing teacher attention to student thinking: A role for epistemological messages. </a:t>
            </a:r>
            <a:r>
              <a:rPr lang="en-US" sz="1050" i="1" dirty="0">
                <a:effectLst/>
                <a:highlight>
                  <a:srgbClr val="FFFFFF"/>
                </a:highlight>
                <a:latin typeface="Arial" panose="020B0604020202020204" pitchFamily="34" charset="0"/>
                <a:ea typeface="Arial" panose="020B0604020202020204" pitchFamily="34" charset="0"/>
                <a:cs typeface="Arial" panose="020B0604020202020204" pitchFamily="34" charset="0"/>
              </a:rPr>
              <a:t>Journal of Research in Science Teaching</a:t>
            </a:r>
            <a:r>
              <a:rPr lang="en-US" sz="1050" dirty="0">
                <a:effectLst/>
                <a:highlight>
                  <a:srgbClr val="FFFFFF"/>
                </a:highlight>
                <a:latin typeface="Arial" panose="020B0604020202020204" pitchFamily="34" charset="0"/>
                <a:ea typeface="Arial" panose="020B0604020202020204" pitchFamily="34" charset="0"/>
                <a:cs typeface="Arial" panose="020B0604020202020204" pitchFamily="34" charset="0"/>
              </a:rPr>
              <a:t>, </a:t>
            </a:r>
            <a:r>
              <a:rPr lang="en-US" sz="1050" i="1" dirty="0">
                <a:effectLst/>
                <a:highlight>
                  <a:srgbClr val="FFFFFF"/>
                </a:highlight>
                <a:latin typeface="Arial" panose="020B0604020202020204" pitchFamily="34" charset="0"/>
                <a:ea typeface="Arial" panose="020B0604020202020204" pitchFamily="34" charset="0"/>
                <a:cs typeface="Arial" panose="020B0604020202020204" pitchFamily="34" charset="0"/>
              </a:rPr>
              <a:t>55</a:t>
            </a:r>
            <a:r>
              <a:rPr lang="en-US" sz="1050" dirty="0">
                <a:effectLst/>
                <a:highlight>
                  <a:srgbClr val="FFFFFF"/>
                </a:highlight>
                <a:latin typeface="Arial" panose="020B0604020202020204" pitchFamily="34" charset="0"/>
                <a:ea typeface="Arial" panose="020B0604020202020204" pitchFamily="34" charset="0"/>
                <a:cs typeface="Arial" panose="020B0604020202020204" pitchFamily="34" charset="0"/>
              </a:rPr>
              <a:t>(1), 94-120.</a:t>
            </a:r>
            <a:endParaRPr lang="en-US" sz="1050" dirty="0">
              <a:highlight>
                <a:srgbClr val="FFFFFF"/>
              </a:highlight>
              <a:latin typeface="Arial" panose="020B0604020202020204" pitchFamily="34" charset="0"/>
              <a:ea typeface="Calibri" panose="020F0502020204030204" pitchFamily="34" charset="0"/>
              <a:cs typeface="Arial" panose="020B0604020202020204" pitchFamily="34" charset="0"/>
            </a:endParaRPr>
          </a:p>
          <a:p>
            <a:r>
              <a:rPr lang="en-US" sz="1050" dirty="0">
                <a:effectLst/>
                <a:highlight>
                  <a:srgbClr val="FFFFFF"/>
                </a:highlight>
                <a:latin typeface="Arial" panose="020B0604020202020204" pitchFamily="34" charset="0"/>
                <a:ea typeface="Arial" panose="020B0604020202020204" pitchFamily="34" charset="0"/>
                <a:cs typeface="Arial" panose="020B0604020202020204" pitchFamily="34" charset="0"/>
              </a:rPr>
              <a:t>Ke, L., &amp; Schwarz, C. V. (2021). Supporting students' meaningful engagement in scientific modeling through epistemological messages: A case study of contrasting teaching approaches. </a:t>
            </a:r>
            <a:r>
              <a:rPr lang="en-US" sz="1050" i="1" dirty="0">
                <a:effectLst/>
                <a:highlight>
                  <a:srgbClr val="FFFFFF"/>
                </a:highlight>
                <a:latin typeface="Arial" panose="020B0604020202020204" pitchFamily="34" charset="0"/>
                <a:ea typeface="Arial" panose="020B0604020202020204" pitchFamily="34" charset="0"/>
                <a:cs typeface="Arial" panose="020B0604020202020204" pitchFamily="34" charset="0"/>
              </a:rPr>
              <a:t>Journal of Research in Science Teaching</a:t>
            </a:r>
            <a:r>
              <a:rPr lang="en-US" sz="1050" dirty="0">
                <a:effectLst/>
                <a:highlight>
                  <a:srgbClr val="FFFFFF"/>
                </a:highlight>
                <a:latin typeface="Arial" panose="020B0604020202020204" pitchFamily="34" charset="0"/>
                <a:ea typeface="Arial" panose="020B0604020202020204" pitchFamily="34" charset="0"/>
                <a:cs typeface="Arial" panose="020B0604020202020204" pitchFamily="34" charset="0"/>
              </a:rPr>
              <a:t>, </a:t>
            </a:r>
            <a:r>
              <a:rPr lang="en-US" sz="1050" i="1" dirty="0">
                <a:effectLst/>
                <a:highlight>
                  <a:srgbClr val="FFFFFF"/>
                </a:highlight>
                <a:latin typeface="Arial" panose="020B0604020202020204" pitchFamily="34" charset="0"/>
                <a:ea typeface="Arial" panose="020B0604020202020204" pitchFamily="34" charset="0"/>
                <a:cs typeface="Arial" panose="020B0604020202020204" pitchFamily="34" charset="0"/>
              </a:rPr>
              <a:t>58</a:t>
            </a:r>
            <a:r>
              <a:rPr lang="en-US" sz="1050" dirty="0">
                <a:effectLst/>
                <a:highlight>
                  <a:srgbClr val="FFFFFF"/>
                </a:highlight>
                <a:latin typeface="Arial" panose="020B0604020202020204" pitchFamily="34" charset="0"/>
                <a:ea typeface="Arial" panose="020B0604020202020204" pitchFamily="34" charset="0"/>
                <a:cs typeface="Arial" panose="020B0604020202020204" pitchFamily="34" charset="0"/>
              </a:rPr>
              <a:t>(3), 335-365.</a:t>
            </a:r>
            <a:endParaRPr lang="en-US" sz="1050" dirty="0">
              <a:effectLst/>
              <a:latin typeface="Arial" panose="020B0604020202020204" pitchFamily="34" charset="0"/>
              <a:ea typeface="Calibri" panose="020F0502020204030204" pitchFamily="34" charset="0"/>
              <a:cs typeface="Arial" panose="020B0604020202020204" pitchFamily="34" charset="0"/>
            </a:endParaRPr>
          </a:p>
          <a:p>
            <a:pPr marL="0" marR="0"/>
            <a:endParaRPr lang="en-US" sz="20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847251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ack background with a black square&#10;&#10;Description automatically generated with medium confidence">
            <a:extLst>
              <a:ext uri="{FF2B5EF4-FFF2-40B4-BE49-F238E27FC236}">
                <a16:creationId xmlns:a16="http://schemas.microsoft.com/office/drawing/2014/main" id="{ABA90D9E-3377-95FD-276D-28CFB4663811}"/>
              </a:ext>
            </a:extLst>
          </p:cNvPr>
          <p:cNvPicPr>
            <a:picLocks noChangeAspect="1"/>
          </p:cNvPicPr>
          <p:nvPr/>
        </p:nvPicPr>
        <p:blipFill rotWithShape="1">
          <a:blip r:embed="rId2"/>
          <a:srcRect b="13889"/>
          <a:stretch/>
        </p:blipFill>
        <p:spPr>
          <a:xfrm>
            <a:off x="1681595" y="2917264"/>
            <a:ext cx="2298700" cy="1979436"/>
          </a:xfrm>
          <a:prstGeom prst="rect">
            <a:avLst/>
          </a:prstGeom>
        </p:spPr>
      </p:pic>
      <p:sp>
        <p:nvSpPr>
          <p:cNvPr id="7" name="TextBox 6">
            <a:extLst>
              <a:ext uri="{FF2B5EF4-FFF2-40B4-BE49-F238E27FC236}">
                <a16:creationId xmlns:a16="http://schemas.microsoft.com/office/drawing/2014/main" id="{6AB804AF-B277-70E6-97FB-5C42B5652A42}"/>
              </a:ext>
            </a:extLst>
          </p:cNvPr>
          <p:cNvSpPr txBox="1"/>
          <p:nvPr/>
        </p:nvSpPr>
        <p:spPr>
          <a:xfrm>
            <a:off x="1071153" y="2405014"/>
            <a:ext cx="3313545" cy="584775"/>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Instructors’ (possibly tacit) </a:t>
            </a:r>
            <a:r>
              <a:rPr lang="en-US" sz="1600" b="1" dirty="0">
                <a:latin typeface="Arial" panose="020B0604020202020204" pitchFamily="34" charset="0"/>
                <a:cs typeface="Arial" panose="020B0604020202020204" pitchFamily="34" charset="0"/>
              </a:rPr>
              <a:t>epistemic learning goals</a:t>
            </a:r>
            <a:endParaRPr lang="en-US" sz="16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6E608061-5256-BF91-1F29-20434B882FD3}"/>
              </a:ext>
            </a:extLst>
          </p:cNvPr>
          <p:cNvSpPr txBox="1"/>
          <p:nvPr/>
        </p:nvSpPr>
        <p:spPr>
          <a:xfrm>
            <a:off x="1319645" y="4896700"/>
            <a:ext cx="3022600" cy="584775"/>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Other types of learning goals, and contextual constraints</a:t>
            </a:r>
          </a:p>
        </p:txBody>
      </p:sp>
      <p:sp>
        <p:nvSpPr>
          <p:cNvPr id="13" name="TextBox 12">
            <a:extLst>
              <a:ext uri="{FF2B5EF4-FFF2-40B4-BE49-F238E27FC236}">
                <a16:creationId xmlns:a16="http://schemas.microsoft.com/office/drawing/2014/main" id="{660A57A5-A11B-5620-9B9A-E403BC9E7BEC}"/>
              </a:ext>
            </a:extLst>
          </p:cNvPr>
          <p:cNvSpPr txBox="1"/>
          <p:nvPr/>
        </p:nvSpPr>
        <p:spPr>
          <a:xfrm>
            <a:off x="4384698" y="3572927"/>
            <a:ext cx="1393959"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structure</a:t>
            </a:r>
          </a:p>
        </p:txBody>
      </p:sp>
      <p:pic>
        <p:nvPicPr>
          <p:cNvPr id="19" name="Graphic 18" descr="Classroom with solid fill">
            <a:extLst>
              <a:ext uri="{FF2B5EF4-FFF2-40B4-BE49-F238E27FC236}">
                <a16:creationId xmlns:a16="http://schemas.microsoft.com/office/drawing/2014/main" id="{731CCFF2-1A18-C8D9-49CB-3E3BB6BA1A2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91473" y="1594320"/>
            <a:ext cx="1432334" cy="1432334"/>
          </a:xfrm>
          <a:prstGeom prst="rect">
            <a:avLst/>
          </a:prstGeom>
        </p:spPr>
      </p:pic>
      <p:pic>
        <p:nvPicPr>
          <p:cNvPr id="23" name="Graphic 22" descr="Books with solid fill">
            <a:extLst>
              <a:ext uri="{FF2B5EF4-FFF2-40B4-BE49-F238E27FC236}">
                <a16:creationId xmlns:a16="http://schemas.microsoft.com/office/drawing/2014/main" id="{9314B781-B96A-9D7E-0946-A97C1AA7BAA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12019" y="4951501"/>
            <a:ext cx="1432335" cy="1432335"/>
          </a:xfrm>
          <a:prstGeom prst="rect">
            <a:avLst/>
          </a:prstGeom>
        </p:spPr>
      </p:pic>
      <p:sp>
        <p:nvSpPr>
          <p:cNvPr id="24" name="TextBox 23">
            <a:extLst>
              <a:ext uri="{FF2B5EF4-FFF2-40B4-BE49-F238E27FC236}">
                <a16:creationId xmlns:a16="http://schemas.microsoft.com/office/drawing/2014/main" id="{0018B205-28D8-A9BB-CFA7-FC9121F47F90}"/>
              </a:ext>
            </a:extLst>
          </p:cNvPr>
          <p:cNvSpPr txBox="1"/>
          <p:nvPr/>
        </p:nvSpPr>
        <p:spPr>
          <a:xfrm>
            <a:off x="5172486" y="2987066"/>
            <a:ext cx="2311400" cy="338554"/>
          </a:xfrm>
          <a:prstGeom prst="rect">
            <a:avLst/>
          </a:prstGeom>
          <a:noFill/>
        </p:spPr>
        <p:txBody>
          <a:bodyPr wrap="square" rtlCol="0">
            <a:spAutoFit/>
          </a:bodyPr>
          <a:lstStyle/>
          <a:p>
            <a:pPr algn="ctr"/>
            <a:r>
              <a:rPr lang="en-US" sz="1600" dirty="0">
                <a:solidFill>
                  <a:schemeClr val="accent1">
                    <a:lumMod val="75000"/>
                  </a:schemeClr>
                </a:solidFill>
                <a:latin typeface="Arial" panose="020B0604020202020204" pitchFamily="34" charset="0"/>
                <a:cs typeface="Arial" panose="020B0604020202020204" pitchFamily="34" charset="0"/>
              </a:rPr>
              <a:t>Instruction</a:t>
            </a:r>
          </a:p>
        </p:txBody>
      </p:sp>
      <p:sp>
        <p:nvSpPr>
          <p:cNvPr id="26" name="TextBox 25">
            <a:extLst>
              <a:ext uri="{FF2B5EF4-FFF2-40B4-BE49-F238E27FC236}">
                <a16:creationId xmlns:a16="http://schemas.microsoft.com/office/drawing/2014/main" id="{9D041D90-831F-A25D-CCA1-06D553E19AA3}"/>
              </a:ext>
            </a:extLst>
          </p:cNvPr>
          <p:cNvSpPr txBox="1"/>
          <p:nvPr/>
        </p:nvSpPr>
        <p:spPr>
          <a:xfrm>
            <a:off x="5172486" y="6344248"/>
            <a:ext cx="2311400" cy="338554"/>
          </a:xfrm>
          <a:prstGeom prst="rect">
            <a:avLst/>
          </a:prstGeom>
          <a:noFill/>
        </p:spPr>
        <p:txBody>
          <a:bodyPr wrap="square" rtlCol="0">
            <a:spAutoFit/>
          </a:bodyPr>
          <a:lstStyle/>
          <a:p>
            <a:pPr algn="ctr"/>
            <a:r>
              <a:rPr lang="en-US" sz="1600" dirty="0">
                <a:solidFill>
                  <a:schemeClr val="accent1">
                    <a:lumMod val="75000"/>
                  </a:schemeClr>
                </a:solidFill>
                <a:latin typeface="Arial" panose="020B0604020202020204" pitchFamily="34" charset="0"/>
                <a:cs typeface="Arial" panose="020B0604020202020204" pitchFamily="34" charset="0"/>
              </a:rPr>
              <a:t>Curricular materials</a:t>
            </a:r>
          </a:p>
        </p:txBody>
      </p:sp>
      <p:sp>
        <p:nvSpPr>
          <p:cNvPr id="27" name="Right Brace 26">
            <a:extLst>
              <a:ext uri="{FF2B5EF4-FFF2-40B4-BE49-F238E27FC236}">
                <a16:creationId xmlns:a16="http://schemas.microsoft.com/office/drawing/2014/main" id="{7918E30F-F906-FC10-E1F8-EC84067AA20A}"/>
              </a:ext>
            </a:extLst>
          </p:cNvPr>
          <p:cNvSpPr/>
          <p:nvPr/>
        </p:nvSpPr>
        <p:spPr>
          <a:xfrm>
            <a:off x="4251793" y="2655654"/>
            <a:ext cx="482600" cy="2502656"/>
          </a:xfrm>
          <a:prstGeom prst="rightBrace">
            <a:avLst/>
          </a:prstGeom>
          <a:ln w="44450"/>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cxnSp>
        <p:nvCxnSpPr>
          <p:cNvPr id="29" name="Straight Arrow Connector 28">
            <a:extLst>
              <a:ext uri="{FF2B5EF4-FFF2-40B4-BE49-F238E27FC236}">
                <a16:creationId xmlns:a16="http://schemas.microsoft.com/office/drawing/2014/main" id="{B0A8DE24-50E7-A1A9-2372-ECB81269796A}"/>
              </a:ext>
            </a:extLst>
          </p:cNvPr>
          <p:cNvCxnSpPr>
            <a:stCxn id="27" idx="1"/>
          </p:cNvCxnSpPr>
          <p:nvPr/>
        </p:nvCxnSpPr>
        <p:spPr>
          <a:xfrm>
            <a:off x="4734393" y="3906982"/>
            <a:ext cx="877626" cy="0"/>
          </a:xfrm>
          <a:prstGeom prst="straightConnector1">
            <a:avLst/>
          </a:prstGeom>
          <a:ln w="444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8015C37C-FF76-F920-F20A-9CCDE7D681AE}"/>
              </a:ext>
            </a:extLst>
          </p:cNvPr>
          <p:cNvSpPr txBox="1"/>
          <p:nvPr/>
        </p:nvSpPr>
        <p:spPr>
          <a:xfrm>
            <a:off x="466489" y="172489"/>
            <a:ext cx="11253457" cy="707886"/>
          </a:xfrm>
          <a:prstGeom prst="rect">
            <a:avLst/>
          </a:prstGeom>
          <a:noFill/>
        </p:spPr>
        <p:txBody>
          <a:bodyPr wrap="square" rtlCol="0">
            <a:spAutoFit/>
          </a:bodyPr>
          <a:lstStyle/>
          <a:p>
            <a:pPr algn="ctr"/>
            <a:r>
              <a:rPr lang="en-US" sz="4000" b="1" dirty="0">
                <a:latin typeface="Arial" panose="020B0604020202020204" pitchFamily="34" charset="0"/>
                <a:cs typeface="Arial" panose="020B0604020202020204" pitchFamily="34" charset="0"/>
              </a:rPr>
              <a:t>Epistemological Messaging Landscape</a:t>
            </a:r>
          </a:p>
        </p:txBody>
      </p:sp>
      <p:pic>
        <p:nvPicPr>
          <p:cNvPr id="41" name="Graphic 40" descr="List with solid fill">
            <a:extLst>
              <a:ext uri="{FF2B5EF4-FFF2-40B4-BE49-F238E27FC236}">
                <a16:creationId xmlns:a16="http://schemas.microsoft.com/office/drawing/2014/main" id="{4BBEB79B-04A7-6E71-B969-AADB9DA1360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36475" y="3274826"/>
            <a:ext cx="1342330" cy="1342330"/>
          </a:xfrm>
          <a:prstGeom prst="rect">
            <a:avLst/>
          </a:prstGeom>
        </p:spPr>
      </p:pic>
      <p:sp>
        <p:nvSpPr>
          <p:cNvPr id="25" name="TextBox 24">
            <a:extLst>
              <a:ext uri="{FF2B5EF4-FFF2-40B4-BE49-F238E27FC236}">
                <a16:creationId xmlns:a16="http://schemas.microsoft.com/office/drawing/2014/main" id="{5D0F3B0A-C44F-B9DC-6947-37C5F42E44FD}"/>
              </a:ext>
            </a:extLst>
          </p:cNvPr>
          <p:cNvSpPr txBox="1"/>
          <p:nvPr/>
        </p:nvSpPr>
        <p:spPr>
          <a:xfrm>
            <a:off x="5151940" y="4640324"/>
            <a:ext cx="2311400" cy="338554"/>
          </a:xfrm>
          <a:prstGeom prst="rect">
            <a:avLst/>
          </a:prstGeom>
          <a:noFill/>
        </p:spPr>
        <p:txBody>
          <a:bodyPr wrap="square" rtlCol="0">
            <a:spAutoFit/>
          </a:bodyPr>
          <a:lstStyle/>
          <a:p>
            <a:pPr algn="ctr"/>
            <a:r>
              <a:rPr lang="en-US" sz="1600" dirty="0">
                <a:solidFill>
                  <a:schemeClr val="accent1">
                    <a:lumMod val="75000"/>
                  </a:schemeClr>
                </a:solidFill>
                <a:latin typeface="Arial" panose="020B0604020202020204" pitchFamily="34" charset="0"/>
                <a:cs typeface="Arial" panose="020B0604020202020204" pitchFamily="34" charset="0"/>
              </a:rPr>
              <a:t>Assessment</a:t>
            </a:r>
          </a:p>
        </p:txBody>
      </p:sp>
      <p:pic>
        <p:nvPicPr>
          <p:cNvPr id="34" name="Graphic 33" descr="Group brainstorm with solid fill">
            <a:extLst>
              <a:ext uri="{FF2B5EF4-FFF2-40B4-BE49-F238E27FC236}">
                <a16:creationId xmlns:a16="http://schemas.microsoft.com/office/drawing/2014/main" id="{989D3712-37E1-5009-1CF8-90E9BCB3E37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65422" y="3134722"/>
            <a:ext cx="1791909" cy="1791909"/>
          </a:xfrm>
          <a:prstGeom prst="rect">
            <a:avLst/>
          </a:prstGeom>
        </p:spPr>
      </p:pic>
      <p:sp>
        <p:nvSpPr>
          <p:cNvPr id="35" name="Arc 34">
            <a:extLst>
              <a:ext uri="{FF2B5EF4-FFF2-40B4-BE49-F238E27FC236}">
                <a16:creationId xmlns:a16="http://schemas.microsoft.com/office/drawing/2014/main" id="{F68A7336-50C6-9A1F-5B9C-25293F1E61B8}"/>
              </a:ext>
            </a:extLst>
          </p:cNvPr>
          <p:cNvSpPr/>
          <p:nvPr/>
        </p:nvSpPr>
        <p:spPr>
          <a:xfrm>
            <a:off x="5465618" y="1740044"/>
            <a:ext cx="3808288" cy="1897336"/>
          </a:xfrm>
          <a:prstGeom prst="arc">
            <a:avLst/>
          </a:prstGeom>
          <a:solidFill>
            <a:schemeClr val="bg1"/>
          </a:solidFill>
          <a:ln w="44450">
            <a:solidFill>
              <a:schemeClr val="accent1">
                <a:lumMod val="75000"/>
              </a:schemeClr>
            </a:solidFill>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6" name="TextBox 35">
            <a:extLst>
              <a:ext uri="{FF2B5EF4-FFF2-40B4-BE49-F238E27FC236}">
                <a16:creationId xmlns:a16="http://schemas.microsoft.com/office/drawing/2014/main" id="{BA40215E-94B6-69AD-1D03-692B309F55D1}"/>
              </a:ext>
            </a:extLst>
          </p:cNvPr>
          <p:cNvSpPr txBox="1"/>
          <p:nvPr/>
        </p:nvSpPr>
        <p:spPr>
          <a:xfrm>
            <a:off x="7078977" y="2018099"/>
            <a:ext cx="2311400" cy="584775"/>
          </a:xfrm>
          <a:prstGeom prst="rect">
            <a:avLst/>
          </a:prstGeom>
          <a:solidFill>
            <a:schemeClr val="bg1">
              <a:alpha val="0"/>
            </a:schemeClr>
          </a:solidFill>
        </p:spPr>
        <p:txBody>
          <a:bodyPr wrap="square" rtlCol="0">
            <a:spAutoFit/>
          </a:bodyPr>
          <a:lstStyle/>
          <a:p>
            <a:pPr algn="ctr"/>
            <a:r>
              <a:rPr lang="en-US" sz="1600" dirty="0">
                <a:solidFill>
                  <a:schemeClr val="accent1">
                    <a:lumMod val="75000"/>
                  </a:schemeClr>
                </a:solidFill>
                <a:latin typeface="Arial" panose="020B0604020202020204" pitchFamily="34" charset="0"/>
                <a:cs typeface="Arial" panose="020B0604020202020204" pitchFamily="34" charset="0"/>
              </a:rPr>
              <a:t>Inform / </a:t>
            </a:r>
          </a:p>
          <a:p>
            <a:pPr algn="ctr"/>
            <a:r>
              <a:rPr lang="en-US" sz="1600" dirty="0">
                <a:solidFill>
                  <a:schemeClr val="accent1">
                    <a:lumMod val="75000"/>
                  </a:schemeClr>
                </a:solidFill>
                <a:latin typeface="Arial" panose="020B0604020202020204" pitchFamily="34" charset="0"/>
                <a:cs typeface="Arial" panose="020B0604020202020204" pitchFamily="34" charset="0"/>
              </a:rPr>
              <a:t>contribute to</a:t>
            </a:r>
          </a:p>
        </p:txBody>
      </p:sp>
      <p:sp>
        <p:nvSpPr>
          <p:cNvPr id="37" name="TextBox 36">
            <a:extLst>
              <a:ext uri="{FF2B5EF4-FFF2-40B4-BE49-F238E27FC236}">
                <a16:creationId xmlns:a16="http://schemas.microsoft.com/office/drawing/2014/main" id="{80894E20-2024-DD7B-AC8A-30961920E120}"/>
              </a:ext>
            </a:extLst>
          </p:cNvPr>
          <p:cNvSpPr txBox="1"/>
          <p:nvPr/>
        </p:nvSpPr>
        <p:spPr>
          <a:xfrm>
            <a:off x="7879077" y="2740845"/>
            <a:ext cx="3022600" cy="584775"/>
          </a:xfrm>
          <a:prstGeom prst="rect">
            <a:avLst/>
          </a:prstGeom>
          <a:solidFill>
            <a:schemeClr val="bg1">
              <a:alpha val="0"/>
            </a:schemeClr>
          </a:solidFill>
        </p:spPr>
        <p:txBody>
          <a:bodyPr wrap="square" rtlCol="0">
            <a:spAutoFit/>
          </a:bodyPr>
          <a:lstStyle/>
          <a:p>
            <a:pPr algn="ctr"/>
            <a:r>
              <a:rPr lang="en-US" sz="1600" dirty="0">
                <a:solidFill>
                  <a:schemeClr val="accent1">
                    <a:lumMod val="75000"/>
                  </a:schemeClr>
                </a:solidFill>
                <a:latin typeface="Arial" panose="020B0604020202020204" pitchFamily="34" charset="0"/>
                <a:cs typeface="Arial" panose="020B0604020202020204" pitchFamily="34" charset="0"/>
              </a:rPr>
              <a:t>Students’ </a:t>
            </a:r>
            <a:r>
              <a:rPr lang="en-US" sz="1600" b="1" dirty="0">
                <a:solidFill>
                  <a:schemeClr val="accent1">
                    <a:lumMod val="75000"/>
                  </a:schemeClr>
                </a:solidFill>
                <a:latin typeface="Arial" panose="020B0604020202020204" pitchFamily="34" charset="0"/>
                <a:cs typeface="Arial" panose="020B0604020202020204" pitchFamily="34" charset="0"/>
              </a:rPr>
              <a:t>epistemological learning goals</a:t>
            </a:r>
            <a:endParaRPr lang="en-US" sz="1600" dirty="0">
              <a:solidFill>
                <a:schemeClr val="accent1">
                  <a:lumMod val="75000"/>
                </a:schemeClr>
              </a:solidFill>
              <a:latin typeface="Arial" panose="020B0604020202020204" pitchFamily="34" charset="0"/>
              <a:cs typeface="Arial" panose="020B0604020202020204" pitchFamily="34" charset="0"/>
            </a:endParaRPr>
          </a:p>
        </p:txBody>
      </p:sp>
      <p:sp>
        <p:nvSpPr>
          <p:cNvPr id="38" name="Arc 37">
            <a:extLst>
              <a:ext uri="{FF2B5EF4-FFF2-40B4-BE49-F238E27FC236}">
                <a16:creationId xmlns:a16="http://schemas.microsoft.com/office/drawing/2014/main" id="{E7717505-8634-155A-AE1B-BE483DF1628F}"/>
              </a:ext>
            </a:extLst>
          </p:cNvPr>
          <p:cNvSpPr/>
          <p:nvPr/>
        </p:nvSpPr>
        <p:spPr>
          <a:xfrm rot="5400000">
            <a:off x="6450442" y="3037386"/>
            <a:ext cx="1964496" cy="3682433"/>
          </a:xfrm>
          <a:prstGeom prst="arc">
            <a:avLst/>
          </a:prstGeom>
          <a:solidFill>
            <a:schemeClr val="bg1"/>
          </a:solidFill>
          <a:ln w="44450">
            <a:solidFill>
              <a:schemeClr val="accent1">
                <a:lumMod val="75000"/>
              </a:schemeClr>
            </a:solidFill>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9" name="TextBox 38">
            <a:extLst>
              <a:ext uri="{FF2B5EF4-FFF2-40B4-BE49-F238E27FC236}">
                <a16:creationId xmlns:a16="http://schemas.microsoft.com/office/drawing/2014/main" id="{233EF2BD-FECF-8637-C021-D8A5A7AF012D}"/>
              </a:ext>
            </a:extLst>
          </p:cNvPr>
          <p:cNvSpPr txBox="1"/>
          <p:nvPr/>
        </p:nvSpPr>
        <p:spPr>
          <a:xfrm>
            <a:off x="7064900" y="4926631"/>
            <a:ext cx="2311400" cy="584775"/>
          </a:xfrm>
          <a:prstGeom prst="rect">
            <a:avLst/>
          </a:prstGeom>
          <a:solidFill>
            <a:schemeClr val="bg1">
              <a:alpha val="0"/>
            </a:schemeClr>
          </a:solidFill>
        </p:spPr>
        <p:txBody>
          <a:bodyPr wrap="square" rtlCol="0">
            <a:spAutoFit/>
          </a:bodyPr>
          <a:lstStyle/>
          <a:p>
            <a:pPr algn="ctr"/>
            <a:r>
              <a:rPr lang="en-US" sz="1600" dirty="0">
                <a:solidFill>
                  <a:schemeClr val="accent1">
                    <a:lumMod val="75000"/>
                  </a:schemeClr>
                </a:solidFill>
                <a:latin typeface="Arial" panose="020B0604020202020204" pitchFamily="34" charset="0"/>
                <a:cs typeface="Arial" panose="020B0604020202020204" pitchFamily="34" charset="0"/>
              </a:rPr>
              <a:t>Mediate </a:t>
            </a:r>
            <a:br>
              <a:rPr lang="en-US" sz="1600" dirty="0">
                <a:solidFill>
                  <a:schemeClr val="accent1">
                    <a:lumMod val="75000"/>
                  </a:schemeClr>
                </a:solidFill>
                <a:latin typeface="Arial" panose="020B0604020202020204" pitchFamily="34" charset="0"/>
                <a:cs typeface="Arial" panose="020B0604020202020204" pitchFamily="34" charset="0"/>
              </a:rPr>
            </a:br>
            <a:r>
              <a:rPr lang="en-US" sz="1600" dirty="0">
                <a:solidFill>
                  <a:schemeClr val="accent1">
                    <a:lumMod val="75000"/>
                  </a:schemeClr>
                </a:solidFill>
                <a:latin typeface="Arial" panose="020B0604020202020204" pitchFamily="34" charset="0"/>
                <a:cs typeface="Arial" panose="020B0604020202020204" pitchFamily="34" charset="0"/>
              </a:rPr>
              <a:t>engagement in      </a:t>
            </a:r>
          </a:p>
        </p:txBody>
      </p:sp>
      <p:sp>
        <p:nvSpPr>
          <p:cNvPr id="30" name="TextBox 29">
            <a:extLst>
              <a:ext uri="{FF2B5EF4-FFF2-40B4-BE49-F238E27FC236}">
                <a16:creationId xmlns:a16="http://schemas.microsoft.com/office/drawing/2014/main" id="{3497022E-E6C9-D1FC-0CE7-57624B7EA15E}"/>
              </a:ext>
            </a:extLst>
          </p:cNvPr>
          <p:cNvSpPr txBox="1"/>
          <p:nvPr/>
        </p:nvSpPr>
        <p:spPr>
          <a:xfrm>
            <a:off x="5172486" y="1075672"/>
            <a:ext cx="2463302" cy="584775"/>
          </a:xfrm>
          <a:prstGeom prst="rect">
            <a:avLst/>
          </a:prstGeom>
          <a:noFill/>
        </p:spPr>
        <p:txBody>
          <a:bodyPr wrap="square" rtlCol="0">
            <a:spAutoFit/>
          </a:bodyPr>
          <a:lstStyle/>
          <a:p>
            <a:pPr algn="ctr"/>
            <a:r>
              <a:rPr lang="en-US" sz="1600" dirty="0">
                <a:solidFill>
                  <a:schemeClr val="accent1">
                    <a:lumMod val="75000"/>
                  </a:schemeClr>
                </a:solidFill>
                <a:latin typeface="Arial" panose="020B0604020202020204" pitchFamily="34" charset="0"/>
                <a:cs typeface="Arial" panose="020B0604020202020204" pitchFamily="34" charset="0"/>
              </a:rPr>
              <a:t>Epistemological messages embedded in</a:t>
            </a:r>
          </a:p>
        </p:txBody>
      </p:sp>
      <p:sp>
        <p:nvSpPr>
          <p:cNvPr id="4" name="TextBox 3">
            <a:extLst>
              <a:ext uri="{FF2B5EF4-FFF2-40B4-BE49-F238E27FC236}">
                <a16:creationId xmlns:a16="http://schemas.microsoft.com/office/drawing/2014/main" id="{FC33A336-4B21-89F8-1AB3-0F88B208E47A}"/>
              </a:ext>
            </a:extLst>
          </p:cNvPr>
          <p:cNvSpPr txBox="1"/>
          <p:nvPr/>
        </p:nvSpPr>
        <p:spPr>
          <a:xfrm>
            <a:off x="0" y="5682341"/>
            <a:ext cx="5359078" cy="1446550"/>
          </a:xfrm>
          <a:prstGeom prst="rect">
            <a:avLst/>
          </a:prstGeom>
          <a:noFill/>
        </p:spPr>
        <p:txBody>
          <a:bodyPr wrap="square">
            <a:spAutoFit/>
          </a:bodyPr>
          <a:lstStyle/>
          <a:p>
            <a:pPr marL="0" marR="0"/>
            <a:endParaRPr lang="en-US" sz="1050" dirty="0">
              <a:effectLst/>
              <a:highlight>
                <a:srgbClr val="FFFFFF"/>
              </a:highlight>
              <a:latin typeface="Arial" panose="020B0604020202020204" pitchFamily="34" charset="0"/>
              <a:ea typeface="Arial" panose="020B0604020202020204" pitchFamily="34" charset="0"/>
              <a:cs typeface="Arial" panose="020B0604020202020204" pitchFamily="34" charset="0"/>
            </a:endParaRPr>
          </a:p>
          <a:p>
            <a:pPr marL="0" marR="0">
              <a:spcAft>
                <a:spcPts val="600"/>
              </a:spcAft>
            </a:pPr>
            <a:r>
              <a:rPr lang="en-US" sz="1050" dirty="0">
                <a:effectLst/>
                <a:highlight>
                  <a:srgbClr val="FFFFFF"/>
                </a:highlight>
                <a:latin typeface="Arial" panose="020B0604020202020204" pitchFamily="34" charset="0"/>
                <a:ea typeface="Arial" panose="020B0604020202020204" pitchFamily="34" charset="0"/>
                <a:cs typeface="Arial" panose="020B0604020202020204" pitchFamily="34" charset="0"/>
              </a:rPr>
              <a:t>Russ, R. S. (2018). Characterizing teacher attention to student thinking: A role for epistemological messages. </a:t>
            </a:r>
            <a:r>
              <a:rPr lang="en-US" sz="1050" i="1" dirty="0">
                <a:effectLst/>
                <a:highlight>
                  <a:srgbClr val="FFFFFF"/>
                </a:highlight>
                <a:latin typeface="Arial" panose="020B0604020202020204" pitchFamily="34" charset="0"/>
                <a:ea typeface="Arial" panose="020B0604020202020204" pitchFamily="34" charset="0"/>
                <a:cs typeface="Arial" panose="020B0604020202020204" pitchFamily="34" charset="0"/>
              </a:rPr>
              <a:t>Journal of Research in Science Teaching</a:t>
            </a:r>
            <a:r>
              <a:rPr lang="en-US" sz="1050" dirty="0">
                <a:effectLst/>
                <a:highlight>
                  <a:srgbClr val="FFFFFF"/>
                </a:highlight>
                <a:latin typeface="Arial" panose="020B0604020202020204" pitchFamily="34" charset="0"/>
                <a:ea typeface="Arial" panose="020B0604020202020204" pitchFamily="34" charset="0"/>
                <a:cs typeface="Arial" panose="020B0604020202020204" pitchFamily="34" charset="0"/>
              </a:rPr>
              <a:t>, </a:t>
            </a:r>
            <a:r>
              <a:rPr lang="en-US" sz="1050" i="1" dirty="0">
                <a:effectLst/>
                <a:highlight>
                  <a:srgbClr val="FFFFFF"/>
                </a:highlight>
                <a:latin typeface="Arial" panose="020B0604020202020204" pitchFamily="34" charset="0"/>
                <a:ea typeface="Arial" panose="020B0604020202020204" pitchFamily="34" charset="0"/>
                <a:cs typeface="Arial" panose="020B0604020202020204" pitchFamily="34" charset="0"/>
              </a:rPr>
              <a:t>55</a:t>
            </a:r>
            <a:r>
              <a:rPr lang="en-US" sz="1050" dirty="0">
                <a:effectLst/>
                <a:highlight>
                  <a:srgbClr val="FFFFFF"/>
                </a:highlight>
                <a:latin typeface="Arial" panose="020B0604020202020204" pitchFamily="34" charset="0"/>
                <a:ea typeface="Arial" panose="020B0604020202020204" pitchFamily="34" charset="0"/>
                <a:cs typeface="Arial" panose="020B0604020202020204" pitchFamily="34" charset="0"/>
              </a:rPr>
              <a:t>(1), 94-120.</a:t>
            </a:r>
            <a:endParaRPr lang="en-US" sz="1050" dirty="0">
              <a:highlight>
                <a:srgbClr val="FFFFFF"/>
              </a:highlight>
              <a:latin typeface="Arial" panose="020B0604020202020204" pitchFamily="34" charset="0"/>
              <a:ea typeface="Calibri" panose="020F0502020204030204" pitchFamily="34" charset="0"/>
              <a:cs typeface="Arial" panose="020B0604020202020204" pitchFamily="34" charset="0"/>
            </a:endParaRPr>
          </a:p>
          <a:p>
            <a:r>
              <a:rPr lang="en-US" sz="1050" dirty="0">
                <a:effectLst/>
                <a:highlight>
                  <a:srgbClr val="FFFFFF"/>
                </a:highlight>
                <a:latin typeface="Arial" panose="020B0604020202020204" pitchFamily="34" charset="0"/>
                <a:ea typeface="Arial" panose="020B0604020202020204" pitchFamily="34" charset="0"/>
                <a:cs typeface="Arial" panose="020B0604020202020204" pitchFamily="34" charset="0"/>
              </a:rPr>
              <a:t>Ke, L., &amp; Schwarz, C. V. (2021). Supporting students' meaningful engagement in scientific modeling through epistemological messages: A case study of contrasting teaching approaches. </a:t>
            </a:r>
            <a:r>
              <a:rPr lang="en-US" sz="1050" i="1" dirty="0">
                <a:effectLst/>
                <a:highlight>
                  <a:srgbClr val="FFFFFF"/>
                </a:highlight>
                <a:latin typeface="Arial" panose="020B0604020202020204" pitchFamily="34" charset="0"/>
                <a:ea typeface="Arial" panose="020B0604020202020204" pitchFamily="34" charset="0"/>
                <a:cs typeface="Arial" panose="020B0604020202020204" pitchFamily="34" charset="0"/>
              </a:rPr>
              <a:t>Journal of Research in Science Teaching</a:t>
            </a:r>
            <a:r>
              <a:rPr lang="en-US" sz="1050" dirty="0">
                <a:effectLst/>
                <a:highlight>
                  <a:srgbClr val="FFFFFF"/>
                </a:highlight>
                <a:latin typeface="Arial" panose="020B0604020202020204" pitchFamily="34" charset="0"/>
                <a:ea typeface="Arial" panose="020B0604020202020204" pitchFamily="34" charset="0"/>
                <a:cs typeface="Arial" panose="020B0604020202020204" pitchFamily="34" charset="0"/>
              </a:rPr>
              <a:t>, </a:t>
            </a:r>
            <a:r>
              <a:rPr lang="en-US" sz="1050" i="1" dirty="0">
                <a:effectLst/>
                <a:highlight>
                  <a:srgbClr val="FFFFFF"/>
                </a:highlight>
                <a:latin typeface="Arial" panose="020B0604020202020204" pitchFamily="34" charset="0"/>
                <a:ea typeface="Arial" panose="020B0604020202020204" pitchFamily="34" charset="0"/>
                <a:cs typeface="Arial" panose="020B0604020202020204" pitchFamily="34" charset="0"/>
              </a:rPr>
              <a:t>58</a:t>
            </a:r>
            <a:r>
              <a:rPr lang="en-US" sz="1050" dirty="0">
                <a:effectLst/>
                <a:highlight>
                  <a:srgbClr val="FFFFFF"/>
                </a:highlight>
                <a:latin typeface="Arial" panose="020B0604020202020204" pitchFamily="34" charset="0"/>
                <a:ea typeface="Arial" panose="020B0604020202020204" pitchFamily="34" charset="0"/>
                <a:cs typeface="Arial" panose="020B0604020202020204" pitchFamily="34" charset="0"/>
              </a:rPr>
              <a:t>(3), 335-365.</a:t>
            </a:r>
            <a:endParaRPr lang="en-US" sz="1050" dirty="0">
              <a:effectLst/>
              <a:latin typeface="Arial" panose="020B0604020202020204" pitchFamily="34" charset="0"/>
              <a:ea typeface="Calibri" panose="020F0502020204030204" pitchFamily="34" charset="0"/>
              <a:cs typeface="Arial" panose="020B0604020202020204" pitchFamily="34" charset="0"/>
            </a:endParaRPr>
          </a:p>
          <a:p>
            <a:pPr marL="0" marR="0"/>
            <a:endParaRPr lang="en-US" sz="20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42497905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ack background with a black square&#10;&#10;Description automatically generated with medium confidence">
            <a:extLst>
              <a:ext uri="{FF2B5EF4-FFF2-40B4-BE49-F238E27FC236}">
                <a16:creationId xmlns:a16="http://schemas.microsoft.com/office/drawing/2014/main" id="{ABA90D9E-3377-95FD-276D-28CFB4663811}"/>
              </a:ext>
            </a:extLst>
          </p:cNvPr>
          <p:cNvPicPr>
            <a:picLocks noChangeAspect="1"/>
          </p:cNvPicPr>
          <p:nvPr/>
        </p:nvPicPr>
        <p:blipFill rotWithShape="1">
          <a:blip r:embed="rId2"/>
          <a:srcRect b="13889"/>
          <a:stretch/>
        </p:blipFill>
        <p:spPr>
          <a:xfrm>
            <a:off x="1681595" y="2917264"/>
            <a:ext cx="2298700" cy="1979436"/>
          </a:xfrm>
          <a:prstGeom prst="rect">
            <a:avLst/>
          </a:prstGeom>
        </p:spPr>
      </p:pic>
      <p:sp>
        <p:nvSpPr>
          <p:cNvPr id="7" name="TextBox 6">
            <a:extLst>
              <a:ext uri="{FF2B5EF4-FFF2-40B4-BE49-F238E27FC236}">
                <a16:creationId xmlns:a16="http://schemas.microsoft.com/office/drawing/2014/main" id="{6AB804AF-B277-70E6-97FB-5C42B5652A42}"/>
              </a:ext>
            </a:extLst>
          </p:cNvPr>
          <p:cNvSpPr txBox="1"/>
          <p:nvPr/>
        </p:nvSpPr>
        <p:spPr>
          <a:xfrm>
            <a:off x="1071153" y="2405014"/>
            <a:ext cx="3313545" cy="584775"/>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Instructors’ (possibly tacit) </a:t>
            </a:r>
            <a:r>
              <a:rPr lang="en-US" sz="1600" b="1" dirty="0">
                <a:latin typeface="Arial" panose="020B0604020202020204" pitchFamily="34" charset="0"/>
                <a:cs typeface="Arial" panose="020B0604020202020204" pitchFamily="34" charset="0"/>
              </a:rPr>
              <a:t>epistemic learning goals</a:t>
            </a:r>
            <a:endParaRPr lang="en-US" sz="16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6E608061-5256-BF91-1F29-20434B882FD3}"/>
              </a:ext>
            </a:extLst>
          </p:cNvPr>
          <p:cNvSpPr txBox="1"/>
          <p:nvPr/>
        </p:nvSpPr>
        <p:spPr>
          <a:xfrm>
            <a:off x="1319645" y="4896700"/>
            <a:ext cx="3022600" cy="584775"/>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Other types of learning goals, and contextual constraints</a:t>
            </a:r>
          </a:p>
        </p:txBody>
      </p:sp>
      <p:sp>
        <p:nvSpPr>
          <p:cNvPr id="13" name="TextBox 12">
            <a:extLst>
              <a:ext uri="{FF2B5EF4-FFF2-40B4-BE49-F238E27FC236}">
                <a16:creationId xmlns:a16="http://schemas.microsoft.com/office/drawing/2014/main" id="{660A57A5-A11B-5620-9B9A-E403BC9E7BEC}"/>
              </a:ext>
            </a:extLst>
          </p:cNvPr>
          <p:cNvSpPr txBox="1"/>
          <p:nvPr/>
        </p:nvSpPr>
        <p:spPr>
          <a:xfrm>
            <a:off x="4384698" y="3572927"/>
            <a:ext cx="1393959"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structure</a:t>
            </a:r>
          </a:p>
        </p:txBody>
      </p:sp>
      <p:pic>
        <p:nvPicPr>
          <p:cNvPr id="19" name="Graphic 18" descr="Classroom with solid fill">
            <a:extLst>
              <a:ext uri="{FF2B5EF4-FFF2-40B4-BE49-F238E27FC236}">
                <a16:creationId xmlns:a16="http://schemas.microsoft.com/office/drawing/2014/main" id="{731CCFF2-1A18-C8D9-49CB-3E3BB6BA1A2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91473" y="1594320"/>
            <a:ext cx="1432334" cy="1432334"/>
          </a:xfrm>
          <a:prstGeom prst="rect">
            <a:avLst/>
          </a:prstGeom>
        </p:spPr>
      </p:pic>
      <p:pic>
        <p:nvPicPr>
          <p:cNvPr id="23" name="Graphic 22" descr="Books with solid fill">
            <a:extLst>
              <a:ext uri="{FF2B5EF4-FFF2-40B4-BE49-F238E27FC236}">
                <a16:creationId xmlns:a16="http://schemas.microsoft.com/office/drawing/2014/main" id="{9314B781-B96A-9D7E-0946-A97C1AA7BAA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12019" y="4951501"/>
            <a:ext cx="1432335" cy="1432335"/>
          </a:xfrm>
          <a:prstGeom prst="rect">
            <a:avLst/>
          </a:prstGeom>
        </p:spPr>
      </p:pic>
      <p:sp>
        <p:nvSpPr>
          <p:cNvPr id="24" name="TextBox 23">
            <a:extLst>
              <a:ext uri="{FF2B5EF4-FFF2-40B4-BE49-F238E27FC236}">
                <a16:creationId xmlns:a16="http://schemas.microsoft.com/office/drawing/2014/main" id="{0018B205-28D8-A9BB-CFA7-FC9121F47F90}"/>
              </a:ext>
            </a:extLst>
          </p:cNvPr>
          <p:cNvSpPr txBox="1"/>
          <p:nvPr/>
        </p:nvSpPr>
        <p:spPr>
          <a:xfrm>
            <a:off x="5172486" y="2987066"/>
            <a:ext cx="2311400" cy="338554"/>
          </a:xfrm>
          <a:prstGeom prst="rect">
            <a:avLst/>
          </a:prstGeom>
          <a:noFill/>
        </p:spPr>
        <p:txBody>
          <a:bodyPr wrap="square" rtlCol="0">
            <a:spAutoFit/>
          </a:bodyPr>
          <a:lstStyle/>
          <a:p>
            <a:pPr algn="ctr"/>
            <a:r>
              <a:rPr lang="en-US" sz="1600" dirty="0">
                <a:solidFill>
                  <a:schemeClr val="accent1">
                    <a:lumMod val="75000"/>
                  </a:schemeClr>
                </a:solidFill>
                <a:latin typeface="Arial" panose="020B0604020202020204" pitchFamily="34" charset="0"/>
                <a:cs typeface="Arial" panose="020B0604020202020204" pitchFamily="34" charset="0"/>
              </a:rPr>
              <a:t>Instruction</a:t>
            </a:r>
          </a:p>
        </p:txBody>
      </p:sp>
      <p:sp>
        <p:nvSpPr>
          <p:cNvPr id="26" name="TextBox 25">
            <a:extLst>
              <a:ext uri="{FF2B5EF4-FFF2-40B4-BE49-F238E27FC236}">
                <a16:creationId xmlns:a16="http://schemas.microsoft.com/office/drawing/2014/main" id="{9D041D90-831F-A25D-CCA1-06D553E19AA3}"/>
              </a:ext>
            </a:extLst>
          </p:cNvPr>
          <p:cNvSpPr txBox="1"/>
          <p:nvPr/>
        </p:nvSpPr>
        <p:spPr>
          <a:xfrm>
            <a:off x="5172486" y="6344248"/>
            <a:ext cx="2311400" cy="338554"/>
          </a:xfrm>
          <a:prstGeom prst="rect">
            <a:avLst/>
          </a:prstGeom>
          <a:noFill/>
        </p:spPr>
        <p:txBody>
          <a:bodyPr wrap="square" rtlCol="0">
            <a:spAutoFit/>
          </a:bodyPr>
          <a:lstStyle/>
          <a:p>
            <a:pPr algn="ctr"/>
            <a:r>
              <a:rPr lang="en-US" sz="1600" dirty="0">
                <a:solidFill>
                  <a:schemeClr val="accent1">
                    <a:lumMod val="75000"/>
                  </a:schemeClr>
                </a:solidFill>
                <a:latin typeface="Arial" panose="020B0604020202020204" pitchFamily="34" charset="0"/>
                <a:cs typeface="Arial" panose="020B0604020202020204" pitchFamily="34" charset="0"/>
              </a:rPr>
              <a:t>Curricular materials</a:t>
            </a:r>
          </a:p>
        </p:txBody>
      </p:sp>
      <p:sp>
        <p:nvSpPr>
          <p:cNvPr id="27" name="Right Brace 26">
            <a:extLst>
              <a:ext uri="{FF2B5EF4-FFF2-40B4-BE49-F238E27FC236}">
                <a16:creationId xmlns:a16="http://schemas.microsoft.com/office/drawing/2014/main" id="{7918E30F-F906-FC10-E1F8-EC84067AA20A}"/>
              </a:ext>
            </a:extLst>
          </p:cNvPr>
          <p:cNvSpPr/>
          <p:nvPr/>
        </p:nvSpPr>
        <p:spPr>
          <a:xfrm>
            <a:off x="4251793" y="2655654"/>
            <a:ext cx="482600" cy="2502656"/>
          </a:xfrm>
          <a:prstGeom prst="rightBrace">
            <a:avLst/>
          </a:prstGeom>
          <a:ln w="44450"/>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cxnSp>
        <p:nvCxnSpPr>
          <p:cNvPr id="29" name="Straight Arrow Connector 28">
            <a:extLst>
              <a:ext uri="{FF2B5EF4-FFF2-40B4-BE49-F238E27FC236}">
                <a16:creationId xmlns:a16="http://schemas.microsoft.com/office/drawing/2014/main" id="{B0A8DE24-50E7-A1A9-2372-ECB81269796A}"/>
              </a:ext>
            </a:extLst>
          </p:cNvPr>
          <p:cNvCxnSpPr>
            <a:stCxn id="27" idx="1"/>
          </p:cNvCxnSpPr>
          <p:nvPr/>
        </p:nvCxnSpPr>
        <p:spPr>
          <a:xfrm>
            <a:off x="4734393" y="3906982"/>
            <a:ext cx="877626" cy="0"/>
          </a:xfrm>
          <a:prstGeom prst="straightConnector1">
            <a:avLst/>
          </a:prstGeom>
          <a:ln w="444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8015C37C-FF76-F920-F20A-9CCDE7D681AE}"/>
              </a:ext>
            </a:extLst>
          </p:cNvPr>
          <p:cNvSpPr txBox="1"/>
          <p:nvPr/>
        </p:nvSpPr>
        <p:spPr>
          <a:xfrm>
            <a:off x="466489" y="172489"/>
            <a:ext cx="11253457" cy="707886"/>
          </a:xfrm>
          <a:prstGeom prst="rect">
            <a:avLst/>
          </a:prstGeom>
          <a:noFill/>
        </p:spPr>
        <p:txBody>
          <a:bodyPr wrap="square" rtlCol="0">
            <a:spAutoFit/>
          </a:bodyPr>
          <a:lstStyle/>
          <a:p>
            <a:pPr algn="ctr"/>
            <a:r>
              <a:rPr lang="en-US" sz="4000" b="1" dirty="0">
                <a:latin typeface="Arial" panose="020B0604020202020204" pitchFamily="34" charset="0"/>
                <a:cs typeface="Arial" panose="020B0604020202020204" pitchFamily="34" charset="0"/>
              </a:rPr>
              <a:t>Epistemological Messaging Landscape</a:t>
            </a:r>
          </a:p>
        </p:txBody>
      </p:sp>
      <p:sp>
        <p:nvSpPr>
          <p:cNvPr id="3" name="Rectangle 2">
            <a:extLst>
              <a:ext uri="{FF2B5EF4-FFF2-40B4-BE49-F238E27FC236}">
                <a16:creationId xmlns:a16="http://schemas.microsoft.com/office/drawing/2014/main" id="{E0D372A9-BB9F-D6A1-7C51-CD8955A397F5}"/>
              </a:ext>
            </a:extLst>
          </p:cNvPr>
          <p:cNvSpPr/>
          <p:nvPr/>
        </p:nvSpPr>
        <p:spPr>
          <a:xfrm>
            <a:off x="399546" y="1065892"/>
            <a:ext cx="9919064" cy="5682179"/>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Graphic 40" descr="List with solid fill">
            <a:extLst>
              <a:ext uri="{FF2B5EF4-FFF2-40B4-BE49-F238E27FC236}">
                <a16:creationId xmlns:a16="http://schemas.microsoft.com/office/drawing/2014/main" id="{4BBEB79B-04A7-6E71-B969-AADB9DA1360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36475" y="3274826"/>
            <a:ext cx="1342330" cy="1342330"/>
          </a:xfrm>
          <a:prstGeom prst="rect">
            <a:avLst/>
          </a:prstGeom>
        </p:spPr>
      </p:pic>
      <p:sp>
        <p:nvSpPr>
          <p:cNvPr id="25" name="TextBox 24">
            <a:extLst>
              <a:ext uri="{FF2B5EF4-FFF2-40B4-BE49-F238E27FC236}">
                <a16:creationId xmlns:a16="http://schemas.microsoft.com/office/drawing/2014/main" id="{5D0F3B0A-C44F-B9DC-6947-37C5F42E44FD}"/>
              </a:ext>
            </a:extLst>
          </p:cNvPr>
          <p:cNvSpPr txBox="1"/>
          <p:nvPr/>
        </p:nvSpPr>
        <p:spPr>
          <a:xfrm>
            <a:off x="5151940" y="4640324"/>
            <a:ext cx="2311400" cy="338554"/>
          </a:xfrm>
          <a:prstGeom prst="rect">
            <a:avLst/>
          </a:prstGeom>
          <a:noFill/>
        </p:spPr>
        <p:txBody>
          <a:bodyPr wrap="square" rtlCol="0">
            <a:spAutoFit/>
          </a:bodyPr>
          <a:lstStyle/>
          <a:p>
            <a:pPr algn="ctr"/>
            <a:r>
              <a:rPr lang="en-US" sz="1600" dirty="0">
                <a:solidFill>
                  <a:schemeClr val="accent1">
                    <a:lumMod val="75000"/>
                  </a:schemeClr>
                </a:solidFill>
                <a:latin typeface="Arial" panose="020B0604020202020204" pitchFamily="34" charset="0"/>
                <a:cs typeface="Arial" panose="020B0604020202020204" pitchFamily="34" charset="0"/>
              </a:rPr>
              <a:t>Assessment</a:t>
            </a:r>
          </a:p>
        </p:txBody>
      </p:sp>
      <p:pic>
        <p:nvPicPr>
          <p:cNvPr id="34" name="Graphic 33" descr="Group brainstorm with solid fill">
            <a:extLst>
              <a:ext uri="{FF2B5EF4-FFF2-40B4-BE49-F238E27FC236}">
                <a16:creationId xmlns:a16="http://schemas.microsoft.com/office/drawing/2014/main" id="{989D3712-37E1-5009-1CF8-90E9BCB3E37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65422" y="3134722"/>
            <a:ext cx="1791909" cy="1791909"/>
          </a:xfrm>
          <a:prstGeom prst="rect">
            <a:avLst/>
          </a:prstGeom>
        </p:spPr>
      </p:pic>
      <p:sp>
        <p:nvSpPr>
          <p:cNvPr id="35" name="Arc 34">
            <a:extLst>
              <a:ext uri="{FF2B5EF4-FFF2-40B4-BE49-F238E27FC236}">
                <a16:creationId xmlns:a16="http://schemas.microsoft.com/office/drawing/2014/main" id="{F68A7336-50C6-9A1F-5B9C-25293F1E61B8}"/>
              </a:ext>
            </a:extLst>
          </p:cNvPr>
          <p:cNvSpPr/>
          <p:nvPr/>
        </p:nvSpPr>
        <p:spPr>
          <a:xfrm>
            <a:off x="5465618" y="1740044"/>
            <a:ext cx="3808288" cy="1897336"/>
          </a:xfrm>
          <a:prstGeom prst="arc">
            <a:avLst/>
          </a:prstGeom>
          <a:solidFill>
            <a:schemeClr val="bg1"/>
          </a:solidFill>
          <a:ln w="44450">
            <a:solidFill>
              <a:schemeClr val="accent1">
                <a:lumMod val="75000"/>
              </a:schemeClr>
            </a:solidFill>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6" name="TextBox 35">
            <a:extLst>
              <a:ext uri="{FF2B5EF4-FFF2-40B4-BE49-F238E27FC236}">
                <a16:creationId xmlns:a16="http://schemas.microsoft.com/office/drawing/2014/main" id="{BA40215E-94B6-69AD-1D03-692B309F55D1}"/>
              </a:ext>
            </a:extLst>
          </p:cNvPr>
          <p:cNvSpPr txBox="1"/>
          <p:nvPr/>
        </p:nvSpPr>
        <p:spPr>
          <a:xfrm>
            <a:off x="7078977" y="2018099"/>
            <a:ext cx="2311400" cy="584775"/>
          </a:xfrm>
          <a:prstGeom prst="rect">
            <a:avLst/>
          </a:prstGeom>
          <a:solidFill>
            <a:schemeClr val="bg1">
              <a:alpha val="0"/>
            </a:schemeClr>
          </a:solidFill>
        </p:spPr>
        <p:txBody>
          <a:bodyPr wrap="square" rtlCol="0">
            <a:spAutoFit/>
          </a:bodyPr>
          <a:lstStyle/>
          <a:p>
            <a:pPr algn="ctr"/>
            <a:r>
              <a:rPr lang="en-US" sz="1600" dirty="0">
                <a:solidFill>
                  <a:schemeClr val="accent1">
                    <a:lumMod val="75000"/>
                  </a:schemeClr>
                </a:solidFill>
                <a:latin typeface="Arial" panose="020B0604020202020204" pitchFamily="34" charset="0"/>
                <a:cs typeface="Arial" panose="020B0604020202020204" pitchFamily="34" charset="0"/>
              </a:rPr>
              <a:t>Inform / </a:t>
            </a:r>
          </a:p>
          <a:p>
            <a:pPr algn="ctr"/>
            <a:r>
              <a:rPr lang="en-US" sz="1600" dirty="0">
                <a:solidFill>
                  <a:schemeClr val="accent1">
                    <a:lumMod val="75000"/>
                  </a:schemeClr>
                </a:solidFill>
                <a:latin typeface="Arial" panose="020B0604020202020204" pitchFamily="34" charset="0"/>
                <a:cs typeface="Arial" panose="020B0604020202020204" pitchFamily="34" charset="0"/>
              </a:rPr>
              <a:t>contribute to</a:t>
            </a:r>
          </a:p>
        </p:txBody>
      </p:sp>
      <p:sp>
        <p:nvSpPr>
          <p:cNvPr id="37" name="TextBox 36">
            <a:extLst>
              <a:ext uri="{FF2B5EF4-FFF2-40B4-BE49-F238E27FC236}">
                <a16:creationId xmlns:a16="http://schemas.microsoft.com/office/drawing/2014/main" id="{80894E20-2024-DD7B-AC8A-30961920E120}"/>
              </a:ext>
            </a:extLst>
          </p:cNvPr>
          <p:cNvSpPr txBox="1"/>
          <p:nvPr/>
        </p:nvSpPr>
        <p:spPr>
          <a:xfrm>
            <a:off x="7879077" y="2740845"/>
            <a:ext cx="3022600" cy="584775"/>
          </a:xfrm>
          <a:prstGeom prst="rect">
            <a:avLst/>
          </a:prstGeom>
          <a:solidFill>
            <a:schemeClr val="bg1">
              <a:alpha val="0"/>
            </a:schemeClr>
          </a:solidFill>
        </p:spPr>
        <p:txBody>
          <a:bodyPr wrap="square" rtlCol="0">
            <a:spAutoFit/>
          </a:bodyPr>
          <a:lstStyle/>
          <a:p>
            <a:pPr algn="ctr"/>
            <a:r>
              <a:rPr lang="en-US" sz="1600" dirty="0">
                <a:solidFill>
                  <a:schemeClr val="accent1">
                    <a:lumMod val="75000"/>
                  </a:schemeClr>
                </a:solidFill>
                <a:latin typeface="Arial" panose="020B0604020202020204" pitchFamily="34" charset="0"/>
                <a:cs typeface="Arial" panose="020B0604020202020204" pitchFamily="34" charset="0"/>
              </a:rPr>
              <a:t>Students’ </a:t>
            </a:r>
            <a:r>
              <a:rPr lang="en-US" sz="1600" b="1" dirty="0">
                <a:solidFill>
                  <a:schemeClr val="accent1">
                    <a:lumMod val="75000"/>
                  </a:schemeClr>
                </a:solidFill>
                <a:latin typeface="Arial" panose="020B0604020202020204" pitchFamily="34" charset="0"/>
                <a:cs typeface="Arial" panose="020B0604020202020204" pitchFamily="34" charset="0"/>
              </a:rPr>
              <a:t>epistemological learning goals</a:t>
            </a:r>
            <a:endParaRPr lang="en-US" sz="1600" dirty="0">
              <a:solidFill>
                <a:schemeClr val="accent1">
                  <a:lumMod val="75000"/>
                </a:schemeClr>
              </a:solidFill>
              <a:latin typeface="Arial" panose="020B0604020202020204" pitchFamily="34" charset="0"/>
              <a:cs typeface="Arial" panose="020B0604020202020204" pitchFamily="34" charset="0"/>
            </a:endParaRPr>
          </a:p>
        </p:txBody>
      </p:sp>
      <p:sp>
        <p:nvSpPr>
          <p:cNvPr id="38" name="Arc 37">
            <a:extLst>
              <a:ext uri="{FF2B5EF4-FFF2-40B4-BE49-F238E27FC236}">
                <a16:creationId xmlns:a16="http://schemas.microsoft.com/office/drawing/2014/main" id="{E7717505-8634-155A-AE1B-BE483DF1628F}"/>
              </a:ext>
            </a:extLst>
          </p:cNvPr>
          <p:cNvSpPr/>
          <p:nvPr/>
        </p:nvSpPr>
        <p:spPr>
          <a:xfrm rot="5400000">
            <a:off x="6450442" y="3037386"/>
            <a:ext cx="1964496" cy="3682433"/>
          </a:xfrm>
          <a:prstGeom prst="arc">
            <a:avLst/>
          </a:prstGeom>
          <a:solidFill>
            <a:schemeClr val="bg1"/>
          </a:solidFill>
          <a:ln w="44450">
            <a:solidFill>
              <a:schemeClr val="accent1">
                <a:lumMod val="75000"/>
              </a:schemeClr>
            </a:solidFill>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9" name="TextBox 38">
            <a:extLst>
              <a:ext uri="{FF2B5EF4-FFF2-40B4-BE49-F238E27FC236}">
                <a16:creationId xmlns:a16="http://schemas.microsoft.com/office/drawing/2014/main" id="{233EF2BD-FECF-8637-C021-D8A5A7AF012D}"/>
              </a:ext>
            </a:extLst>
          </p:cNvPr>
          <p:cNvSpPr txBox="1"/>
          <p:nvPr/>
        </p:nvSpPr>
        <p:spPr>
          <a:xfrm>
            <a:off x="7064900" y="4926631"/>
            <a:ext cx="2311400" cy="584775"/>
          </a:xfrm>
          <a:prstGeom prst="rect">
            <a:avLst/>
          </a:prstGeom>
          <a:solidFill>
            <a:schemeClr val="bg1">
              <a:alpha val="0"/>
            </a:schemeClr>
          </a:solidFill>
        </p:spPr>
        <p:txBody>
          <a:bodyPr wrap="square" rtlCol="0">
            <a:spAutoFit/>
          </a:bodyPr>
          <a:lstStyle/>
          <a:p>
            <a:pPr algn="ctr"/>
            <a:r>
              <a:rPr lang="en-US" sz="1600" dirty="0">
                <a:solidFill>
                  <a:schemeClr val="accent1">
                    <a:lumMod val="75000"/>
                  </a:schemeClr>
                </a:solidFill>
                <a:latin typeface="Arial" panose="020B0604020202020204" pitchFamily="34" charset="0"/>
                <a:cs typeface="Arial" panose="020B0604020202020204" pitchFamily="34" charset="0"/>
              </a:rPr>
              <a:t>Mediate </a:t>
            </a:r>
            <a:br>
              <a:rPr lang="en-US" sz="1600" dirty="0">
                <a:solidFill>
                  <a:schemeClr val="accent1">
                    <a:lumMod val="75000"/>
                  </a:schemeClr>
                </a:solidFill>
                <a:latin typeface="Arial" panose="020B0604020202020204" pitchFamily="34" charset="0"/>
                <a:cs typeface="Arial" panose="020B0604020202020204" pitchFamily="34" charset="0"/>
              </a:rPr>
            </a:br>
            <a:r>
              <a:rPr lang="en-US" sz="1600" dirty="0">
                <a:solidFill>
                  <a:schemeClr val="accent1">
                    <a:lumMod val="75000"/>
                  </a:schemeClr>
                </a:solidFill>
                <a:latin typeface="Arial" panose="020B0604020202020204" pitchFamily="34" charset="0"/>
                <a:cs typeface="Arial" panose="020B0604020202020204" pitchFamily="34" charset="0"/>
              </a:rPr>
              <a:t>engagement in      </a:t>
            </a:r>
          </a:p>
        </p:txBody>
      </p:sp>
      <p:sp>
        <p:nvSpPr>
          <p:cNvPr id="30" name="TextBox 29">
            <a:extLst>
              <a:ext uri="{FF2B5EF4-FFF2-40B4-BE49-F238E27FC236}">
                <a16:creationId xmlns:a16="http://schemas.microsoft.com/office/drawing/2014/main" id="{3497022E-E6C9-D1FC-0CE7-57624B7EA15E}"/>
              </a:ext>
            </a:extLst>
          </p:cNvPr>
          <p:cNvSpPr txBox="1"/>
          <p:nvPr/>
        </p:nvSpPr>
        <p:spPr>
          <a:xfrm>
            <a:off x="5172486" y="1075672"/>
            <a:ext cx="2463302" cy="584775"/>
          </a:xfrm>
          <a:prstGeom prst="rect">
            <a:avLst/>
          </a:prstGeom>
          <a:noFill/>
        </p:spPr>
        <p:txBody>
          <a:bodyPr wrap="square" rtlCol="0">
            <a:spAutoFit/>
          </a:bodyPr>
          <a:lstStyle/>
          <a:p>
            <a:pPr algn="ctr"/>
            <a:r>
              <a:rPr lang="en-US" sz="1600" dirty="0">
                <a:solidFill>
                  <a:schemeClr val="accent1">
                    <a:lumMod val="75000"/>
                  </a:schemeClr>
                </a:solidFill>
                <a:latin typeface="Arial" panose="020B0604020202020204" pitchFamily="34" charset="0"/>
                <a:cs typeface="Arial" panose="020B0604020202020204" pitchFamily="34" charset="0"/>
              </a:rPr>
              <a:t>Epistemological messages embedded in</a:t>
            </a:r>
          </a:p>
        </p:txBody>
      </p:sp>
      <p:sp>
        <p:nvSpPr>
          <p:cNvPr id="5" name="TextBox 4">
            <a:extLst>
              <a:ext uri="{FF2B5EF4-FFF2-40B4-BE49-F238E27FC236}">
                <a16:creationId xmlns:a16="http://schemas.microsoft.com/office/drawing/2014/main" id="{41621F84-7EBB-C6FD-F358-D420FDDFE11D}"/>
              </a:ext>
            </a:extLst>
          </p:cNvPr>
          <p:cNvSpPr txBox="1"/>
          <p:nvPr/>
        </p:nvSpPr>
        <p:spPr>
          <a:xfrm>
            <a:off x="0" y="5682341"/>
            <a:ext cx="5359078" cy="1446550"/>
          </a:xfrm>
          <a:prstGeom prst="rect">
            <a:avLst/>
          </a:prstGeom>
          <a:noFill/>
        </p:spPr>
        <p:txBody>
          <a:bodyPr wrap="square">
            <a:spAutoFit/>
          </a:bodyPr>
          <a:lstStyle/>
          <a:p>
            <a:pPr marL="0" marR="0"/>
            <a:endParaRPr lang="en-US" sz="1050" dirty="0">
              <a:effectLst/>
              <a:highlight>
                <a:srgbClr val="FFFFFF"/>
              </a:highlight>
              <a:latin typeface="Arial" panose="020B0604020202020204" pitchFamily="34" charset="0"/>
              <a:ea typeface="Arial" panose="020B0604020202020204" pitchFamily="34" charset="0"/>
              <a:cs typeface="Arial" panose="020B0604020202020204" pitchFamily="34" charset="0"/>
            </a:endParaRPr>
          </a:p>
          <a:p>
            <a:pPr marL="0" marR="0">
              <a:spcAft>
                <a:spcPts val="600"/>
              </a:spcAft>
            </a:pPr>
            <a:r>
              <a:rPr lang="en-US" sz="1050" dirty="0">
                <a:effectLst/>
                <a:highlight>
                  <a:srgbClr val="FFFFFF"/>
                </a:highlight>
                <a:latin typeface="Arial" panose="020B0604020202020204" pitchFamily="34" charset="0"/>
                <a:ea typeface="Arial" panose="020B0604020202020204" pitchFamily="34" charset="0"/>
                <a:cs typeface="Arial" panose="020B0604020202020204" pitchFamily="34" charset="0"/>
              </a:rPr>
              <a:t>Russ, R. S. (2018). Characterizing teacher attention to student thinking: A role for epistemological messages. </a:t>
            </a:r>
            <a:r>
              <a:rPr lang="en-US" sz="1050" i="1" dirty="0">
                <a:effectLst/>
                <a:highlight>
                  <a:srgbClr val="FFFFFF"/>
                </a:highlight>
                <a:latin typeface="Arial" panose="020B0604020202020204" pitchFamily="34" charset="0"/>
                <a:ea typeface="Arial" panose="020B0604020202020204" pitchFamily="34" charset="0"/>
                <a:cs typeface="Arial" panose="020B0604020202020204" pitchFamily="34" charset="0"/>
              </a:rPr>
              <a:t>Journal of Research in Science Teaching</a:t>
            </a:r>
            <a:r>
              <a:rPr lang="en-US" sz="1050" dirty="0">
                <a:effectLst/>
                <a:highlight>
                  <a:srgbClr val="FFFFFF"/>
                </a:highlight>
                <a:latin typeface="Arial" panose="020B0604020202020204" pitchFamily="34" charset="0"/>
                <a:ea typeface="Arial" panose="020B0604020202020204" pitchFamily="34" charset="0"/>
                <a:cs typeface="Arial" panose="020B0604020202020204" pitchFamily="34" charset="0"/>
              </a:rPr>
              <a:t>, </a:t>
            </a:r>
            <a:r>
              <a:rPr lang="en-US" sz="1050" i="1" dirty="0">
                <a:effectLst/>
                <a:highlight>
                  <a:srgbClr val="FFFFFF"/>
                </a:highlight>
                <a:latin typeface="Arial" panose="020B0604020202020204" pitchFamily="34" charset="0"/>
                <a:ea typeface="Arial" panose="020B0604020202020204" pitchFamily="34" charset="0"/>
                <a:cs typeface="Arial" panose="020B0604020202020204" pitchFamily="34" charset="0"/>
              </a:rPr>
              <a:t>55</a:t>
            </a:r>
            <a:r>
              <a:rPr lang="en-US" sz="1050" dirty="0">
                <a:effectLst/>
                <a:highlight>
                  <a:srgbClr val="FFFFFF"/>
                </a:highlight>
                <a:latin typeface="Arial" panose="020B0604020202020204" pitchFamily="34" charset="0"/>
                <a:ea typeface="Arial" panose="020B0604020202020204" pitchFamily="34" charset="0"/>
                <a:cs typeface="Arial" panose="020B0604020202020204" pitchFamily="34" charset="0"/>
              </a:rPr>
              <a:t>(1), 94-120.</a:t>
            </a:r>
            <a:endParaRPr lang="en-US" sz="1050" dirty="0">
              <a:highlight>
                <a:srgbClr val="FFFFFF"/>
              </a:highlight>
              <a:latin typeface="Arial" panose="020B0604020202020204" pitchFamily="34" charset="0"/>
              <a:ea typeface="Calibri" panose="020F0502020204030204" pitchFamily="34" charset="0"/>
              <a:cs typeface="Arial" panose="020B0604020202020204" pitchFamily="34" charset="0"/>
            </a:endParaRPr>
          </a:p>
          <a:p>
            <a:r>
              <a:rPr lang="en-US" sz="1050" dirty="0">
                <a:effectLst/>
                <a:highlight>
                  <a:srgbClr val="FFFFFF"/>
                </a:highlight>
                <a:latin typeface="Arial" panose="020B0604020202020204" pitchFamily="34" charset="0"/>
                <a:ea typeface="Arial" panose="020B0604020202020204" pitchFamily="34" charset="0"/>
                <a:cs typeface="Arial" panose="020B0604020202020204" pitchFamily="34" charset="0"/>
              </a:rPr>
              <a:t>Ke, L., &amp; Schwarz, C. V. (2021). Supporting students' meaningful engagement in scientific modeling through epistemological messages: A case study of contrasting teaching approaches. </a:t>
            </a:r>
            <a:r>
              <a:rPr lang="en-US" sz="1050" i="1" dirty="0">
                <a:effectLst/>
                <a:highlight>
                  <a:srgbClr val="FFFFFF"/>
                </a:highlight>
                <a:latin typeface="Arial" panose="020B0604020202020204" pitchFamily="34" charset="0"/>
                <a:ea typeface="Arial" panose="020B0604020202020204" pitchFamily="34" charset="0"/>
                <a:cs typeface="Arial" panose="020B0604020202020204" pitchFamily="34" charset="0"/>
              </a:rPr>
              <a:t>Journal of Research in Science Teaching</a:t>
            </a:r>
            <a:r>
              <a:rPr lang="en-US" sz="1050" dirty="0">
                <a:effectLst/>
                <a:highlight>
                  <a:srgbClr val="FFFFFF"/>
                </a:highlight>
                <a:latin typeface="Arial" panose="020B0604020202020204" pitchFamily="34" charset="0"/>
                <a:ea typeface="Arial" panose="020B0604020202020204" pitchFamily="34" charset="0"/>
                <a:cs typeface="Arial" panose="020B0604020202020204" pitchFamily="34" charset="0"/>
              </a:rPr>
              <a:t>, </a:t>
            </a:r>
            <a:r>
              <a:rPr lang="en-US" sz="1050" i="1" dirty="0">
                <a:effectLst/>
                <a:highlight>
                  <a:srgbClr val="FFFFFF"/>
                </a:highlight>
                <a:latin typeface="Arial" panose="020B0604020202020204" pitchFamily="34" charset="0"/>
                <a:ea typeface="Arial" panose="020B0604020202020204" pitchFamily="34" charset="0"/>
                <a:cs typeface="Arial" panose="020B0604020202020204" pitchFamily="34" charset="0"/>
              </a:rPr>
              <a:t>58</a:t>
            </a:r>
            <a:r>
              <a:rPr lang="en-US" sz="1050" dirty="0">
                <a:effectLst/>
                <a:highlight>
                  <a:srgbClr val="FFFFFF"/>
                </a:highlight>
                <a:latin typeface="Arial" panose="020B0604020202020204" pitchFamily="34" charset="0"/>
                <a:ea typeface="Arial" panose="020B0604020202020204" pitchFamily="34" charset="0"/>
                <a:cs typeface="Arial" panose="020B0604020202020204" pitchFamily="34" charset="0"/>
              </a:rPr>
              <a:t>(3), 335-365.</a:t>
            </a:r>
            <a:endParaRPr lang="en-US" sz="1050" dirty="0">
              <a:effectLst/>
              <a:latin typeface="Arial" panose="020B0604020202020204" pitchFamily="34" charset="0"/>
              <a:ea typeface="Calibri" panose="020F0502020204030204" pitchFamily="34" charset="0"/>
              <a:cs typeface="Arial" panose="020B0604020202020204" pitchFamily="34" charset="0"/>
            </a:endParaRPr>
          </a:p>
          <a:p>
            <a:pPr marL="0" marR="0"/>
            <a:endParaRPr lang="en-US" sz="20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4776572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9E425A15-D8DC-8E73-05DA-65F1DB16CC88}"/>
              </a:ext>
            </a:extLst>
          </p:cNvPr>
          <p:cNvSpPr txBox="1"/>
          <p:nvPr/>
        </p:nvSpPr>
        <p:spPr>
          <a:xfrm>
            <a:off x="466489" y="172489"/>
            <a:ext cx="11253457" cy="707886"/>
          </a:xfrm>
          <a:prstGeom prst="rect">
            <a:avLst/>
          </a:prstGeom>
          <a:noFill/>
        </p:spPr>
        <p:txBody>
          <a:bodyPr wrap="square" rtlCol="0">
            <a:spAutoFit/>
          </a:bodyPr>
          <a:lstStyle/>
          <a:p>
            <a:pPr algn="ctr"/>
            <a:r>
              <a:rPr lang="en-US" sz="4000" b="1" dirty="0">
                <a:latin typeface="Arial" panose="020B0604020202020204" pitchFamily="34" charset="0"/>
                <a:cs typeface="Arial" panose="020B0604020202020204" pitchFamily="34" charset="0"/>
              </a:rPr>
              <a:t>Research Question</a:t>
            </a:r>
          </a:p>
        </p:txBody>
      </p:sp>
      <p:sp>
        <p:nvSpPr>
          <p:cNvPr id="14" name="TextBox 13">
            <a:extLst>
              <a:ext uri="{FF2B5EF4-FFF2-40B4-BE49-F238E27FC236}">
                <a16:creationId xmlns:a16="http://schemas.microsoft.com/office/drawing/2014/main" id="{97CEB998-94C4-C95B-05D3-5F5CCCCC0AA3}"/>
              </a:ext>
            </a:extLst>
          </p:cNvPr>
          <p:cNvSpPr txBox="1"/>
          <p:nvPr/>
        </p:nvSpPr>
        <p:spPr>
          <a:xfrm>
            <a:off x="1042245" y="2615662"/>
            <a:ext cx="10101943" cy="2062103"/>
          </a:xfrm>
          <a:prstGeom prst="rect">
            <a:avLst/>
          </a:prstGeom>
          <a:noFill/>
        </p:spPr>
        <p:txBody>
          <a:bodyPr wrap="square">
            <a:spAutoFit/>
          </a:bodyPr>
          <a:lstStyle/>
          <a:p>
            <a:pPr marL="9525" marR="0">
              <a:spcBef>
                <a:spcPts val="0"/>
              </a:spcBef>
              <a:spcAft>
                <a:spcPts val="0"/>
              </a:spcAft>
            </a:pPr>
            <a:r>
              <a:rPr lang="en-US" sz="3200" dirty="0">
                <a:effectLst/>
                <a:latin typeface="Arial" panose="020B0604020202020204" pitchFamily="34" charset="0"/>
                <a:ea typeface="Times New Roman" panose="02020603050405020304" pitchFamily="18" charset="0"/>
                <a:cs typeface="Arial" panose="020B0604020202020204" pitchFamily="34" charset="0"/>
              </a:rPr>
              <a:t>How do assessment-related epistemological messages influence students’ perspectives on valued ways of knowing and learning in a semester-long college STEM course?</a:t>
            </a:r>
            <a:endParaRPr lang="en-US" sz="2800" dirty="0">
              <a:effectLst/>
              <a:latin typeface="Arial" panose="020B0604020202020204" pitchFamily="34" charset="0"/>
              <a:ea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B1ECC9BD-C0EF-360D-7933-CD204C2C77FC}"/>
              </a:ext>
            </a:extLst>
          </p:cNvPr>
          <p:cNvPicPr>
            <a:picLocks noChangeAspect="1"/>
          </p:cNvPicPr>
          <p:nvPr/>
        </p:nvPicPr>
        <p:blipFill>
          <a:blip r:embed="rId2"/>
          <a:stretch>
            <a:fillRect/>
          </a:stretch>
        </p:blipFill>
        <p:spPr>
          <a:xfrm>
            <a:off x="8228339" y="5745919"/>
            <a:ext cx="939592" cy="939592"/>
          </a:xfrm>
          <a:prstGeom prst="rect">
            <a:avLst/>
          </a:prstGeom>
        </p:spPr>
      </p:pic>
      <p:pic>
        <p:nvPicPr>
          <p:cNvPr id="8" name="Picture 7">
            <a:extLst>
              <a:ext uri="{FF2B5EF4-FFF2-40B4-BE49-F238E27FC236}">
                <a16:creationId xmlns:a16="http://schemas.microsoft.com/office/drawing/2014/main" id="{EF28A1C5-6FA0-0940-0E4A-10B368F59E9E}"/>
              </a:ext>
            </a:extLst>
          </p:cNvPr>
          <p:cNvPicPr>
            <a:picLocks noChangeAspect="1"/>
          </p:cNvPicPr>
          <p:nvPr/>
        </p:nvPicPr>
        <p:blipFill>
          <a:blip r:embed="rId3"/>
          <a:stretch>
            <a:fillRect/>
          </a:stretch>
        </p:blipFill>
        <p:spPr>
          <a:xfrm>
            <a:off x="9167931" y="5745919"/>
            <a:ext cx="938134" cy="938134"/>
          </a:xfrm>
          <a:prstGeom prst="rect">
            <a:avLst/>
          </a:prstGeom>
        </p:spPr>
      </p:pic>
      <p:pic>
        <p:nvPicPr>
          <p:cNvPr id="9" name="Picture 8">
            <a:extLst>
              <a:ext uri="{FF2B5EF4-FFF2-40B4-BE49-F238E27FC236}">
                <a16:creationId xmlns:a16="http://schemas.microsoft.com/office/drawing/2014/main" id="{4BB6C6A1-D08C-682C-843E-380EF18E571A}"/>
              </a:ext>
            </a:extLst>
          </p:cNvPr>
          <p:cNvPicPr>
            <a:picLocks noChangeAspect="1"/>
          </p:cNvPicPr>
          <p:nvPr/>
        </p:nvPicPr>
        <p:blipFill rotWithShape="1">
          <a:blip r:embed="rId4"/>
          <a:srcRect l="17486" t="4000" r="29085" b="42571"/>
          <a:stretch/>
        </p:blipFill>
        <p:spPr>
          <a:xfrm>
            <a:off x="10106065" y="5744460"/>
            <a:ext cx="939593" cy="939593"/>
          </a:xfrm>
          <a:prstGeom prst="rect">
            <a:avLst/>
          </a:prstGeom>
        </p:spPr>
      </p:pic>
      <p:pic>
        <p:nvPicPr>
          <p:cNvPr id="10" name="Picture 9">
            <a:extLst>
              <a:ext uri="{FF2B5EF4-FFF2-40B4-BE49-F238E27FC236}">
                <a16:creationId xmlns:a16="http://schemas.microsoft.com/office/drawing/2014/main" id="{4595A3B1-BBDA-E405-4941-117477106A9A}"/>
              </a:ext>
            </a:extLst>
          </p:cNvPr>
          <p:cNvPicPr>
            <a:picLocks noChangeAspect="1"/>
          </p:cNvPicPr>
          <p:nvPr/>
        </p:nvPicPr>
        <p:blipFill>
          <a:blip r:embed="rId5"/>
          <a:stretch>
            <a:fillRect/>
          </a:stretch>
        </p:blipFill>
        <p:spPr>
          <a:xfrm>
            <a:off x="11044199" y="5744460"/>
            <a:ext cx="939593" cy="939593"/>
          </a:xfrm>
          <a:prstGeom prst="rect">
            <a:avLst/>
          </a:prstGeom>
        </p:spPr>
      </p:pic>
      <p:sp>
        <p:nvSpPr>
          <p:cNvPr id="3" name="Google Shape;196;p5">
            <a:extLst>
              <a:ext uri="{FF2B5EF4-FFF2-40B4-BE49-F238E27FC236}">
                <a16:creationId xmlns:a16="http://schemas.microsoft.com/office/drawing/2014/main" id="{849EA61A-F8EB-6168-19E7-B6C3984F7FAD}"/>
              </a:ext>
            </a:extLst>
          </p:cNvPr>
          <p:cNvSpPr txBox="1"/>
          <p:nvPr/>
        </p:nvSpPr>
        <p:spPr>
          <a:xfrm>
            <a:off x="1" y="6288468"/>
            <a:ext cx="7676444" cy="41545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dirty="0">
                <a:effectLst/>
                <a:latin typeface="Arial" panose="020B0604020202020204" pitchFamily="34" charset="0"/>
                <a:ea typeface="Arial" panose="020B0604020202020204" pitchFamily="34" charset="0"/>
              </a:rPr>
              <a:t>Schwarz, C. E., </a:t>
            </a:r>
            <a:r>
              <a:rPr lang="en-US" sz="1050" dirty="0" err="1">
                <a:effectLst/>
                <a:latin typeface="Arial" panose="020B0604020202020204" pitchFamily="34" charset="0"/>
                <a:ea typeface="Arial" panose="020B0604020202020204" pitchFamily="34" charset="0"/>
              </a:rPr>
              <a:t>DeGlopper</a:t>
            </a:r>
            <a:r>
              <a:rPr lang="en-US" sz="1050" dirty="0">
                <a:effectLst/>
                <a:latin typeface="Arial" panose="020B0604020202020204" pitchFamily="34" charset="0"/>
                <a:ea typeface="Arial" panose="020B0604020202020204" pitchFamily="34" charset="0"/>
              </a:rPr>
              <a:t>, K. S., Greco, N. C., Russ, R. S., &amp; Stowe, R. L. (2025). Modeling student negotiation of assessment-related epistemological messages in a college science course. </a:t>
            </a:r>
            <a:r>
              <a:rPr lang="en-US" sz="1050" i="1" dirty="0">
                <a:effectLst/>
                <a:latin typeface="Arial" panose="020B0604020202020204" pitchFamily="34" charset="0"/>
                <a:ea typeface="Arial" panose="020B0604020202020204" pitchFamily="34" charset="0"/>
              </a:rPr>
              <a:t>Science Education</a:t>
            </a:r>
            <a:r>
              <a:rPr lang="en-US" sz="1050" dirty="0">
                <a:solidFill>
                  <a:schemeClr val="dk1"/>
                </a:solidFill>
                <a:latin typeface="Arial"/>
                <a:ea typeface="Arial"/>
                <a:cs typeface="Arial"/>
                <a:sym typeface="Arial"/>
              </a:rPr>
              <a:t>, </a:t>
            </a:r>
            <a:r>
              <a:rPr lang="en-US" sz="1050" i="1" dirty="0">
                <a:solidFill>
                  <a:schemeClr val="dk1"/>
                </a:solidFill>
                <a:latin typeface="Arial"/>
                <a:ea typeface="Arial"/>
                <a:cs typeface="Arial"/>
                <a:sym typeface="Arial"/>
              </a:rPr>
              <a:t>109</a:t>
            </a:r>
            <a:r>
              <a:rPr lang="en-US" sz="1050" dirty="0">
                <a:solidFill>
                  <a:schemeClr val="dk1"/>
                </a:solidFill>
                <a:latin typeface="Arial"/>
                <a:ea typeface="Arial"/>
                <a:cs typeface="Arial"/>
                <a:sym typeface="Arial"/>
              </a:rPr>
              <a:t>(2)</a:t>
            </a:r>
            <a:r>
              <a:rPr lang="en-US" sz="1050" i="1" dirty="0">
                <a:solidFill>
                  <a:schemeClr val="dk1"/>
                </a:solidFill>
                <a:latin typeface="Arial"/>
                <a:ea typeface="Arial"/>
                <a:cs typeface="Arial"/>
                <a:sym typeface="Arial"/>
              </a:rPr>
              <a:t>, 429-447. </a:t>
            </a:r>
            <a:endParaRPr lang="en-US" sz="105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772700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a:extLst>
              <a:ext uri="{FF2B5EF4-FFF2-40B4-BE49-F238E27FC236}">
                <a16:creationId xmlns:a16="http://schemas.microsoft.com/office/drawing/2014/main" id="{42E72792-06E4-588D-B1A3-8F657390D2F2}"/>
              </a:ext>
            </a:extLst>
          </p:cNvPr>
          <p:cNvCxnSpPr/>
          <p:nvPr/>
        </p:nvCxnSpPr>
        <p:spPr>
          <a:xfrm>
            <a:off x="532367" y="1280892"/>
            <a:ext cx="11003280" cy="0"/>
          </a:xfrm>
          <a:prstGeom prst="straightConnector1">
            <a:avLst/>
          </a:prstGeom>
          <a:ln w="444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A5C68FD-F158-5133-53BF-8B116C911F30}"/>
              </a:ext>
            </a:extLst>
          </p:cNvPr>
          <p:cNvCxnSpPr/>
          <p:nvPr/>
        </p:nvCxnSpPr>
        <p:spPr>
          <a:xfrm>
            <a:off x="3055417" y="887192"/>
            <a:ext cx="0" cy="3937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38F90F3-E71B-C91D-4602-79B23BB8F184}"/>
              </a:ext>
            </a:extLst>
          </p:cNvPr>
          <p:cNvCxnSpPr/>
          <p:nvPr/>
        </p:nvCxnSpPr>
        <p:spPr>
          <a:xfrm>
            <a:off x="6403690" y="887192"/>
            <a:ext cx="0" cy="3937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62248C2-DF66-B880-8418-7B5709400A23}"/>
              </a:ext>
            </a:extLst>
          </p:cNvPr>
          <p:cNvCxnSpPr/>
          <p:nvPr/>
        </p:nvCxnSpPr>
        <p:spPr>
          <a:xfrm>
            <a:off x="9724803" y="887192"/>
            <a:ext cx="0" cy="3937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A03C8AE-8863-9FC3-7B7F-0D0D597491CF}"/>
              </a:ext>
            </a:extLst>
          </p:cNvPr>
          <p:cNvCxnSpPr/>
          <p:nvPr/>
        </p:nvCxnSpPr>
        <p:spPr>
          <a:xfrm>
            <a:off x="10854977" y="887192"/>
            <a:ext cx="0" cy="3937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3F5F442-FA88-8F8A-CF19-81E3BDEEB0C1}"/>
              </a:ext>
            </a:extLst>
          </p:cNvPr>
          <p:cNvSpPr txBox="1"/>
          <p:nvPr/>
        </p:nvSpPr>
        <p:spPr>
          <a:xfrm>
            <a:off x="2314294" y="548637"/>
            <a:ext cx="1482246" cy="338554"/>
          </a:xfrm>
          <a:prstGeom prst="rect">
            <a:avLst/>
          </a:prstGeom>
          <a:noFill/>
        </p:spPr>
        <p:txBody>
          <a:bodyPr wrap="square" rtlCol="0">
            <a:spAutoFit/>
          </a:bodyPr>
          <a:lstStyle/>
          <a:p>
            <a:pPr algn="ctr"/>
            <a:r>
              <a:rPr lang="en-US" sz="1600" dirty="0">
                <a:solidFill>
                  <a:srgbClr val="0E0E0E"/>
                </a:solidFill>
                <a:latin typeface="Arial" panose="020B0604020202020204" pitchFamily="34" charset="0"/>
                <a:cs typeface="Arial" panose="020B0604020202020204" pitchFamily="34" charset="0"/>
              </a:rPr>
              <a:t>Exam 1</a:t>
            </a:r>
          </a:p>
        </p:txBody>
      </p:sp>
      <p:sp>
        <p:nvSpPr>
          <p:cNvPr id="12" name="TextBox 11">
            <a:extLst>
              <a:ext uri="{FF2B5EF4-FFF2-40B4-BE49-F238E27FC236}">
                <a16:creationId xmlns:a16="http://schemas.microsoft.com/office/drawing/2014/main" id="{5C764324-DE29-2528-10D7-34BEA6DA21EE}"/>
              </a:ext>
            </a:extLst>
          </p:cNvPr>
          <p:cNvSpPr txBox="1"/>
          <p:nvPr/>
        </p:nvSpPr>
        <p:spPr>
          <a:xfrm>
            <a:off x="5664831" y="548637"/>
            <a:ext cx="1482246" cy="338554"/>
          </a:xfrm>
          <a:prstGeom prst="rect">
            <a:avLst/>
          </a:prstGeom>
          <a:noFill/>
        </p:spPr>
        <p:txBody>
          <a:bodyPr wrap="square" rtlCol="0">
            <a:spAutoFit/>
          </a:bodyPr>
          <a:lstStyle/>
          <a:p>
            <a:pPr algn="ctr"/>
            <a:r>
              <a:rPr lang="en-US" sz="1600" dirty="0">
                <a:solidFill>
                  <a:srgbClr val="0E0E0E"/>
                </a:solidFill>
                <a:latin typeface="Arial" panose="020B0604020202020204" pitchFamily="34" charset="0"/>
                <a:cs typeface="Arial" panose="020B0604020202020204" pitchFamily="34" charset="0"/>
              </a:rPr>
              <a:t>Exam 2</a:t>
            </a:r>
          </a:p>
        </p:txBody>
      </p:sp>
      <p:sp>
        <p:nvSpPr>
          <p:cNvPr id="13" name="TextBox 12">
            <a:extLst>
              <a:ext uri="{FF2B5EF4-FFF2-40B4-BE49-F238E27FC236}">
                <a16:creationId xmlns:a16="http://schemas.microsoft.com/office/drawing/2014/main" id="{0C81D9E3-2F20-CA31-AB84-DC4813AA1474}"/>
              </a:ext>
            </a:extLst>
          </p:cNvPr>
          <p:cNvSpPr txBox="1"/>
          <p:nvPr/>
        </p:nvSpPr>
        <p:spPr>
          <a:xfrm>
            <a:off x="9013103" y="548637"/>
            <a:ext cx="1482246" cy="338554"/>
          </a:xfrm>
          <a:prstGeom prst="rect">
            <a:avLst/>
          </a:prstGeom>
          <a:noFill/>
        </p:spPr>
        <p:txBody>
          <a:bodyPr wrap="square" rtlCol="0">
            <a:spAutoFit/>
          </a:bodyPr>
          <a:lstStyle/>
          <a:p>
            <a:pPr algn="ctr"/>
            <a:r>
              <a:rPr lang="en-US" sz="1600" dirty="0">
                <a:solidFill>
                  <a:srgbClr val="0E0E0E"/>
                </a:solidFill>
                <a:latin typeface="Arial" panose="020B0604020202020204" pitchFamily="34" charset="0"/>
                <a:cs typeface="Arial" panose="020B0604020202020204" pitchFamily="34" charset="0"/>
              </a:rPr>
              <a:t>Exam 3</a:t>
            </a:r>
          </a:p>
        </p:txBody>
      </p:sp>
      <p:sp>
        <p:nvSpPr>
          <p:cNvPr id="14" name="TextBox 13">
            <a:extLst>
              <a:ext uri="{FF2B5EF4-FFF2-40B4-BE49-F238E27FC236}">
                <a16:creationId xmlns:a16="http://schemas.microsoft.com/office/drawing/2014/main" id="{319AB88D-FE56-2D4C-FB77-A819B8D14A42}"/>
              </a:ext>
            </a:extLst>
          </p:cNvPr>
          <p:cNvSpPr txBox="1"/>
          <p:nvPr/>
        </p:nvSpPr>
        <p:spPr>
          <a:xfrm>
            <a:off x="10139499" y="300610"/>
            <a:ext cx="1482246" cy="584775"/>
          </a:xfrm>
          <a:prstGeom prst="rect">
            <a:avLst/>
          </a:prstGeom>
          <a:noFill/>
        </p:spPr>
        <p:txBody>
          <a:bodyPr wrap="square" rtlCol="0">
            <a:spAutoFit/>
          </a:bodyPr>
          <a:lstStyle/>
          <a:p>
            <a:pPr algn="ctr"/>
            <a:r>
              <a:rPr lang="en-US" sz="1600" dirty="0">
                <a:solidFill>
                  <a:srgbClr val="0E0E0E"/>
                </a:solidFill>
                <a:latin typeface="Arial" panose="020B0604020202020204" pitchFamily="34" charset="0"/>
                <a:cs typeface="Arial" panose="020B0604020202020204" pitchFamily="34" charset="0"/>
              </a:rPr>
              <a:t>Final</a:t>
            </a:r>
            <a:br>
              <a:rPr lang="en-US" sz="1600" dirty="0">
                <a:solidFill>
                  <a:srgbClr val="0E0E0E"/>
                </a:solidFill>
                <a:latin typeface="Arial" panose="020B0604020202020204" pitchFamily="34" charset="0"/>
                <a:cs typeface="Arial" panose="020B0604020202020204" pitchFamily="34" charset="0"/>
              </a:rPr>
            </a:br>
            <a:r>
              <a:rPr lang="en-US" sz="1600" dirty="0">
                <a:solidFill>
                  <a:srgbClr val="0E0E0E"/>
                </a:solidFill>
                <a:latin typeface="Arial" panose="020B0604020202020204" pitchFamily="34" charset="0"/>
                <a:cs typeface="Arial" panose="020B0604020202020204" pitchFamily="34" charset="0"/>
              </a:rPr>
              <a:t>Exam</a:t>
            </a:r>
          </a:p>
        </p:txBody>
      </p:sp>
      <p:sp>
        <p:nvSpPr>
          <p:cNvPr id="2" name="Google Shape;196;p5">
            <a:extLst>
              <a:ext uri="{FF2B5EF4-FFF2-40B4-BE49-F238E27FC236}">
                <a16:creationId xmlns:a16="http://schemas.microsoft.com/office/drawing/2014/main" id="{BE2731F0-7E37-567C-4C83-26266B182611}"/>
              </a:ext>
            </a:extLst>
          </p:cNvPr>
          <p:cNvSpPr txBox="1"/>
          <p:nvPr/>
        </p:nvSpPr>
        <p:spPr>
          <a:xfrm>
            <a:off x="1" y="6288468"/>
            <a:ext cx="7676444" cy="41545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dirty="0">
                <a:effectLst/>
                <a:latin typeface="Arial" panose="020B0604020202020204" pitchFamily="34" charset="0"/>
                <a:ea typeface="Arial" panose="020B0604020202020204" pitchFamily="34" charset="0"/>
              </a:rPr>
              <a:t>Schwarz, C. E., </a:t>
            </a:r>
            <a:r>
              <a:rPr lang="en-US" sz="1050" dirty="0" err="1">
                <a:effectLst/>
                <a:latin typeface="Arial" panose="020B0604020202020204" pitchFamily="34" charset="0"/>
                <a:ea typeface="Arial" panose="020B0604020202020204" pitchFamily="34" charset="0"/>
              </a:rPr>
              <a:t>DeGlopper</a:t>
            </a:r>
            <a:r>
              <a:rPr lang="en-US" sz="1050" dirty="0">
                <a:effectLst/>
                <a:latin typeface="Arial" panose="020B0604020202020204" pitchFamily="34" charset="0"/>
                <a:ea typeface="Arial" panose="020B0604020202020204" pitchFamily="34" charset="0"/>
              </a:rPr>
              <a:t>, K. S., Greco, N. C., Russ, R. S., &amp; Stowe, R. L. (2025). Modeling student negotiation of assessment-related epistemological messages in a college science course. </a:t>
            </a:r>
            <a:r>
              <a:rPr lang="en-US" sz="1050" i="1" dirty="0">
                <a:effectLst/>
                <a:latin typeface="Arial" panose="020B0604020202020204" pitchFamily="34" charset="0"/>
                <a:ea typeface="Arial" panose="020B0604020202020204" pitchFamily="34" charset="0"/>
              </a:rPr>
              <a:t>Science Education</a:t>
            </a:r>
            <a:r>
              <a:rPr lang="en-US" sz="1050" dirty="0">
                <a:solidFill>
                  <a:schemeClr val="dk1"/>
                </a:solidFill>
                <a:latin typeface="Arial"/>
                <a:ea typeface="Arial"/>
                <a:cs typeface="Arial"/>
                <a:sym typeface="Arial"/>
              </a:rPr>
              <a:t>, </a:t>
            </a:r>
            <a:r>
              <a:rPr lang="en-US" sz="1050" i="1" dirty="0">
                <a:solidFill>
                  <a:schemeClr val="dk1"/>
                </a:solidFill>
                <a:latin typeface="Arial"/>
                <a:ea typeface="Arial"/>
                <a:cs typeface="Arial"/>
                <a:sym typeface="Arial"/>
              </a:rPr>
              <a:t>109</a:t>
            </a:r>
            <a:r>
              <a:rPr lang="en-US" sz="1050" dirty="0">
                <a:solidFill>
                  <a:schemeClr val="dk1"/>
                </a:solidFill>
                <a:latin typeface="Arial"/>
                <a:ea typeface="Arial"/>
                <a:cs typeface="Arial"/>
                <a:sym typeface="Arial"/>
              </a:rPr>
              <a:t>(2)</a:t>
            </a:r>
            <a:r>
              <a:rPr lang="en-US" sz="1050" i="1" dirty="0">
                <a:solidFill>
                  <a:schemeClr val="dk1"/>
                </a:solidFill>
                <a:latin typeface="Arial"/>
                <a:ea typeface="Arial"/>
                <a:cs typeface="Arial"/>
                <a:sym typeface="Arial"/>
              </a:rPr>
              <a:t>, 429-447. </a:t>
            </a:r>
            <a:endParaRPr lang="en-US" sz="105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641444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a:extLst>
              <a:ext uri="{FF2B5EF4-FFF2-40B4-BE49-F238E27FC236}">
                <a16:creationId xmlns:a16="http://schemas.microsoft.com/office/drawing/2014/main" id="{42E72792-06E4-588D-B1A3-8F657390D2F2}"/>
              </a:ext>
            </a:extLst>
          </p:cNvPr>
          <p:cNvCxnSpPr/>
          <p:nvPr/>
        </p:nvCxnSpPr>
        <p:spPr>
          <a:xfrm>
            <a:off x="532367" y="1280892"/>
            <a:ext cx="11003280" cy="0"/>
          </a:xfrm>
          <a:prstGeom prst="straightConnector1">
            <a:avLst/>
          </a:prstGeom>
          <a:ln w="444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A5C68FD-F158-5133-53BF-8B116C911F30}"/>
              </a:ext>
            </a:extLst>
          </p:cNvPr>
          <p:cNvCxnSpPr/>
          <p:nvPr/>
        </p:nvCxnSpPr>
        <p:spPr>
          <a:xfrm>
            <a:off x="3055417" y="887192"/>
            <a:ext cx="0" cy="3937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38F90F3-E71B-C91D-4602-79B23BB8F184}"/>
              </a:ext>
            </a:extLst>
          </p:cNvPr>
          <p:cNvCxnSpPr/>
          <p:nvPr/>
        </p:nvCxnSpPr>
        <p:spPr>
          <a:xfrm>
            <a:off x="6403690" y="887192"/>
            <a:ext cx="0" cy="3937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62248C2-DF66-B880-8418-7B5709400A23}"/>
              </a:ext>
            </a:extLst>
          </p:cNvPr>
          <p:cNvCxnSpPr/>
          <p:nvPr/>
        </p:nvCxnSpPr>
        <p:spPr>
          <a:xfrm>
            <a:off x="9724803" y="887192"/>
            <a:ext cx="0" cy="3937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A03C8AE-8863-9FC3-7B7F-0D0D597491CF}"/>
              </a:ext>
            </a:extLst>
          </p:cNvPr>
          <p:cNvCxnSpPr/>
          <p:nvPr/>
        </p:nvCxnSpPr>
        <p:spPr>
          <a:xfrm>
            <a:off x="10854977" y="887192"/>
            <a:ext cx="0" cy="3937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3F5F442-FA88-8F8A-CF19-81E3BDEEB0C1}"/>
              </a:ext>
            </a:extLst>
          </p:cNvPr>
          <p:cNvSpPr txBox="1"/>
          <p:nvPr/>
        </p:nvSpPr>
        <p:spPr>
          <a:xfrm>
            <a:off x="2314294" y="548637"/>
            <a:ext cx="1482246" cy="338554"/>
          </a:xfrm>
          <a:prstGeom prst="rect">
            <a:avLst/>
          </a:prstGeom>
          <a:noFill/>
        </p:spPr>
        <p:txBody>
          <a:bodyPr wrap="square" rtlCol="0">
            <a:spAutoFit/>
          </a:bodyPr>
          <a:lstStyle/>
          <a:p>
            <a:pPr algn="ctr"/>
            <a:r>
              <a:rPr lang="en-US" sz="1600" dirty="0">
                <a:solidFill>
                  <a:srgbClr val="0E0E0E"/>
                </a:solidFill>
                <a:latin typeface="Arial" panose="020B0604020202020204" pitchFamily="34" charset="0"/>
                <a:cs typeface="Arial" panose="020B0604020202020204" pitchFamily="34" charset="0"/>
              </a:rPr>
              <a:t>Exam 1</a:t>
            </a:r>
          </a:p>
        </p:txBody>
      </p:sp>
      <p:sp>
        <p:nvSpPr>
          <p:cNvPr id="12" name="TextBox 11">
            <a:extLst>
              <a:ext uri="{FF2B5EF4-FFF2-40B4-BE49-F238E27FC236}">
                <a16:creationId xmlns:a16="http://schemas.microsoft.com/office/drawing/2014/main" id="{5C764324-DE29-2528-10D7-34BEA6DA21EE}"/>
              </a:ext>
            </a:extLst>
          </p:cNvPr>
          <p:cNvSpPr txBox="1"/>
          <p:nvPr/>
        </p:nvSpPr>
        <p:spPr>
          <a:xfrm>
            <a:off x="5664831" y="548637"/>
            <a:ext cx="1482246" cy="338554"/>
          </a:xfrm>
          <a:prstGeom prst="rect">
            <a:avLst/>
          </a:prstGeom>
          <a:noFill/>
        </p:spPr>
        <p:txBody>
          <a:bodyPr wrap="square" rtlCol="0">
            <a:spAutoFit/>
          </a:bodyPr>
          <a:lstStyle/>
          <a:p>
            <a:pPr algn="ctr"/>
            <a:r>
              <a:rPr lang="en-US" sz="1600" dirty="0">
                <a:solidFill>
                  <a:srgbClr val="0E0E0E"/>
                </a:solidFill>
                <a:latin typeface="Arial" panose="020B0604020202020204" pitchFamily="34" charset="0"/>
                <a:cs typeface="Arial" panose="020B0604020202020204" pitchFamily="34" charset="0"/>
              </a:rPr>
              <a:t>Exam 2</a:t>
            </a:r>
          </a:p>
        </p:txBody>
      </p:sp>
      <p:sp>
        <p:nvSpPr>
          <p:cNvPr id="13" name="TextBox 12">
            <a:extLst>
              <a:ext uri="{FF2B5EF4-FFF2-40B4-BE49-F238E27FC236}">
                <a16:creationId xmlns:a16="http://schemas.microsoft.com/office/drawing/2014/main" id="{0C81D9E3-2F20-CA31-AB84-DC4813AA1474}"/>
              </a:ext>
            </a:extLst>
          </p:cNvPr>
          <p:cNvSpPr txBox="1"/>
          <p:nvPr/>
        </p:nvSpPr>
        <p:spPr>
          <a:xfrm>
            <a:off x="9013103" y="548637"/>
            <a:ext cx="1482246" cy="338554"/>
          </a:xfrm>
          <a:prstGeom prst="rect">
            <a:avLst/>
          </a:prstGeom>
          <a:noFill/>
        </p:spPr>
        <p:txBody>
          <a:bodyPr wrap="square" rtlCol="0">
            <a:spAutoFit/>
          </a:bodyPr>
          <a:lstStyle/>
          <a:p>
            <a:pPr algn="ctr"/>
            <a:r>
              <a:rPr lang="en-US" sz="1600" dirty="0">
                <a:solidFill>
                  <a:srgbClr val="0E0E0E"/>
                </a:solidFill>
                <a:latin typeface="Arial" panose="020B0604020202020204" pitchFamily="34" charset="0"/>
                <a:cs typeface="Arial" panose="020B0604020202020204" pitchFamily="34" charset="0"/>
              </a:rPr>
              <a:t>Exam 3</a:t>
            </a:r>
          </a:p>
        </p:txBody>
      </p:sp>
      <p:sp>
        <p:nvSpPr>
          <p:cNvPr id="14" name="TextBox 13">
            <a:extLst>
              <a:ext uri="{FF2B5EF4-FFF2-40B4-BE49-F238E27FC236}">
                <a16:creationId xmlns:a16="http://schemas.microsoft.com/office/drawing/2014/main" id="{319AB88D-FE56-2D4C-FB77-A819B8D14A42}"/>
              </a:ext>
            </a:extLst>
          </p:cNvPr>
          <p:cNvSpPr txBox="1"/>
          <p:nvPr/>
        </p:nvSpPr>
        <p:spPr>
          <a:xfrm>
            <a:off x="10139499" y="300610"/>
            <a:ext cx="1482246" cy="584775"/>
          </a:xfrm>
          <a:prstGeom prst="rect">
            <a:avLst/>
          </a:prstGeom>
          <a:noFill/>
        </p:spPr>
        <p:txBody>
          <a:bodyPr wrap="square" rtlCol="0">
            <a:spAutoFit/>
          </a:bodyPr>
          <a:lstStyle/>
          <a:p>
            <a:pPr algn="ctr"/>
            <a:r>
              <a:rPr lang="en-US" sz="1600" dirty="0">
                <a:solidFill>
                  <a:srgbClr val="0E0E0E"/>
                </a:solidFill>
                <a:latin typeface="Arial" panose="020B0604020202020204" pitchFamily="34" charset="0"/>
                <a:cs typeface="Arial" panose="020B0604020202020204" pitchFamily="34" charset="0"/>
              </a:rPr>
              <a:t>Final</a:t>
            </a:r>
            <a:br>
              <a:rPr lang="en-US" sz="1600" dirty="0">
                <a:solidFill>
                  <a:srgbClr val="0E0E0E"/>
                </a:solidFill>
                <a:latin typeface="Arial" panose="020B0604020202020204" pitchFamily="34" charset="0"/>
                <a:cs typeface="Arial" panose="020B0604020202020204" pitchFamily="34" charset="0"/>
              </a:rPr>
            </a:br>
            <a:r>
              <a:rPr lang="en-US" sz="1600" dirty="0">
                <a:solidFill>
                  <a:srgbClr val="0E0E0E"/>
                </a:solidFill>
                <a:latin typeface="Arial" panose="020B0604020202020204" pitchFamily="34" charset="0"/>
                <a:cs typeface="Arial" panose="020B0604020202020204" pitchFamily="34" charset="0"/>
              </a:rPr>
              <a:t>Exam</a:t>
            </a:r>
          </a:p>
        </p:txBody>
      </p:sp>
      <p:sp>
        <p:nvSpPr>
          <p:cNvPr id="16" name="TextBox 15">
            <a:extLst>
              <a:ext uri="{FF2B5EF4-FFF2-40B4-BE49-F238E27FC236}">
                <a16:creationId xmlns:a16="http://schemas.microsoft.com/office/drawing/2014/main" id="{F8C87FFB-F5F4-2DEE-5A8F-C5C369C66C7C}"/>
              </a:ext>
            </a:extLst>
          </p:cNvPr>
          <p:cNvSpPr txBox="1"/>
          <p:nvPr/>
        </p:nvSpPr>
        <p:spPr>
          <a:xfrm>
            <a:off x="193767" y="1827940"/>
            <a:ext cx="11199895" cy="4001095"/>
          </a:xfrm>
          <a:prstGeom prst="rect">
            <a:avLst/>
          </a:prstGeom>
          <a:noFill/>
        </p:spPr>
        <p:txBody>
          <a:bodyPr wrap="square" rtlCol="0">
            <a:spAutoFit/>
          </a:bodyPr>
          <a:lstStyle/>
          <a:p>
            <a:pPr>
              <a:spcAft>
                <a:spcPts val="1200"/>
              </a:spcAft>
            </a:pPr>
            <a:r>
              <a:rPr lang="en-US" sz="2800" b="1" dirty="0">
                <a:solidFill>
                  <a:srgbClr val="0E0E0E"/>
                </a:solidFill>
                <a:latin typeface="Arial" panose="020B0604020202020204" pitchFamily="34" charset="0"/>
                <a:cs typeface="Arial" panose="020B0604020202020204" pitchFamily="34" charset="0"/>
              </a:rPr>
              <a:t>Epistemological Expectations</a:t>
            </a:r>
            <a:endParaRPr lang="en-US" sz="2800" dirty="0">
              <a:solidFill>
                <a:srgbClr val="0E0E0E"/>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rgbClr val="0E0E0E"/>
                </a:solidFill>
                <a:latin typeface="Arial" panose="020B0604020202020204" pitchFamily="34" charset="0"/>
                <a:cs typeface="Arial" panose="020B0604020202020204" pitchFamily="34" charset="0"/>
              </a:rPr>
              <a:t>What does success look like for you? What do you think it takes to succeed in [class]?</a:t>
            </a:r>
          </a:p>
          <a:p>
            <a:pPr marL="342900" indent="-342900">
              <a:buFont typeface="Arial" panose="020B0604020202020204" pitchFamily="34" charset="0"/>
              <a:buChar char="•"/>
            </a:pPr>
            <a:r>
              <a:rPr lang="en-US" sz="2400" dirty="0">
                <a:solidFill>
                  <a:srgbClr val="0E0E0E"/>
                </a:solidFill>
                <a:latin typeface="Arial" panose="020B0604020202020204" pitchFamily="34" charset="0"/>
                <a:cs typeface="Arial" panose="020B0604020202020204" pitchFamily="34" charset="0"/>
              </a:rPr>
              <a:t>Where will you get the knowledge and skills to succeed?</a:t>
            </a:r>
          </a:p>
          <a:p>
            <a:pPr marL="342900" indent="-342900">
              <a:buFont typeface="Arial" panose="020B0604020202020204" pitchFamily="34" charset="0"/>
              <a:buChar char="•"/>
            </a:pPr>
            <a:r>
              <a:rPr lang="en-US" sz="2400" dirty="0">
                <a:solidFill>
                  <a:srgbClr val="0E0E0E"/>
                </a:solidFill>
                <a:latin typeface="Arial" panose="020B0604020202020204" pitchFamily="34" charset="0"/>
                <a:cs typeface="Arial" panose="020B0604020202020204" pitchFamily="34" charset="0"/>
              </a:rPr>
              <a:t>How do you plan to approach studying for assessments?</a:t>
            </a:r>
          </a:p>
          <a:p>
            <a:pPr marL="342900" indent="-342900">
              <a:buFont typeface="Arial" panose="020B0604020202020204" pitchFamily="34" charset="0"/>
              <a:buChar char="•"/>
            </a:pPr>
            <a:r>
              <a:rPr lang="en-US" sz="2400" b="0" i="0" u="none" strike="noStrike" dirty="0">
                <a:solidFill>
                  <a:srgbClr val="000000"/>
                </a:solidFill>
                <a:effectLst/>
                <a:latin typeface="Arial" panose="020B0604020202020204" pitchFamily="34" charset="0"/>
                <a:cs typeface="Arial" panose="020B0604020202020204" pitchFamily="34" charset="0"/>
              </a:rPr>
              <a:t>Based on what you read and what was shown on this lecture slide </a:t>
            </a:r>
            <a:r>
              <a:rPr lang="en-US" sz="2400" b="0" i="1" u="none" strike="noStrike" dirty="0">
                <a:solidFill>
                  <a:srgbClr val="000000"/>
                </a:solidFill>
                <a:effectLst/>
                <a:latin typeface="Arial" panose="020B0604020202020204" pitchFamily="34" charset="0"/>
                <a:cs typeface="Arial" panose="020B0604020202020204" pitchFamily="34" charset="0"/>
              </a:rPr>
              <a:t>[show slide]</a:t>
            </a:r>
            <a:r>
              <a:rPr lang="en-US" sz="2400" b="0" i="0" u="none" strike="noStrike" dirty="0">
                <a:solidFill>
                  <a:srgbClr val="000000"/>
                </a:solidFill>
                <a:effectLst/>
                <a:latin typeface="Arial" panose="020B0604020202020204" pitchFamily="34" charset="0"/>
                <a:cs typeface="Arial" panose="020B0604020202020204" pitchFamily="34" charset="0"/>
              </a:rPr>
              <a:t>, what strategies do you think the instructors would suggest for doing well on assessments in [class]?</a:t>
            </a:r>
          </a:p>
          <a:p>
            <a:endParaRPr lang="en-US" sz="2400" dirty="0">
              <a:solidFill>
                <a:srgbClr val="0E0E0E"/>
              </a:solidFill>
              <a:latin typeface="Helvetica" pitchFamily="2" charset="0"/>
            </a:endParaRPr>
          </a:p>
          <a:p>
            <a:endParaRPr lang="en-US" sz="2400" dirty="0">
              <a:solidFill>
                <a:srgbClr val="0E0E0E"/>
              </a:solidFill>
              <a:latin typeface="Helvetica" pitchFamily="2" charset="0"/>
            </a:endParaRPr>
          </a:p>
        </p:txBody>
      </p:sp>
      <p:sp>
        <p:nvSpPr>
          <p:cNvPr id="17" name="Oval 16">
            <a:extLst>
              <a:ext uri="{FF2B5EF4-FFF2-40B4-BE49-F238E27FC236}">
                <a16:creationId xmlns:a16="http://schemas.microsoft.com/office/drawing/2014/main" id="{5D8A11E5-13EB-9871-D846-1C4420EE940A}"/>
              </a:ext>
            </a:extLst>
          </p:cNvPr>
          <p:cNvSpPr/>
          <p:nvPr/>
        </p:nvSpPr>
        <p:spPr>
          <a:xfrm>
            <a:off x="1073802" y="1040862"/>
            <a:ext cx="480060" cy="480060"/>
          </a:xfrm>
          <a:prstGeom prst="ellipse">
            <a:avLst/>
          </a:prstGeom>
          <a:solidFill>
            <a:srgbClr val="AB1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196;p5">
            <a:extLst>
              <a:ext uri="{FF2B5EF4-FFF2-40B4-BE49-F238E27FC236}">
                <a16:creationId xmlns:a16="http://schemas.microsoft.com/office/drawing/2014/main" id="{C9786131-39CB-6898-A09D-8DC9649293B8}"/>
              </a:ext>
            </a:extLst>
          </p:cNvPr>
          <p:cNvSpPr txBox="1"/>
          <p:nvPr/>
        </p:nvSpPr>
        <p:spPr>
          <a:xfrm>
            <a:off x="1" y="6288468"/>
            <a:ext cx="7676444" cy="41545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dirty="0">
                <a:effectLst/>
                <a:latin typeface="Arial" panose="020B0604020202020204" pitchFamily="34" charset="0"/>
                <a:ea typeface="Arial" panose="020B0604020202020204" pitchFamily="34" charset="0"/>
              </a:rPr>
              <a:t>Schwarz, C. E., </a:t>
            </a:r>
            <a:r>
              <a:rPr lang="en-US" sz="1050" dirty="0" err="1">
                <a:effectLst/>
                <a:latin typeface="Arial" panose="020B0604020202020204" pitchFamily="34" charset="0"/>
                <a:ea typeface="Arial" panose="020B0604020202020204" pitchFamily="34" charset="0"/>
              </a:rPr>
              <a:t>DeGlopper</a:t>
            </a:r>
            <a:r>
              <a:rPr lang="en-US" sz="1050" dirty="0">
                <a:effectLst/>
                <a:latin typeface="Arial" panose="020B0604020202020204" pitchFamily="34" charset="0"/>
                <a:ea typeface="Arial" panose="020B0604020202020204" pitchFamily="34" charset="0"/>
              </a:rPr>
              <a:t>, K. S., Greco, N. C., Russ, R. S., &amp; Stowe, R. L. (2025). Modeling student negotiation of assessment-related epistemological messages in a college science course. </a:t>
            </a:r>
            <a:r>
              <a:rPr lang="en-US" sz="1050" i="1" dirty="0">
                <a:effectLst/>
                <a:latin typeface="Arial" panose="020B0604020202020204" pitchFamily="34" charset="0"/>
                <a:ea typeface="Arial" panose="020B0604020202020204" pitchFamily="34" charset="0"/>
              </a:rPr>
              <a:t>Science Education</a:t>
            </a:r>
            <a:r>
              <a:rPr lang="en-US" sz="1050" dirty="0">
                <a:solidFill>
                  <a:schemeClr val="dk1"/>
                </a:solidFill>
                <a:latin typeface="Arial"/>
                <a:ea typeface="Arial"/>
                <a:cs typeface="Arial"/>
                <a:sym typeface="Arial"/>
              </a:rPr>
              <a:t>, </a:t>
            </a:r>
            <a:r>
              <a:rPr lang="en-US" sz="1050" i="1" dirty="0">
                <a:solidFill>
                  <a:schemeClr val="dk1"/>
                </a:solidFill>
                <a:latin typeface="Arial"/>
                <a:ea typeface="Arial"/>
                <a:cs typeface="Arial"/>
                <a:sym typeface="Arial"/>
              </a:rPr>
              <a:t>109</a:t>
            </a:r>
            <a:r>
              <a:rPr lang="en-US" sz="1050" dirty="0">
                <a:solidFill>
                  <a:schemeClr val="dk1"/>
                </a:solidFill>
                <a:latin typeface="Arial"/>
                <a:ea typeface="Arial"/>
                <a:cs typeface="Arial"/>
                <a:sym typeface="Arial"/>
              </a:rPr>
              <a:t>(2)</a:t>
            </a:r>
            <a:r>
              <a:rPr lang="en-US" sz="1050" i="1" dirty="0">
                <a:solidFill>
                  <a:schemeClr val="dk1"/>
                </a:solidFill>
                <a:latin typeface="Arial"/>
                <a:ea typeface="Arial"/>
                <a:cs typeface="Arial"/>
                <a:sym typeface="Arial"/>
              </a:rPr>
              <a:t>, 429-447. </a:t>
            </a:r>
            <a:endParaRPr lang="en-US" sz="105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03851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a:extLst>
              <a:ext uri="{FF2B5EF4-FFF2-40B4-BE49-F238E27FC236}">
                <a16:creationId xmlns:a16="http://schemas.microsoft.com/office/drawing/2014/main" id="{42E72792-06E4-588D-B1A3-8F657390D2F2}"/>
              </a:ext>
            </a:extLst>
          </p:cNvPr>
          <p:cNvCxnSpPr/>
          <p:nvPr/>
        </p:nvCxnSpPr>
        <p:spPr>
          <a:xfrm>
            <a:off x="532367" y="1280892"/>
            <a:ext cx="11003280" cy="0"/>
          </a:xfrm>
          <a:prstGeom prst="straightConnector1">
            <a:avLst/>
          </a:prstGeom>
          <a:ln w="444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A5C68FD-F158-5133-53BF-8B116C911F30}"/>
              </a:ext>
            </a:extLst>
          </p:cNvPr>
          <p:cNvCxnSpPr/>
          <p:nvPr/>
        </p:nvCxnSpPr>
        <p:spPr>
          <a:xfrm>
            <a:off x="3055417" y="887192"/>
            <a:ext cx="0" cy="3937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38F90F3-E71B-C91D-4602-79B23BB8F184}"/>
              </a:ext>
            </a:extLst>
          </p:cNvPr>
          <p:cNvCxnSpPr/>
          <p:nvPr/>
        </p:nvCxnSpPr>
        <p:spPr>
          <a:xfrm>
            <a:off x="6403690" y="887192"/>
            <a:ext cx="0" cy="3937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62248C2-DF66-B880-8418-7B5709400A23}"/>
              </a:ext>
            </a:extLst>
          </p:cNvPr>
          <p:cNvCxnSpPr/>
          <p:nvPr/>
        </p:nvCxnSpPr>
        <p:spPr>
          <a:xfrm>
            <a:off x="9724803" y="887192"/>
            <a:ext cx="0" cy="3937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A03C8AE-8863-9FC3-7B7F-0D0D597491CF}"/>
              </a:ext>
            </a:extLst>
          </p:cNvPr>
          <p:cNvCxnSpPr/>
          <p:nvPr/>
        </p:nvCxnSpPr>
        <p:spPr>
          <a:xfrm>
            <a:off x="10854977" y="887192"/>
            <a:ext cx="0" cy="3937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3F5F442-FA88-8F8A-CF19-81E3BDEEB0C1}"/>
              </a:ext>
            </a:extLst>
          </p:cNvPr>
          <p:cNvSpPr txBox="1"/>
          <p:nvPr/>
        </p:nvSpPr>
        <p:spPr>
          <a:xfrm>
            <a:off x="2314294" y="548637"/>
            <a:ext cx="1482246" cy="338554"/>
          </a:xfrm>
          <a:prstGeom prst="rect">
            <a:avLst/>
          </a:prstGeom>
          <a:noFill/>
        </p:spPr>
        <p:txBody>
          <a:bodyPr wrap="square" rtlCol="0">
            <a:spAutoFit/>
          </a:bodyPr>
          <a:lstStyle/>
          <a:p>
            <a:pPr algn="ctr"/>
            <a:r>
              <a:rPr lang="en-US" sz="1600" dirty="0">
                <a:solidFill>
                  <a:srgbClr val="0E0E0E"/>
                </a:solidFill>
                <a:latin typeface="Arial" panose="020B0604020202020204" pitchFamily="34" charset="0"/>
                <a:cs typeface="Arial" panose="020B0604020202020204" pitchFamily="34" charset="0"/>
              </a:rPr>
              <a:t>Exam 1</a:t>
            </a:r>
          </a:p>
        </p:txBody>
      </p:sp>
      <p:sp>
        <p:nvSpPr>
          <p:cNvPr id="12" name="TextBox 11">
            <a:extLst>
              <a:ext uri="{FF2B5EF4-FFF2-40B4-BE49-F238E27FC236}">
                <a16:creationId xmlns:a16="http://schemas.microsoft.com/office/drawing/2014/main" id="{5C764324-DE29-2528-10D7-34BEA6DA21EE}"/>
              </a:ext>
            </a:extLst>
          </p:cNvPr>
          <p:cNvSpPr txBox="1"/>
          <p:nvPr/>
        </p:nvSpPr>
        <p:spPr>
          <a:xfrm>
            <a:off x="5664831" y="548637"/>
            <a:ext cx="1482246" cy="338554"/>
          </a:xfrm>
          <a:prstGeom prst="rect">
            <a:avLst/>
          </a:prstGeom>
          <a:noFill/>
        </p:spPr>
        <p:txBody>
          <a:bodyPr wrap="square" rtlCol="0">
            <a:spAutoFit/>
          </a:bodyPr>
          <a:lstStyle/>
          <a:p>
            <a:pPr algn="ctr"/>
            <a:r>
              <a:rPr lang="en-US" sz="1600" dirty="0">
                <a:solidFill>
                  <a:srgbClr val="0E0E0E"/>
                </a:solidFill>
                <a:latin typeface="Arial" panose="020B0604020202020204" pitchFamily="34" charset="0"/>
                <a:cs typeface="Arial" panose="020B0604020202020204" pitchFamily="34" charset="0"/>
              </a:rPr>
              <a:t>Exam 2</a:t>
            </a:r>
          </a:p>
        </p:txBody>
      </p:sp>
      <p:sp>
        <p:nvSpPr>
          <p:cNvPr id="13" name="TextBox 12">
            <a:extLst>
              <a:ext uri="{FF2B5EF4-FFF2-40B4-BE49-F238E27FC236}">
                <a16:creationId xmlns:a16="http://schemas.microsoft.com/office/drawing/2014/main" id="{0C81D9E3-2F20-CA31-AB84-DC4813AA1474}"/>
              </a:ext>
            </a:extLst>
          </p:cNvPr>
          <p:cNvSpPr txBox="1"/>
          <p:nvPr/>
        </p:nvSpPr>
        <p:spPr>
          <a:xfrm>
            <a:off x="9013103" y="548637"/>
            <a:ext cx="1482246" cy="338554"/>
          </a:xfrm>
          <a:prstGeom prst="rect">
            <a:avLst/>
          </a:prstGeom>
          <a:noFill/>
        </p:spPr>
        <p:txBody>
          <a:bodyPr wrap="square" rtlCol="0">
            <a:spAutoFit/>
          </a:bodyPr>
          <a:lstStyle/>
          <a:p>
            <a:pPr algn="ctr"/>
            <a:r>
              <a:rPr lang="en-US" sz="1600" dirty="0">
                <a:solidFill>
                  <a:srgbClr val="0E0E0E"/>
                </a:solidFill>
                <a:latin typeface="Arial" panose="020B0604020202020204" pitchFamily="34" charset="0"/>
                <a:cs typeface="Arial" panose="020B0604020202020204" pitchFamily="34" charset="0"/>
              </a:rPr>
              <a:t>Exam 3</a:t>
            </a:r>
          </a:p>
        </p:txBody>
      </p:sp>
      <p:sp>
        <p:nvSpPr>
          <p:cNvPr id="14" name="TextBox 13">
            <a:extLst>
              <a:ext uri="{FF2B5EF4-FFF2-40B4-BE49-F238E27FC236}">
                <a16:creationId xmlns:a16="http://schemas.microsoft.com/office/drawing/2014/main" id="{319AB88D-FE56-2D4C-FB77-A819B8D14A42}"/>
              </a:ext>
            </a:extLst>
          </p:cNvPr>
          <p:cNvSpPr txBox="1"/>
          <p:nvPr/>
        </p:nvSpPr>
        <p:spPr>
          <a:xfrm>
            <a:off x="10139499" y="300610"/>
            <a:ext cx="1482246" cy="584775"/>
          </a:xfrm>
          <a:prstGeom prst="rect">
            <a:avLst/>
          </a:prstGeom>
          <a:noFill/>
        </p:spPr>
        <p:txBody>
          <a:bodyPr wrap="square" rtlCol="0">
            <a:spAutoFit/>
          </a:bodyPr>
          <a:lstStyle/>
          <a:p>
            <a:pPr algn="ctr"/>
            <a:r>
              <a:rPr lang="en-US" sz="1600" dirty="0">
                <a:solidFill>
                  <a:srgbClr val="0E0E0E"/>
                </a:solidFill>
                <a:latin typeface="Arial" panose="020B0604020202020204" pitchFamily="34" charset="0"/>
                <a:cs typeface="Arial" panose="020B0604020202020204" pitchFamily="34" charset="0"/>
              </a:rPr>
              <a:t>Final</a:t>
            </a:r>
            <a:br>
              <a:rPr lang="en-US" sz="1600" dirty="0">
                <a:solidFill>
                  <a:srgbClr val="0E0E0E"/>
                </a:solidFill>
                <a:latin typeface="Arial" panose="020B0604020202020204" pitchFamily="34" charset="0"/>
                <a:cs typeface="Arial" panose="020B0604020202020204" pitchFamily="34" charset="0"/>
              </a:rPr>
            </a:br>
            <a:r>
              <a:rPr lang="en-US" sz="1600" dirty="0">
                <a:solidFill>
                  <a:srgbClr val="0E0E0E"/>
                </a:solidFill>
                <a:latin typeface="Arial" panose="020B0604020202020204" pitchFamily="34" charset="0"/>
                <a:cs typeface="Arial" panose="020B0604020202020204" pitchFamily="34" charset="0"/>
              </a:rPr>
              <a:t>Exam</a:t>
            </a:r>
          </a:p>
        </p:txBody>
      </p:sp>
      <p:sp>
        <p:nvSpPr>
          <p:cNvPr id="16" name="TextBox 15">
            <a:extLst>
              <a:ext uri="{FF2B5EF4-FFF2-40B4-BE49-F238E27FC236}">
                <a16:creationId xmlns:a16="http://schemas.microsoft.com/office/drawing/2014/main" id="{F8C87FFB-F5F4-2DEE-5A8F-C5C369C66C7C}"/>
              </a:ext>
            </a:extLst>
          </p:cNvPr>
          <p:cNvSpPr txBox="1"/>
          <p:nvPr/>
        </p:nvSpPr>
        <p:spPr>
          <a:xfrm>
            <a:off x="193767" y="1827940"/>
            <a:ext cx="11199895" cy="5109091"/>
          </a:xfrm>
          <a:prstGeom prst="rect">
            <a:avLst/>
          </a:prstGeom>
          <a:noFill/>
        </p:spPr>
        <p:txBody>
          <a:bodyPr wrap="square" rtlCol="0">
            <a:spAutoFit/>
          </a:bodyPr>
          <a:lstStyle/>
          <a:p>
            <a:pPr>
              <a:spcAft>
                <a:spcPts val="1200"/>
              </a:spcAft>
            </a:pPr>
            <a:r>
              <a:rPr lang="en-US" sz="2800" b="1" dirty="0">
                <a:solidFill>
                  <a:srgbClr val="0E0E0E"/>
                </a:solidFill>
                <a:latin typeface="Helvetica" pitchFamily="2" charset="0"/>
              </a:rPr>
              <a:t>Assessment-Embedded Epistemological Messages</a:t>
            </a:r>
            <a:endParaRPr lang="en-US" sz="2800" dirty="0">
              <a:solidFill>
                <a:srgbClr val="0E0E0E"/>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rgbClr val="0E0E0E"/>
                </a:solidFill>
                <a:latin typeface="Arial" panose="020B0604020202020204" pitchFamily="34" charset="0"/>
                <a:cs typeface="Arial" panose="020B0604020202020204" pitchFamily="34" charset="0"/>
              </a:rPr>
              <a:t>In a course forum post, [instructor] </a:t>
            </a:r>
            <a:r>
              <a:rPr lang="en-US" sz="2400" dirty="0">
                <a:solidFill>
                  <a:srgbClr val="000000"/>
                </a:solidFill>
                <a:latin typeface="Arial" panose="020B0604020202020204" pitchFamily="34" charset="0"/>
                <a:cs typeface="Arial" panose="020B0604020202020204" pitchFamily="34" charset="0"/>
              </a:rPr>
              <a:t>said that you should focus on factors that stabilize key intermediates and transition states and be able to tell a story about each reaction while drawing its mechanism and potential energy surface [show post]. Is that consistent with your experience? What other strategies have you used to get ready for tests?</a:t>
            </a:r>
          </a:p>
          <a:p>
            <a:pPr marL="342900" indent="-342900">
              <a:buFont typeface="Arial" panose="020B0604020202020204" pitchFamily="34" charset="0"/>
              <a:buChar char="•"/>
            </a:pPr>
            <a:r>
              <a:rPr lang="en-US" sz="2400" dirty="0">
                <a:solidFill>
                  <a:srgbClr val="000000"/>
                </a:solidFill>
                <a:latin typeface="Arial" panose="020B0604020202020204" pitchFamily="34" charset="0"/>
                <a:cs typeface="Arial" panose="020B0604020202020204" pitchFamily="34" charset="0"/>
              </a:rPr>
              <a:t>Here are three potential answers to the exam question.</a:t>
            </a:r>
          </a:p>
          <a:p>
            <a:pPr marL="800100" lvl="1" indent="-342900">
              <a:buFont typeface="Arial" panose="020B0604020202020204" pitchFamily="34" charset="0"/>
              <a:buChar char="•"/>
            </a:pPr>
            <a:r>
              <a:rPr lang="en-US" sz="2400" dirty="0">
                <a:solidFill>
                  <a:srgbClr val="000000"/>
                </a:solidFill>
                <a:latin typeface="Arial" panose="020B0604020202020204" pitchFamily="34" charset="0"/>
                <a:cs typeface="Arial" panose="020B0604020202020204" pitchFamily="34" charset="0"/>
              </a:rPr>
              <a:t>What ideas do you see each person using?</a:t>
            </a:r>
          </a:p>
          <a:p>
            <a:pPr marL="800100" lvl="1" indent="-342900">
              <a:buFont typeface="Arial" panose="020B0604020202020204" pitchFamily="34" charset="0"/>
              <a:buChar char="•"/>
            </a:pPr>
            <a:r>
              <a:rPr lang="en-US" sz="2400" dirty="0">
                <a:solidFill>
                  <a:srgbClr val="000000"/>
                </a:solidFill>
                <a:latin typeface="Arial" panose="020B0604020202020204" pitchFamily="34" charset="0"/>
                <a:cs typeface="Arial" panose="020B0604020202020204" pitchFamily="34" charset="0"/>
              </a:rPr>
              <a:t>Where do you think they got these ideas?</a:t>
            </a:r>
          </a:p>
          <a:p>
            <a:pPr marL="800100" lvl="1" indent="-342900">
              <a:buFont typeface="Arial" panose="020B0604020202020204" pitchFamily="34" charset="0"/>
              <a:buChar char="•"/>
            </a:pPr>
            <a:r>
              <a:rPr lang="en-US" sz="2400" dirty="0">
                <a:solidFill>
                  <a:srgbClr val="000000"/>
                </a:solidFill>
                <a:latin typeface="Arial" panose="020B0604020202020204" pitchFamily="34" charset="0"/>
                <a:cs typeface="Arial" panose="020B0604020202020204" pitchFamily="34" charset="0"/>
              </a:rPr>
              <a:t>Do you think these responses provide convincing evidence that the person understood what the instructor was intending to assess?</a:t>
            </a:r>
          </a:p>
          <a:p>
            <a:endParaRPr lang="en-US" sz="2400" dirty="0">
              <a:solidFill>
                <a:srgbClr val="0E0E0E"/>
              </a:solidFill>
              <a:latin typeface="Helvetica" pitchFamily="2" charset="0"/>
            </a:endParaRPr>
          </a:p>
          <a:p>
            <a:endParaRPr lang="en-US" sz="2400" dirty="0">
              <a:solidFill>
                <a:srgbClr val="0E0E0E"/>
              </a:solidFill>
              <a:latin typeface="Helvetica" pitchFamily="2" charset="0"/>
            </a:endParaRPr>
          </a:p>
        </p:txBody>
      </p:sp>
      <p:sp>
        <p:nvSpPr>
          <p:cNvPr id="17" name="Oval 16">
            <a:extLst>
              <a:ext uri="{FF2B5EF4-FFF2-40B4-BE49-F238E27FC236}">
                <a16:creationId xmlns:a16="http://schemas.microsoft.com/office/drawing/2014/main" id="{7A69B8A3-8858-6BF5-F5AC-642BBA9EAB5C}"/>
              </a:ext>
            </a:extLst>
          </p:cNvPr>
          <p:cNvSpPr/>
          <p:nvPr/>
        </p:nvSpPr>
        <p:spPr>
          <a:xfrm>
            <a:off x="6583062" y="1040862"/>
            <a:ext cx="480060" cy="480060"/>
          </a:xfrm>
          <a:prstGeom prst="ellipse">
            <a:avLst/>
          </a:prstGeom>
          <a:solidFill>
            <a:srgbClr val="2F5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196;p5">
            <a:extLst>
              <a:ext uri="{FF2B5EF4-FFF2-40B4-BE49-F238E27FC236}">
                <a16:creationId xmlns:a16="http://schemas.microsoft.com/office/drawing/2014/main" id="{E9521AFA-998B-0BD7-12D4-AA21F4FF4646}"/>
              </a:ext>
            </a:extLst>
          </p:cNvPr>
          <p:cNvSpPr txBox="1"/>
          <p:nvPr/>
        </p:nvSpPr>
        <p:spPr>
          <a:xfrm>
            <a:off x="1" y="6288468"/>
            <a:ext cx="7676444" cy="41545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dirty="0">
                <a:effectLst/>
                <a:latin typeface="Arial" panose="020B0604020202020204" pitchFamily="34" charset="0"/>
                <a:ea typeface="Arial" panose="020B0604020202020204" pitchFamily="34" charset="0"/>
              </a:rPr>
              <a:t>Schwarz, C. E., </a:t>
            </a:r>
            <a:r>
              <a:rPr lang="en-US" sz="1050" dirty="0" err="1">
                <a:effectLst/>
                <a:latin typeface="Arial" panose="020B0604020202020204" pitchFamily="34" charset="0"/>
                <a:ea typeface="Arial" panose="020B0604020202020204" pitchFamily="34" charset="0"/>
              </a:rPr>
              <a:t>DeGlopper</a:t>
            </a:r>
            <a:r>
              <a:rPr lang="en-US" sz="1050" dirty="0">
                <a:effectLst/>
                <a:latin typeface="Arial" panose="020B0604020202020204" pitchFamily="34" charset="0"/>
                <a:ea typeface="Arial" panose="020B0604020202020204" pitchFamily="34" charset="0"/>
              </a:rPr>
              <a:t>, K. S., Greco, N. C., Russ, R. S., &amp; Stowe, R. L. (2025). Modeling student negotiation of assessment-related epistemological messages in a college science course. </a:t>
            </a:r>
            <a:r>
              <a:rPr lang="en-US" sz="1050" i="1" dirty="0">
                <a:effectLst/>
                <a:latin typeface="Arial" panose="020B0604020202020204" pitchFamily="34" charset="0"/>
                <a:ea typeface="Arial" panose="020B0604020202020204" pitchFamily="34" charset="0"/>
              </a:rPr>
              <a:t>Science Education</a:t>
            </a:r>
            <a:r>
              <a:rPr lang="en-US" sz="1050" dirty="0">
                <a:solidFill>
                  <a:schemeClr val="dk1"/>
                </a:solidFill>
                <a:latin typeface="Arial"/>
                <a:ea typeface="Arial"/>
                <a:cs typeface="Arial"/>
                <a:sym typeface="Arial"/>
              </a:rPr>
              <a:t>, </a:t>
            </a:r>
            <a:r>
              <a:rPr lang="en-US" sz="1050" i="1" dirty="0">
                <a:solidFill>
                  <a:schemeClr val="dk1"/>
                </a:solidFill>
                <a:latin typeface="Arial"/>
                <a:ea typeface="Arial"/>
                <a:cs typeface="Arial"/>
                <a:sym typeface="Arial"/>
              </a:rPr>
              <a:t>109</a:t>
            </a:r>
            <a:r>
              <a:rPr lang="en-US" sz="1050" dirty="0">
                <a:solidFill>
                  <a:schemeClr val="dk1"/>
                </a:solidFill>
                <a:latin typeface="Arial"/>
                <a:ea typeface="Arial"/>
                <a:cs typeface="Arial"/>
                <a:sym typeface="Arial"/>
              </a:rPr>
              <a:t>(2)</a:t>
            </a:r>
            <a:r>
              <a:rPr lang="en-US" sz="1050" i="1" dirty="0">
                <a:solidFill>
                  <a:schemeClr val="dk1"/>
                </a:solidFill>
                <a:latin typeface="Arial"/>
                <a:ea typeface="Arial"/>
                <a:cs typeface="Arial"/>
                <a:sym typeface="Arial"/>
              </a:rPr>
              <a:t>, 429-447. </a:t>
            </a:r>
            <a:endParaRPr lang="en-US" sz="105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96504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a:extLst>
              <a:ext uri="{FF2B5EF4-FFF2-40B4-BE49-F238E27FC236}">
                <a16:creationId xmlns:a16="http://schemas.microsoft.com/office/drawing/2014/main" id="{42E72792-06E4-588D-B1A3-8F657390D2F2}"/>
              </a:ext>
            </a:extLst>
          </p:cNvPr>
          <p:cNvCxnSpPr/>
          <p:nvPr/>
        </p:nvCxnSpPr>
        <p:spPr>
          <a:xfrm>
            <a:off x="532367" y="1280892"/>
            <a:ext cx="11003280" cy="0"/>
          </a:xfrm>
          <a:prstGeom prst="straightConnector1">
            <a:avLst/>
          </a:prstGeom>
          <a:ln w="444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A5C68FD-F158-5133-53BF-8B116C911F30}"/>
              </a:ext>
            </a:extLst>
          </p:cNvPr>
          <p:cNvCxnSpPr/>
          <p:nvPr/>
        </p:nvCxnSpPr>
        <p:spPr>
          <a:xfrm>
            <a:off x="3055417" y="887192"/>
            <a:ext cx="0" cy="3937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38F90F3-E71B-C91D-4602-79B23BB8F184}"/>
              </a:ext>
            </a:extLst>
          </p:cNvPr>
          <p:cNvCxnSpPr/>
          <p:nvPr/>
        </p:nvCxnSpPr>
        <p:spPr>
          <a:xfrm>
            <a:off x="6403690" y="887192"/>
            <a:ext cx="0" cy="3937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62248C2-DF66-B880-8418-7B5709400A23}"/>
              </a:ext>
            </a:extLst>
          </p:cNvPr>
          <p:cNvCxnSpPr/>
          <p:nvPr/>
        </p:nvCxnSpPr>
        <p:spPr>
          <a:xfrm>
            <a:off x="9724803" y="887192"/>
            <a:ext cx="0" cy="3937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A03C8AE-8863-9FC3-7B7F-0D0D597491CF}"/>
              </a:ext>
            </a:extLst>
          </p:cNvPr>
          <p:cNvCxnSpPr/>
          <p:nvPr/>
        </p:nvCxnSpPr>
        <p:spPr>
          <a:xfrm>
            <a:off x="10854977" y="887192"/>
            <a:ext cx="0" cy="3937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3F5F442-FA88-8F8A-CF19-81E3BDEEB0C1}"/>
              </a:ext>
            </a:extLst>
          </p:cNvPr>
          <p:cNvSpPr txBox="1"/>
          <p:nvPr/>
        </p:nvSpPr>
        <p:spPr>
          <a:xfrm>
            <a:off x="2314294" y="548637"/>
            <a:ext cx="1482246" cy="338554"/>
          </a:xfrm>
          <a:prstGeom prst="rect">
            <a:avLst/>
          </a:prstGeom>
          <a:noFill/>
        </p:spPr>
        <p:txBody>
          <a:bodyPr wrap="square" rtlCol="0">
            <a:spAutoFit/>
          </a:bodyPr>
          <a:lstStyle/>
          <a:p>
            <a:pPr algn="ctr"/>
            <a:r>
              <a:rPr lang="en-US" sz="1600" dirty="0">
                <a:solidFill>
                  <a:srgbClr val="0E0E0E"/>
                </a:solidFill>
                <a:latin typeface="Arial" panose="020B0604020202020204" pitchFamily="34" charset="0"/>
                <a:cs typeface="Arial" panose="020B0604020202020204" pitchFamily="34" charset="0"/>
              </a:rPr>
              <a:t>Exam 1</a:t>
            </a:r>
          </a:p>
        </p:txBody>
      </p:sp>
      <p:sp>
        <p:nvSpPr>
          <p:cNvPr id="12" name="TextBox 11">
            <a:extLst>
              <a:ext uri="{FF2B5EF4-FFF2-40B4-BE49-F238E27FC236}">
                <a16:creationId xmlns:a16="http://schemas.microsoft.com/office/drawing/2014/main" id="{5C764324-DE29-2528-10D7-34BEA6DA21EE}"/>
              </a:ext>
            </a:extLst>
          </p:cNvPr>
          <p:cNvSpPr txBox="1"/>
          <p:nvPr/>
        </p:nvSpPr>
        <p:spPr>
          <a:xfrm>
            <a:off x="5664831" y="548637"/>
            <a:ext cx="1482246" cy="338554"/>
          </a:xfrm>
          <a:prstGeom prst="rect">
            <a:avLst/>
          </a:prstGeom>
          <a:noFill/>
        </p:spPr>
        <p:txBody>
          <a:bodyPr wrap="square" rtlCol="0">
            <a:spAutoFit/>
          </a:bodyPr>
          <a:lstStyle/>
          <a:p>
            <a:pPr algn="ctr"/>
            <a:r>
              <a:rPr lang="en-US" sz="1600" dirty="0">
                <a:solidFill>
                  <a:srgbClr val="0E0E0E"/>
                </a:solidFill>
                <a:latin typeface="Arial" panose="020B0604020202020204" pitchFamily="34" charset="0"/>
                <a:cs typeface="Arial" panose="020B0604020202020204" pitchFamily="34" charset="0"/>
              </a:rPr>
              <a:t>Exam 2</a:t>
            </a:r>
          </a:p>
        </p:txBody>
      </p:sp>
      <p:sp>
        <p:nvSpPr>
          <p:cNvPr id="13" name="TextBox 12">
            <a:extLst>
              <a:ext uri="{FF2B5EF4-FFF2-40B4-BE49-F238E27FC236}">
                <a16:creationId xmlns:a16="http://schemas.microsoft.com/office/drawing/2014/main" id="{0C81D9E3-2F20-CA31-AB84-DC4813AA1474}"/>
              </a:ext>
            </a:extLst>
          </p:cNvPr>
          <p:cNvSpPr txBox="1"/>
          <p:nvPr/>
        </p:nvSpPr>
        <p:spPr>
          <a:xfrm>
            <a:off x="9013103" y="548637"/>
            <a:ext cx="1482246" cy="338554"/>
          </a:xfrm>
          <a:prstGeom prst="rect">
            <a:avLst/>
          </a:prstGeom>
          <a:noFill/>
        </p:spPr>
        <p:txBody>
          <a:bodyPr wrap="square" rtlCol="0">
            <a:spAutoFit/>
          </a:bodyPr>
          <a:lstStyle/>
          <a:p>
            <a:pPr algn="ctr"/>
            <a:r>
              <a:rPr lang="en-US" sz="1600" dirty="0">
                <a:solidFill>
                  <a:srgbClr val="0E0E0E"/>
                </a:solidFill>
                <a:latin typeface="Arial" panose="020B0604020202020204" pitchFamily="34" charset="0"/>
                <a:cs typeface="Arial" panose="020B0604020202020204" pitchFamily="34" charset="0"/>
              </a:rPr>
              <a:t>Exam 3</a:t>
            </a:r>
          </a:p>
        </p:txBody>
      </p:sp>
      <p:sp>
        <p:nvSpPr>
          <p:cNvPr id="14" name="TextBox 13">
            <a:extLst>
              <a:ext uri="{FF2B5EF4-FFF2-40B4-BE49-F238E27FC236}">
                <a16:creationId xmlns:a16="http://schemas.microsoft.com/office/drawing/2014/main" id="{319AB88D-FE56-2D4C-FB77-A819B8D14A42}"/>
              </a:ext>
            </a:extLst>
          </p:cNvPr>
          <p:cNvSpPr txBox="1"/>
          <p:nvPr/>
        </p:nvSpPr>
        <p:spPr>
          <a:xfrm>
            <a:off x="10139499" y="300610"/>
            <a:ext cx="1482246" cy="584775"/>
          </a:xfrm>
          <a:prstGeom prst="rect">
            <a:avLst/>
          </a:prstGeom>
          <a:noFill/>
        </p:spPr>
        <p:txBody>
          <a:bodyPr wrap="square" rtlCol="0">
            <a:spAutoFit/>
          </a:bodyPr>
          <a:lstStyle/>
          <a:p>
            <a:pPr algn="ctr"/>
            <a:r>
              <a:rPr lang="en-US" sz="1600" dirty="0">
                <a:solidFill>
                  <a:srgbClr val="0E0E0E"/>
                </a:solidFill>
                <a:latin typeface="Arial" panose="020B0604020202020204" pitchFamily="34" charset="0"/>
                <a:cs typeface="Arial" panose="020B0604020202020204" pitchFamily="34" charset="0"/>
              </a:rPr>
              <a:t>Final</a:t>
            </a:r>
            <a:br>
              <a:rPr lang="en-US" sz="1600" dirty="0">
                <a:solidFill>
                  <a:srgbClr val="0E0E0E"/>
                </a:solidFill>
                <a:latin typeface="Arial" panose="020B0604020202020204" pitchFamily="34" charset="0"/>
                <a:cs typeface="Arial" panose="020B0604020202020204" pitchFamily="34" charset="0"/>
              </a:rPr>
            </a:br>
            <a:r>
              <a:rPr lang="en-US" sz="1600" dirty="0">
                <a:solidFill>
                  <a:srgbClr val="0E0E0E"/>
                </a:solidFill>
                <a:latin typeface="Arial" panose="020B0604020202020204" pitchFamily="34" charset="0"/>
                <a:cs typeface="Arial" panose="020B0604020202020204" pitchFamily="34" charset="0"/>
              </a:rPr>
              <a:t>Exam</a:t>
            </a:r>
          </a:p>
        </p:txBody>
      </p:sp>
      <p:sp>
        <p:nvSpPr>
          <p:cNvPr id="16" name="TextBox 15">
            <a:extLst>
              <a:ext uri="{FF2B5EF4-FFF2-40B4-BE49-F238E27FC236}">
                <a16:creationId xmlns:a16="http://schemas.microsoft.com/office/drawing/2014/main" id="{F8C87FFB-F5F4-2DEE-5A8F-C5C369C66C7C}"/>
              </a:ext>
            </a:extLst>
          </p:cNvPr>
          <p:cNvSpPr txBox="1"/>
          <p:nvPr/>
        </p:nvSpPr>
        <p:spPr>
          <a:xfrm>
            <a:off x="193767" y="1827940"/>
            <a:ext cx="11199895" cy="4739759"/>
          </a:xfrm>
          <a:prstGeom prst="rect">
            <a:avLst/>
          </a:prstGeom>
          <a:noFill/>
        </p:spPr>
        <p:txBody>
          <a:bodyPr wrap="square" rtlCol="0">
            <a:spAutoFit/>
          </a:bodyPr>
          <a:lstStyle/>
          <a:p>
            <a:pPr>
              <a:spcAft>
                <a:spcPts val="1200"/>
              </a:spcAft>
            </a:pPr>
            <a:r>
              <a:rPr lang="en-US" sz="2800" b="1" dirty="0">
                <a:solidFill>
                  <a:srgbClr val="0E0E0E"/>
                </a:solidFill>
                <a:latin typeface="Helvetica" pitchFamily="2" charset="0"/>
              </a:rPr>
              <a:t>Retrospective Interview</a:t>
            </a:r>
            <a:endParaRPr lang="en-US" sz="2800" dirty="0">
              <a:solidFill>
                <a:srgbClr val="0E0E0E"/>
              </a:solidFill>
              <a:latin typeface="Arial" panose="020B0604020202020204" pitchFamily="34" charset="0"/>
              <a:cs typeface="Arial" panose="020B0604020202020204" pitchFamily="34" charset="0"/>
            </a:endParaRPr>
          </a:p>
          <a:p>
            <a:pPr marL="342900" indent="-342900" fontAlgn="base">
              <a:buFont typeface="Arial" panose="020B0604020202020204" pitchFamily="34" charset="0"/>
              <a:buChar char="•"/>
            </a:pPr>
            <a:r>
              <a:rPr lang="en-US" sz="2400" dirty="0">
                <a:latin typeface="Arial" panose="020B0604020202020204" pitchFamily="34" charset="0"/>
                <a:cs typeface="Arial" panose="020B0604020202020204" pitchFamily="34" charset="0"/>
              </a:rPr>
              <a:t>In our first interview, you predicted that </a:t>
            </a:r>
            <a:r>
              <a:rPr lang="en-US" sz="2400" i="1" dirty="0">
                <a:latin typeface="Arial" panose="020B0604020202020204" pitchFamily="34" charset="0"/>
                <a:cs typeface="Arial" panose="020B0604020202020204" pitchFamily="34" charset="0"/>
              </a:rPr>
              <a:t>[fill this in]</a:t>
            </a:r>
            <a:r>
              <a:rPr lang="en-US" sz="2400" dirty="0">
                <a:latin typeface="Arial" panose="020B0604020202020204" pitchFamily="34" charset="0"/>
                <a:cs typeface="Arial" panose="020B0604020202020204" pitchFamily="34" charset="0"/>
              </a:rPr>
              <a:t> would be useful places to get knowledge and skills for [class]. Now that you’ve almost finished the course, have your thoughts on your initial prediction changed at all? If so, what has changed? How/why?</a:t>
            </a:r>
          </a:p>
          <a:p>
            <a:pPr marL="342900" indent="-342900" fontAlgn="base">
              <a:buFont typeface="Arial" panose="020B0604020202020204" pitchFamily="34" charset="0"/>
              <a:buChar char="•"/>
            </a:pPr>
            <a:r>
              <a:rPr lang="en-US" sz="2400" dirty="0">
                <a:latin typeface="Arial" panose="020B0604020202020204" pitchFamily="34" charset="0"/>
                <a:cs typeface="Arial" panose="020B0604020202020204" pitchFamily="34" charset="0"/>
              </a:rPr>
              <a:t>In the first interview, you shared your thoughts about why [class] instructors give exams. After what you’ve experienced and learned this semester, do you think exams are a good way to measure understanding of organic chemistry?</a:t>
            </a:r>
          </a:p>
          <a:p>
            <a:pPr marL="342900" indent="-342900" fontAlgn="base">
              <a:buFont typeface="Arial" panose="020B0604020202020204" pitchFamily="34" charset="0"/>
              <a:buChar char="•"/>
            </a:pPr>
            <a:r>
              <a:rPr lang="en-US" sz="2400" dirty="0">
                <a:latin typeface="Arial" panose="020B0604020202020204" pitchFamily="34" charset="0"/>
                <a:cs typeface="Arial" panose="020B0604020202020204" pitchFamily="34" charset="0"/>
              </a:rPr>
              <a:t>What pieces of knowledge or skills seemed most valued in class </a:t>
            </a:r>
            <a:r>
              <a:rPr lang="en-US" sz="2400" i="1" dirty="0">
                <a:latin typeface="Arial" panose="020B0604020202020204" pitchFamily="34" charset="0"/>
                <a:cs typeface="Arial" panose="020B0604020202020204" pitchFamily="34" charset="0"/>
              </a:rPr>
              <a:t>[based on your experiences in lecture, discussion, with the assessments/how they were graded]</a:t>
            </a:r>
            <a:r>
              <a:rPr lang="en-US" sz="2400" dirty="0">
                <a:latin typeface="Arial" panose="020B0604020202020204" pitchFamily="34" charset="0"/>
                <a:cs typeface="Arial" panose="020B0604020202020204" pitchFamily="34" charset="0"/>
              </a:rPr>
              <a:t>? </a:t>
            </a:r>
          </a:p>
          <a:p>
            <a:pPr lvl="1" fontAlgn="base"/>
            <a:endParaRPr lang="en-US" sz="2400" dirty="0">
              <a:latin typeface="Arial" panose="020B0604020202020204" pitchFamily="34" charset="0"/>
              <a:cs typeface="Arial" panose="020B0604020202020204" pitchFamily="34" charset="0"/>
            </a:endParaRPr>
          </a:p>
        </p:txBody>
      </p:sp>
      <p:sp>
        <p:nvSpPr>
          <p:cNvPr id="17" name="Oval 16">
            <a:extLst>
              <a:ext uri="{FF2B5EF4-FFF2-40B4-BE49-F238E27FC236}">
                <a16:creationId xmlns:a16="http://schemas.microsoft.com/office/drawing/2014/main" id="{B49F77EE-986D-9337-C461-E06E2AA384DF}"/>
              </a:ext>
            </a:extLst>
          </p:cNvPr>
          <p:cNvSpPr/>
          <p:nvPr/>
        </p:nvSpPr>
        <p:spPr>
          <a:xfrm>
            <a:off x="9863472" y="1040862"/>
            <a:ext cx="480060" cy="48006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196;p5">
            <a:extLst>
              <a:ext uri="{FF2B5EF4-FFF2-40B4-BE49-F238E27FC236}">
                <a16:creationId xmlns:a16="http://schemas.microsoft.com/office/drawing/2014/main" id="{4C7103B5-432A-FC7D-B4F6-05BFEA160DB5}"/>
              </a:ext>
            </a:extLst>
          </p:cNvPr>
          <p:cNvSpPr txBox="1"/>
          <p:nvPr/>
        </p:nvSpPr>
        <p:spPr>
          <a:xfrm>
            <a:off x="1" y="6288468"/>
            <a:ext cx="7676444" cy="41545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dirty="0">
                <a:effectLst/>
                <a:latin typeface="Arial" panose="020B0604020202020204" pitchFamily="34" charset="0"/>
                <a:ea typeface="Arial" panose="020B0604020202020204" pitchFamily="34" charset="0"/>
              </a:rPr>
              <a:t>Schwarz, C. E., </a:t>
            </a:r>
            <a:r>
              <a:rPr lang="en-US" sz="1050" dirty="0" err="1">
                <a:effectLst/>
                <a:latin typeface="Arial" panose="020B0604020202020204" pitchFamily="34" charset="0"/>
                <a:ea typeface="Arial" panose="020B0604020202020204" pitchFamily="34" charset="0"/>
              </a:rPr>
              <a:t>DeGlopper</a:t>
            </a:r>
            <a:r>
              <a:rPr lang="en-US" sz="1050" dirty="0">
                <a:effectLst/>
                <a:latin typeface="Arial" panose="020B0604020202020204" pitchFamily="34" charset="0"/>
                <a:ea typeface="Arial" panose="020B0604020202020204" pitchFamily="34" charset="0"/>
              </a:rPr>
              <a:t>, K. S., Greco, N. C., Russ, R. S., &amp; Stowe, R. L. (2025). Modeling student negotiation of assessment-related epistemological messages in a college science course. </a:t>
            </a:r>
            <a:r>
              <a:rPr lang="en-US" sz="1050" i="1" dirty="0">
                <a:effectLst/>
                <a:latin typeface="Arial" panose="020B0604020202020204" pitchFamily="34" charset="0"/>
                <a:ea typeface="Arial" panose="020B0604020202020204" pitchFamily="34" charset="0"/>
              </a:rPr>
              <a:t>Science Education</a:t>
            </a:r>
            <a:r>
              <a:rPr lang="en-US" sz="1050" dirty="0">
                <a:solidFill>
                  <a:schemeClr val="dk1"/>
                </a:solidFill>
                <a:latin typeface="Arial"/>
                <a:ea typeface="Arial"/>
                <a:cs typeface="Arial"/>
                <a:sym typeface="Arial"/>
              </a:rPr>
              <a:t>, </a:t>
            </a:r>
            <a:r>
              <a:rPr lang="en-US" sz="1050" i="1" dirty="0">
                <a:solidFill>
                  <a:schemeClr val="dk1"/>
                </a:solidFill>
                <a:latin typeface="Arial"/>
                <a:ea typeface="Arial"/>
                <a:cs typeface="Arial"/>
                <a:sym typeface="Arial"/>
              </a:rPr>
              <a:t>109</a:t>
            </a:r>
            <a:r>
              <a:rPr lang="en-US" sz="1050" dirty="0">
                <a:solidFill>
                  <a:schemeClr val="dk1"/>
                </a:solidFill>
                <a:latin typeface="Arial"/>
                <a:ea typeface="Arial"/>
                <a:cs typeface="Arial"/>
                <a:sym typeface="Arial"/>
              </a:rPr>
              <a:t>(2)</a:t>
            </a:r>
            <a:r>
              <a:rPr lang="en-US" sz="1050" i="1" dirty="0">
                <a:solidFill>
                  <a:schemeClr val="dk1"/>
                </a:solidFill>
                <a:latin typeface="Arial"/>
                <a:ea typeface="Arial"/>
                <a:cs typeface="Arial"/>
                <a:sym typeface="Arial"/>
              </a:rPr>
              <a:t>, 429-447. </a:t>
            </a:r>
            <a:endParaRPr lang="en-US" sz="105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25124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74"/>
          <p:cNvSpPr txBox="1">
            <a:spLocks noGrp="1"/>
          </p:cNvSpPr>
          <p:nvPr>
            <p:ph type="title"/>
          </p:nvPr>
        </p:nvSpPr>
        <p:spPr>
          <a:xfrm>
            <a:off x="838200" y="1825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Arial"/>
              <a:buNone/>
            </a:pPr>
            <a:r>
              <a:rPr lang="en-US" dirty="0"/>
              <a:t>Data Analysis Workflow</a:t>
            </a:r>
            <a:endParaRPr dirty="0"/>
          </a:p>
        </p:txBody>
      </p:sp>
      <p:sp>
        <p:nvSpPr>
          <p:cNvPr id="3" name="Rectangle 2">
            <a:extLst>
              <a:ext uri="{FF2B5EF4-FFF2-40B4-BE49-F238E27FC236}">
                <a16:creationId xmlns:a16="http://schemas.microsoft.com/office/drawing/2014/main" id="{DC4B0ED1-4BC8-4A3B-3958-A6A86CBAB4D9}"/>
              </a:ext>
            </a:extLst>
          </p:cNvPr>
          <p:cNvSpPr/>
          <p:nvPr/>
        </p:nvSpPr>
        <p:spPr>
          <a:xfrm>
            <a:off x="4470070" y="1343818"/>
            <a:ext cx="3251859" cy="760022"/>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rial" panose="020B0604020202020204" pitchFamily="34" charset="0"/>
                <a:cs typeface="Arial" panose="020B0604020202020204" pitchFamily="34" charset="0"/>
              </a:rPr>
              <a:t>Data Reduction</a:t>
            </a:r>
          </a:p>
        </p:txBody>
      </p:sp>
      <p:sp>
        <p:nvSpPr>
          <p:cNvPr id="4" name="TextBox 3">
            <a:extLst>
              <a:ext uri="{FF2B5EF4-FFF2-40B4-BE49-F238E27FC236}">
                <a16:creationId xmlns:a16="http://schemas.microsoft.com/office/drawing/2014/main" id="{409BD4B5-D033-C8EE-C30F-3D1116FE689B}"/>
              </a:ext>
            </a:extLst>
          </p:cNvPr>
          <p:cNvSpPr txBox="1"/>
          <p:nvPr/>
        </p:nvSpPr>
        <p:spPr>
          <a:xfrm>
            <a:off x="1045027" y="2459504"/>
            <a:ext cx="10101943" cy="1938992"/>
          </a:xfrm>
          <a:prstGeom prst="rect">
            <a:avLst/>
          </a:prstGeom>
          <a:noFill/>
        </p:spPr>
        <p:txBody>
          <a:bodyPr wrap="square">
            <a:spAutoFit/>
          </a:bodyPr>
          <a:lstStyle/>
          <a:p>
            <a:pPr marL="352425" marR="0" indent="-342900">
              <a:spcBef>
                <a:spcPts val="0"/>
              </a:spcBef>
              <a:spcAft>
                <a:spcPts val="0"/>
              </a:spcAft>
              <a:buFont typeface="Arial" panose="020B0604020202020204" pitchFamily="34" charset="0"/>
              <a:buChar char="•"/>
            </a:pPr>
            <a:r>
              <a:rPr lang="en-US" sz="2400" dirty="0">
                <a:effectLst/>
                <a:latin typeface="Arial" panose="020B0604020202020204" pitchFamily="34" charset="0"/>
                <a:ea typeface="Times New Roman" panose="02020603050405020304" pitchFamily="18" charset="0"/>
                <a:cs typeface="Arial" panose="020B0604020202020204" pitchFamily="34" charset="0"/>
              </a:rPr>
              <a:t>Researchers who interviewed each student described the evolution of students’ epistemologies over the three interviews</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marL="352425" marR="0" indent="-342900">
              <a:spcBef>
                <a:spcPts val="0"/>
              </a:spcBef>
              <a:spcAft>
                <a:spcPts val="0"/>
              </a:spcAft>
              <a:buFont typeface="Arial" panose="020B0604020202020204" pitchFamily="34" charset="0"/>
              <a:buChar char="•"/>
            </a:pPr>
            <a:r>
              <a:rPr lang="en-US" sz="2400" dirty="0">
                <a:effectLst/>
                <a:latin typeface="Arial" panose="020B0604020202020204" pitchFamily="34" charset="0"/>
                <a:ea typeface="Times New Roman" panose="02020603050405020304" pitchFamily="18" charset="0"/>
                <a:cs typeface="Arial" panose="020B0604020202020204" pitchFamily="34" charset="0"/>
              </a:rPr>
              <a:t>Selected focal students who were representative of several interviewed students or who expressed an especially rich array of epistemologies</a:t>
            </a:r>
          </a:p>
        </p:txBody>
      </p:sp>
    </p:spTree>
    <p:extLst>
      <p:ext uri="{BB962C8B-B14F-4D97-AF65-F5344CB8AC3E}">
        <p14:creationId xmlns:p14="http://schemas.microsoft.com/office/powerpoint/2010/main" val="1588066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1B3C7-6E00-3DAE-68D7-3801275D2497}"/>
              </a:ext>
            </a:extLst>
          </p:cNvPr>
          <p:cNvSpPr>
            <a:spLocks noGrp="1"/>
          </p:cNvSpPr>
          <p:nvPr>
            <p:ph type="title"/>
          </p:nvPr>
        </p:nvSpPr>
        <p:spPr>
          <a:xfrm>
            <a:off x="0" y="23109"/>
            <a:ext cx="12192000" cy="1325563"/>
          </a:xfrm>
        </p:spPr>
        <p:txBody>
          <a:bodyPr>
            <a:normAutofit/>
          </a:bodyPr>
          <a:lstStyle/>
          <a:p>
            <a:r>
              <a:rPr lang="en-US" b="1" dirty="0"/>
              <a:t>Why should students </a:t>
            </a:r>
            <a:r>
              <a:rPr lang="en-US" sz="4400" b="1" dirty="0"/>
              <a:t>take</a:t>
            </a:r>
            <a:r>
              <a:rPr lang="en-US" b="1" dirty="0"/>
              <a:t> chemistry classes?</a:t>
            </a:r>
          </a:p>
        </p:txBody>
      </p:sp>
      <p:sp>
        <p:nvSpPr>
          <p:cNvPr id="4" name="Text Placeholder 1">
            <a:extLst>
              <a:ext uri="{FF2B5EF4-FFF2-40B4-BE49-F238E27FC236}">
                <a16:creationId xmlns:a16="http://schemas.microsoft.com/office/drawing/2014/main" id="{66B194D2-2CD1-D59D-E3C9-E63D37CEE807}"/>
              </a:ext>
            </a:extLst>
          </p:cNvPr>
          <p:cNvSpPr txBox="1">
            <a:spLocks/>
          </p:cNvSpPr>
          <p:nvPr/>
        </p:nvSpPr>
        <p:spPr>
          <a:xfrm>
            <a:off x="523874" y="2350646"/>
            <a:ext cx="11144250" cy="53917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dirty="0">
                <a:solidFill>
                  <a:srgbClr val="0E0E0E"/>
                </a:solidFill>
                <a:latin typeface="Arial" panose="020B0604020202020204" pitchFamily="34" charset="0"/>
                <a:cs typeface="Arial" panose="020B0604020202020204" pitchFamily="34" charset="0"/>
              </a:rPr>
              <a:t>Chemistry knowledge and practices are useful in daily life</a:t>
            </a:r>
          </a:p>
        </p:txBody>
      </p:sp>
      <p:grpSp>
        <p:nvGrpSpPr>
          <p:cNvPr id="8" name="Group 7">
            <a:extLst>
              <a:ext uri="{FF2B5EF4-FFF2-40B4-BE49-F238E27FC236}">
                <a16:creationId xmlns:a16="http://schemas.microsoft.com/office/drawing/2014/main" id="{82D1683D-A7B7-63AB-FADB-17E19FA49FA2}"/>
              </a:ext>
            </a:extLst>
          </p:cNvPr>
          <p:cNvGrpSpPr/>
          <p:nvPr/>
        </p:nvGrpSpPr>
        <p:grpSpPr>
          <a:xfrm>
            <a:off x="51667" y="3891797"/>
            <a:ext cx="11616457" cy="2873468"/>
            <a:chOff x="51667" y="3891797"/>
            <a:chExt cx="11616457" cy="2873468"/>
          </a:xfrm>
        </p:grpSpPr>
        <p:sp>
          <p:nvSpPr>
            <p:cNvPr id="6" name="Text Placeholder 1">
              <a:extLst>
                <a:ext uri="{FF2B5EF4-FFF2-40B4-BE49-F238E27FC236}">
                  <a16:creationId xmlns:a16="http://schemas.microsoft.com/office/drawing/2014/main" id="{D1D7B11D-BAE2-D0C3-0290-F42A99D3C05E}"/>
                </a:ext>
              </a:extLst>
            </p:cNvPr>
            <p:cNvSpPr txBox="1">
              <a:spLocks/>
            </p:cNvSpPr>
            <p:nvPr/>
          </p:nvSpPr>
          <p:spPr>
            <a:xfrm>
              <a:off x="523874" y="3891797"/>
              <a:ext cx="11144250" cy="287346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0E0E0E"/>
                  </a:solidFill>
                  <a:latin typeface="Arial" panose="020B0604020202020204" pitchFamily="34" charset="0"/>
                  <a:cs typeface="Arial" panose="020B0604020202020204" pitchFamily="34" charset="0"/>
                </a:rPr>
                <a:t>Useful in daily life: </a:t>
              </a:r>
              <a:r>
                <a:rPr lang="en-US" i="1" dirty="0">
                  <a:solidFill>
                    <a:srgbClr val="0E0E0E"/>
                  </a:solidFill>
                  <a:latin typeface="Arial" panose="020B0604020202020204" pitchFamily="34" charset="0"/>
                  <a:cs typeface="Arial" panose="020B0604020202020204" pitchFamily="34" charset="0"/>
                </a:rPr>
                <a:t>“help people solve personally meaningful problems in their lives, directly affect their material and social circumstances, shape their behavior, and inform their most significant and practical political decisions” </a:t>
              </a:r>
              <a:r>
                <a:rPr lang="en-US" dirty="0">
                  <a:solidFill>
                    <a:srgbClr val="0E0E0E"/>
                  </a:solidFill>
                  <a:latin typeface="Arial" panose="020B0604020202020204" pitchFamily="34" charset="0"/>
                  <a:cs typeface="Arial" panose="020B0604020202020204" pitchFamily="34" charset="0"/>
                </a:rPr>
                <a:t>(Feinstein, 2011, p 169)</a:t>
              </a:r>
              <a:endParaRPr lang="en-US" b="1" dirty="0">
                <a:solidFill>
                  <a:srgbClr val="0E0E0E"/>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8120934-0039-E623-BE3A-7FCF43B7A4B6}"/>
                </a:ext>
              </a:extLst>
            </p:cNvPr>
            <p:cNvSpPr txBox="1"/>
            <p:nvPr/>
          </p:nvSpPr>
          <p:spPr>
            <a:xfrm>
              <a:off x="51667" y="6428602"/>
              <a:ext cx="8835615" cy="261610"/>
            </a:xfrm>
            <a:prstGeom prst="rect">
              <a:avLst/>
            </a:prstGeom>
            <a:noFill/>
          </p:spPr>
          <p:txBody>
            <a:bodyPr wrap="square">
              <a:spAutoFit/>
            </a:bodyPr>
            <a:lstStyle/>
            <a:p>
              <a:r>
                <a:rPr lang="en-US" sz="1050" dirty="0">
                  <a:effectLst/>
                  <a:latin typeface="Arial" panose="020B0604020202020204" pitchFamily="34" charset="0"/>
                  <a:ea typeface="Calibri" panose="020F0502020204030204" pitchFamily="34" charset="0"/>
                  <a:cs typeface="Arial" panose="020B0604020202020204" pitchFamily="34" charset="0"/>
                </a:rPr>
                <a:t>Feinstein, N. (2011). Salvaging science literacy. </a:t>
              </a:r>
              <a:r>
                <a:rPr lang="en-US" sz="1050" i="1" dirty="0">
                  <a:effectLst/>
                  <a:latin typeface="Arial" panose="020B0604020202020204" pitchFamily="34" charset="0"/>
                  <a:ea typeface="Calibri" panose="020F0502020204030204" pitchFamily="34" charset="0"/>
                  <a:cs typeface="Arial" panose="020B0604020202020204" pitchFamily="34" charset="0"/>
                </a:rPr>
                <a:t>Science Education</a:t>
              </a:r>
              <a:r>
                <a:rPr lang="en-US" sz="1050" dirty="0">
                  <a:effectLst/>
                  <a:latin typeface="Arial" panose="020B0604020202020204" pitchFamily="34" charset="0"/>
                  <a:ea typeface="Calibri" panose="020F0502020204030204" pitchFamily="34" charset="0"/>
                  <a:cs typeface="Arial" panose="020B0604020202020204" pitchFamily="34" charset="0"/>
                </a:rPr>
                <a:t>, </a:t>
              </a:r>
              <a:r>
                <a:rPr lang="en-US" sz="1050" i="1" dirty="0">
                  <a:effectLst/>
                  <a:latin typeface="Arial" panose="020B0604020202020204" pitchFamily="34" charset="0"/>
                  <a:ea typeface="Calibri" panose="020F0502020204030204" pitchFamily="34" charset="0"/>
                  <a:cs typeface="Arial" panose="020B0604020202020204" pitchFamily="34" charset="0"/>
                </a:rPr>
                <a:t>95</a:t>
              </a:r>
              <a:r>
                <a:rPr lang="en-US" sz="1050" dirty="0">
                  <a:effectLst/>
                  <a:latin typeface="Arial" panose="020B0604020202020204" pitchFamily="34" charset="0"/>
                  <a:ea typeface="Calibri" panose="020F0502020204030204" pitchFamily="34" charset="0"/>
                  <a:cs typeface="Arial" panose="020B0604020202020204" pitchFamily="34" charset="0"/>
                </a:rPr>
                <a:t>(1), 168–185. </a:t>
              </a:r>
              <a:endParaRPr lang="en-US" sz="8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837995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74"/>
          <p:cNvSpPr txBox="1">
            <a:spLocks noGrp="1"/>
          </p:cNvSpPr>
          <p:nvPr>
            <p:ph type="title"/>
          </p:nvPr>
        </p:nvSpPr>
        <p:spPr>
          <a:xfrm>
            <a:off x="838200" y="1825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Arial"/>
              <a:buNone/>
            </a:pPr>
            <a:r>
              <a:rPr lang="en-US" dirty="0"/>
              <a:t>Meet Lexi, Sarah, and Ella</a:t>
            </a:r>
            <a:endParaRPr dirty="0"/>
          </a:p>
        </p:txBody>
      </p:sp>
      <p:sp>
        <p:nvSpPr>
          <p:cNvPr id="670" name="Google Shape;670;p74"/>
          <p:cNvSpPr txBox="1"/>
          <p:nvPr/>
        </p:nvSpPr>
        <p:spPr>
          <a:xfrm>
            <a:off x="261258" y="1995576"/>
            <a:ext cx="3713895" cy="3291840"/>
          </a:xfrm>
          <a:prstGeom prst="rect">
            <a:avLst/>
          </a:prstGeom>
          <a:solidFill>
            <a:schemeClr val="accent1">
              <a:lumMod val="20000"/>
              <a:lumOff val="80000"/>
            </a:schemeClr>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dirty="0">
                <a:solidFill>
                  <a:srgbClr val="0E0E0E"/>
                </a:solidFill>
                <a:latin typeface="Arial"/>
                <a:ea typeface="Arial"/>
                <a:cs typeface="Arial"/>
                <a:sym typeface="Arial"/>
              </a:rPr>
              <a:t>Lexi</a:t>
            </a:r>
            <a:endParaRPr sz="2800" b="1" dirty="0">
              <a:solidFill>
                <a:srgbClr val="0E0E0E"/>
              </a:solidFill>
              <a:latin typeface="Arial"/>
              <a:ea typeface="Arial"/>
              <a:cs typeface="Arial"/>
              <a:sym typeface="Arial"/>
            </a:endParaRPr>
          </a:p>
          <a:p>
            <a:pPr marL="0" marR="0" lvl="0" indent="0" algn="ctr" rtl="0">
              <a:spcBef>
                <a:spcPts val="0"/>
              </a:spcBef>
              <a:spcAft>
                <a:spcPts val="0"/>
              </a:spcAft>
              <a:buNone/>
            </a:pPr>
            <a:endParaRPr sz="2800" b="1" dirty="0">
              <a:solidFill>
                <a:srgbClr val="0E0E0E"/>
              </a:solidFill>
              <a:latin typeface="Arial"/>
              <a:ea typeface="Arial"/>
              <a:cs typeface="Arial"/>
              <a:sym typeface="Arial"/>
            </a:endParaRPr>
          </a:p>
          <a:p>
            <a:pPr marL="457200" marR="0" lvl="0" indent="-457200" algn="l" rtl="0">
              <a:spcBef>
                <a:spcPts val="0"/>
              </a:spcBef>
              <a:spcAft>
                <a:spcPts val="0"/>
              </a:spcAft>
              <a:buClr>
                <a:srgbClr val="0E0E0E"/>
              </a:buClr>
              <a:buSzPts val="3200"/>
              <a:buFont typeface="Arial"/>
              <a:buChar char="•"/>
            </a:pPr>
            <a:r>
              <a:rPr lang="en-US" sz="2800" dirty="0" err="1">
                <a:solidFill>
                  <a:srgbClr val="0E0E0E"/>
                </a:solidFill>
                <a:latin typeface="Arial"/>
                <a:ea typeface="Arial"/>
                <a:cs typeface="Arial"/>
                <a:sym typeface="Arial"/>
              </a:rPr>
              <a:t>Neurobio</a:t>
            </a:r>
            <a:r>
              <a:rPr lang="en-US" sz="2800" dirty="0">
                <a:solidFill>
                  <a:srgbClr val="0E0E0E"/>
                </a:solidFill>
                <a:latin typeface="Arial"/>
                <a:ea typeface="Arial"/>
                <a:cs typeface="Arial"/>
                <a:sym typeface="Arial"/>
              </a:rPr>
              <a:t>. Major</a:t>
            </a:r>
            <a:endParaRPr sz="1200" dirty="0"/>
          </a:p>
          <a:p>
            <a:pPr marL="457200" marR="0" lvl="0" indent="-457200" algn="l" rtl="0">
              <a:spcBef>
                <a:spcPts val="0"/>
              </a:spcBef>
              <a:spcAft>
                <a:spcPts val="0"/>
              </a:spcAft>
              <a:buClr>
                <a:srgbClr val="0E0E0E"/>
              </a:buClr>
              <a:buSzPts val="3200"/>
              <a:buFont typeface="Arial"/>
              <a:buChar char="•"/>
            </a:pPr>
            <a:r>
              <a:rPr lang="en-US" sz="2800" dirty="0">
                <a:solidFill>
                  <a:srgbClr val="0E0E0E"/>
                </a:solidFill>
                <a:latin typeface="Arial"/>
                <a:ea typeface="Arial"/>
                <a:cs typeface="Arial"/>
                <a:sym typeface="Arial"/>
              </a:rPr>
              <a:t>Premed</a:t>
            </a:r>
            <a:endParaRPr sz="1200" dirty="0"/>
          </a:p>
          <a:p>
            <a:pPr marL="457200" marR="0" lvl="0" indent="-457200" algn="l" rtl="0">
              <a:spcBef>
                <a:spcPts val="0"/>
              </a:spcBef>
              <a:spcAft>
                <a:spcPts val="0"/>
              </a:spcAft>
              <a:buClr>
                <a:srgbClr val="0E0E0E"/>
              </a:buClr>
              <a:buSzPts val="3200"/>
              <a:buFont typeface="Arial"/>
              <a:buChar char="•"/>
            </a:pPr>
            <a:r>
              <a:rPr lang="en-US" sz="2800" dirty="0">
                <a:solidFill>
                  <a:srgbClr val="0E0E0E"/>
                </a:solidFill>
                <a:latin typeface="Arial"/>
                <a:ea typeface="Arial"/>
                <a:cs typeface="Arial"/>
                <a:sym typeface="Arial"/>
              </a:rPr>
              <a:t>Enrolled in organic to satisfy a </a:t>
            </a:r>
            <a:r>
              <a:rPr lang="en-US" sz="2800" dirty="0" err="1">
                <a:solidFill>
                  <a:srgbClr val="0E0E0E"/>
                </a:solidFill>
                <a:latin typeface="Arial"/>
                <a:ea typeface="Arial"/>
                <a:cs typeface="Arial"/>
                <a:sym typeface="Arial"/>
              </a:rPr>
              <a:t>prereq</a:t>
            </a:r>
            <a:r>
              <a:rPr lang="en-US" sz="2800" dirty="0">
                <a:solidFill>
                  <a:srgbClr val="0E0E0E"/>
                </a:solidFill>
                <a:latin typeface="Arial"/>
                <a:ea typeface="Arial"/>
                <a:cs typeface="Arial"/>
                <a:sym typeface="Arial"/>
              </a:rPr>
              <a:t>.</a:t>
            </a:r>
            <a:endParaRPr sz="1200" dirty="0"/>
          </a:p>
          <a:p>
            <a:pPr marL="457200" marR="0" lvl="0" indent="-254000" algn="l" rtl="0">
              <a:spcBef>
                <a:spcPts val="0"/>
              </a:spcBef>
              <a:spcAft>
                <a:spcPts val="0"/>
              </a:spcAft>
              <a:buClr>
                <a:schemeClr val="dk1"/>
              </a:buClr>
              <a:buSzPts val="3200"/>
              <a:buFont typeface="Arial"/>
              <a:buNone/>
            </a:pPr>
            <a:endParaRPr sz="3200" dirty="0">
              <a:solidFill>
                <a:srgbClr val="0E0E0E"/>
              </a:solidFill>
              <a:latin typeface="Arial"/>
              <a:ea typeface="Arial"/>
              <a:cs typeface="Arial"/>
              <a:sym typeface="Arial"/>
            </a:endParaRPr>
          </a:p>
        </p:txBody>
      </p:sp>
      <p:sp>
        <p:nvSpPr>
          <p:cNvPr id="671" name="Google Shape;671;p74"/>
          <p:cNvSpPr txBox="1"/>
          <p:nvPr/>
        </p:nvSpPr>
        <p:spPr>
          <a:xfrm>
            <a:off x="8216847" y="1995576"/>
            <a:ext cx="3713895" cy="3291840"/>
          </a:xfrm>
          <a:prstGeom prst="rect">
            <a:avLst/>
          </a:prstGeom>
          <a:solidFill>
            <a:schemeClr val="accent6">
              <a:lumMod val="20000"/>
              <a:lumOff val="80000"/>
            </a:schemeClr>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dirty="0">
                <a:solidFill>
                  <a:srgbClr val="0E0E0E"/>
                </a:solidFill>
                <a:latin typeface="Arial"/>
                <a:ea typeface="Arial"/>
                <a:cs typeface="Arial"/>
                <a:sym typeface="Arial"/>
              </a:rPr>
              <a:t>Sarah</a:t>
            </a:r>
            <a:endParaRPr sz="2800" b="1" dirty="0">
              <a:solidFill>
                <a:srgbClr val="0E0E0E"/>
              </a:solidFill>
              <a:latin typeface="Arial"/>
              <a:ea typeface="Arial"/>
              <a:cs typeface="Arial"/>
              <a:sym typeface="Arial"/>
            </a:endParaRPr>
          </a:p>
          <a:p>
            <a:pPr marL="0" marR="0" lvl="0" indent="0" algn="ctr" rtl="0">
              <a:spcBef>
                <a:spcPts val="0"/>
              </a:spcBef>
              <a:spcAft>
                <a:spcPts val="0"/>
              </a:spcAft>
              <a:buNone/>
            </a:pPr>
            <a:endParaRPr sz="2800" b="1" dirty="0">
              <a:solidFill>
                <a:srgbClr val="0E0E0E"/>
              </a:solidFill>
              <a:latin typeface="Arial"/>
              <a:ea typeface="Arial"/>
              <a:cs typeface="Arial"/>
              <a:sym typeface="Arial"/>
            </a:endParaRPr>
          </a:p>
          <a:p>
            <a:pPr marL="457200" marR="0" lvl="0" indent="-457200" algn="l" rtl="0">
              <a:spcBef>
                <a:spcPts val="0"/>
              </a:spcBef>
              <a:spcAft>
                <a:spcPts val="0"/>
              </a:spcAft>
              <a:buClr>
                <a:srgbClr val="0E0E0E"/>
              </a:buClr>
              <a:buSzPts val="3200"/>
              <a:buFont typeface="Arial"/>
              <a:buChar char="•"/>
            </a:pPr>
            <a:r>
              <a:rPr lang="en-US" sz="2800" dirty="0">
                <a:solidFill>
                  <a:srgbClr val="0E0E0E"/>
                </a:solidFill>
                <a:latin typeface="Arial"/>
                <a:ea typeface="Arial"/>
                <a:cs typeface="Arial"/>
                <a:sym typeface="Arial"/>
              </a:rPr>
              <a:t>Chemistry Major</a:t>
            </a:r>
            <a:endParaRPr sz="1200" dirty="0"/>
          </a:p>
          <a:p>
            <a:pPr marL="457200" marR="0" lvl="0" indent="-457200" algn="l" rtl="0">
              <a:spcBef>
                <a:spcPts val="0"/>
              </a:spcBef>
              <a:spcAft>
                <a:spcPts val="0"/>
              </a:spcAft>
              <a:buClr>
                <a:srgbClr val="0E0E0E"/>
              </a:buClr>
              <a:buSzPts val="3200"/>
              <a:buFont typeface="Arial"/>
              <a:buChar char="•"/>
            </a:pPr>
            <a:r>
              <a:rPr lang="en-US" sz="2800" dirty="0">
                <a:solidFill>
                  <a:srgbClr val="0E0E0E"/>
                </a:solidFill>
                <a:latin typeface="Arial"/>
                <a:ea typeface="Arial"/>
                <a:cs typeface="Arial"/>
                <a:sym typeface="Arial"/>
              </a:rPr>
              <a:t>Aims to attend grad. school</a:t>
            </a:r>
            <a:endParaRPr sz="1200" dirty="0"/>
          </a:p>
          <a:p>
            <a:pPr marL="457200" marR="0" lvl="0" indent="-254000" algn="l" rtl="0">
              <a:spcBef>
                <a:spcPts val="0"/>
              </a:spcBef>
              <a:spcAft>
                <a:spcPts val="0"/>
              </a:spcAft>
              <a:buClr>
                <a:schemeClr val="dk1"/>
              </a:buClr>
              <a:buSzPts val="3200"/>
              <a:buFont typeface="Arial"/>
              <a:buNone/>
            </a:pPr>
            <a:endParaRPr lang="en-US" sz="3200" dirty="0">
              <a:solidFill>
                <a:srgbClr val="0E0E0E"/>
              </a:solidFill>
            </a:endParaRPr>
          </a:p>
          <a:p>
            <a:pPr marL="457200" marR="0" lvl="0" indent="-254000" algn="l" rtl="0">
              <a:spcBef>
                <a:spcPts val="0"/>
              </a:spcBef>
              <a:spcAft>
                <a:spcPts val="0"/>
              </a:spcAft>
              <a:buClr>
                <a:schemeClr val="dk1"/>
              </a:buClr>
              <a:buSzPts val="3200"/>
              <a:buFont typeface="Arial"/>
              <a:buNone/>
            </a:pPr>
            <a:endParaRPr lang="en-US" sz="3200" dirty="0">
              <a:solidFill>
                <a:srgbClr val="0E0E0E"/>
              </a:solidFill>
              <a:latin typeface="Arial"/>
              <a:ea typeface="Arial"/>
              <a:cs typeface="Arial"/>
              <a:sym typeface="Arial"/>
            </a:endParaRPr>
          </a:p>
          <a:p>
            <a:pPr marL="457200" marR="0" lvl="0" indent="-254000" algn="l" rtl="0">
              <a:spcBef>
                <a:spcPts val="0"/>
              </a:spcBef>
              <a:spcAft>
                <a:spcPts val="0"/>
              </a:spcAft>
              <a:buClr>
                <a:schemeClr val="dk1"/>
              </a:buClr>
              <a:buSzPts val="3200"/>
              <a:buFont typeface="Arial"/>
              <a:buNone/>
            </a:pPr>
            <a:endParaRPr lang="en-US" sz="3200" dirty="0">
              <a:solidFill>
                <a:srgbClr val="0E0E0E"/>
              </a:solidFill>
            </a:endParaRPr>
          </a:p>
        </p:txBody>
      </p:sp>
      <p:sp>
        <p:nvSpPr>
          <p:cNvPr id="2" name="Google Shape;671;p74">
            <a:extLst>
              <a:ext uri="{FF2B5EF4-FFF2-40B4-BE49-F238E27FC236}">
                <a16:creationId xmlns:a16="http://schemas.microsoft.com/office/drawing/2014/main" id="{DA941F29-50CA-1933-7B93-66727E255806}"/>
              </a:ext>
            </a:extLst>
          </p:cNvPr>
          <p:cNvSpPr txBox="1"/>
          <p:nvPr/>
        </p:nvSpPr>
        <p:spPr>
          <a:xfrm>
            <a:off x="4239052" y="1994247"/>
            <a:ext cx="3713895" cy="3293169"/>
          </a:xfrm>
          <a:prstGeom prst="rect">
            <a:avLst/>
          </a:prstGeom>
          <a:solidFill>
            <a:schemeClr val="accent2">
              <a:lumMod val="20000"/>
              <a:lumOff val="80000"/>
            </a:schemeClr>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dirty="0">
                <a:solidFill>
                  <a:srgbClr val="0E0E0E"/>
                </a:solidFill>
                <a:latin typeface="Arial"/>
                <a:ea typeface="Arial"/>
                <a:cs typeface="Arial"/>
                <a:sym typeface="Arial"/>
              </a:rPr>
              <a:t>Ella</a:t>
            </a:r>
            <a:endParaRPr sz="2800" b="1" dirty="0">
              <a:solidFill>
                <a:srgbClr val="0E0E0E"/>
              </a:solidFill>
              <a:latin typeface="Arial"/>
              <a:ea typeface="Arial"/>
              <a:cs typeface="Arial"/>
              <a:sym typeface="Arial"/>
            </a:endParaRPr>
          </a:p>
          <a:p>
            <a:pPr marL="0" marR="0" lvl="0" indent="0" algn="ctr" rtl="0">
              <a:spcBef>
                <a:spcPts val="0"/>
              </a:spcBef>
              <a:spcAft>
                <a:spcPts val="0"/>
              </a:spcAft>
              <a:buNone/>
            </a:pPr>
            <a:endParaRPr sz="2800" b="1" dirty="0">
              <a:solidFill>
                <a:srgbClr val="0E0E0E"/>
              </a:solidFill>
              <a:latin typeface="Arial"/>
              <a:ea typeface="Arial"/>
              <a:cs typeface="Arial"/>
              <a:sym typeface="Arial"/>
            </a:endParaRPr>
          </a:p>
          <a:p>
            <a:pPr marL="457200" marR="0" lvl="0" indent="-457200" algn="l" rtl="0">
              <a:spcBef>
                <a:spcPts val="0"/>
              </a:spcBef>
              <a:spcAft>
                <a:spcPts val="0"/>
              </a:spcAft>
              <a:buClr>
                <a:srgbClr val="0E0E0E"/>
              </a:buClr>
              <a:buSzPts val="3200"/>
              <a:buFont typeface="Arial"/>
              <a:buChar char="•"/>
            </a:pPr>
            <a:r>
              <a:rPr lang="en-US" sz="2800" dirty="0">
                <a:solidFill>
                  <a:srgbClr val="0E0E0E"/>
                </a:solidFill>
                <a:latin typeface="Arial"/>
                <a:ea typeface="Arial"/>
                <a:cs typeface="Arial"/>
                <a:sym typeface="Arial"/>
              </a:rPr>
              <a:t>Chemistry Major</a:t>
            </a:r>
            <a:endParaRPr sz="1200" dirty="0"/>
          </a:p>
          <a:p>
            <a:pPr marL="457200" marR="0" lvl="0" indent="-457200" algn="l" rtl="0">
              <a:spcBef>
                <a:spcPts val="0"/>
              </a:spcBef>
              <a:spcAft>
                <a:spcPts val="0"/>
              </a:spcAft>
              <a:buClr>
                <a:srgbClr val="0E0E0E"/>
              </a:buClr>
              <a:buSzPts val="3200"/>
              <a:buFont typeface="Arial"/>
              <a:buChar char="•"/>
            </a:pPr>
            <a:r>
              <a:rPr lang="en-US" sz="2800" dirty="0">
                <a:solidFill>
                  <a:srgbClr val="0E0E0E"/>
                </a:solidFill>
                <a:latin typeface="Arial" panose="020B0604020202020204" pitchFamily="34" charset="0"/>
                <a:cs typeface="Arial" panose="020B0604020202020204" pitchFamily="34" charset="0"/>
                <a:sym typeface="Arial"/>
              </a:rPr>
              <a:t>Aims to attend pharmacy school</a:t>
            </a:r>
          </a:p>
          <a:p>
            <a:pPr marL="457200" marR="0" lvl="0" indent="-254000" algn="l" rtl="0">
              <a:spcBef>
                <a:spcPts val="0"/>
              </a:spcBef>
              <a:spcAft>
                <a:spcPts val="0"/>
              </a:spcAft>
              <a:buClr>
                <a:schemeClr val="dk1"/>
              </a:buClr>
              <a:buSzPts val="3200"/>
              <a:buFont typeface="Arial"/>
              <a:buNone/>
            </a:pPr>
            <a:endParaRPr lang="en-US" sz="3200" dirty="0">
              <a:solidFill>
                <a:srgbClr val="0E0E0E"/>
              </a:solidFill>
            </a:endParaRPr>
          </a:p>
          <a:p>
            <a:pPr marL="457200" marR="0" lvl="0" indent="-254000" algn="l" rtl="0">
              <a:spcBef>
                <a:spcPts val="0"/>
              </a:spcBef>
              <a:spcAft>
                <a:spcPts val="0"/>
              </a:spcAft>
              <a:buClr>
                <a:schemeClr val="dk1"/>
              </a:buClr>
              <a:buSzPts val="3200"/>
              <a:buFont typeface="Arial"/>
              <a:buNone/>
            </a:pPr>
            <a:endParaRPr lang="en-US" sz="3200" dirty="0">
              <a:solidFill>
                <a:srgbClr val="0E0E0E"/>
              </a:solidFill>
              <a:latin typeface="Arial"/>
              <a:ea typeface="Arial"/>
              <a:cs typeface="Arial"/>
              <a:sym typeface="Arial"/>
            </a:endParaRPr>
          </a:p>
        </p:txBody>
      </p:sp>
    </p:spTree>
    <p:extLst>
      <p:ext uri="{BB962C8B-B14F-4D97-AF65-F5344CB8AC3E}">
        <p14:creationId xmlns:p14="http://schemas.microsoft.com/office/powerpoint/2010/main" val="1209538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74"/>
          <p:cNvSpPr txBox="1">
            <a:spLocks noGrp="1"/>
          </p:cNvSpPr>
          <p:nvPr>
            <p:ph type="title"/>
          </p:nvPr>
        </p:nvSpPr>
        <p:spPr>
          <a:xfrm>
            <a:off x="838200" y="1825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Arial"/>
              <a:buNone/>
            </a:pPr>
            <a:r>
              <a:rPr lang="en-US" dirty="0"/>
              <a:t>Data Analysis Workflow</a:t>
            </a:r>
            <a:endParaRPr dirty="0"/>
          </a:p>
        </p:txBody>
      </p:sp>
      <p:sp>
        <p:nvSpPr>
          <p:cNvPr id="3" name="Rectangle 2">
            <a:extLst>
              <a:ext uri="{FF2B5EF4-FFF2-40B4-BE49-F238E27FC236}">
                <a16:creationId xmlns:a16="http://schemas.microsoft.com/office/drawing/2014/main" id="{DC4B0ED1-4BC8-4A3B-3958-A6A86CBAB4D9}"/>
              </a:ext>
            </a:extLst>
          </p:cNvPr>
          <p:cNvSpPr/>
          <p:nvPr/>
        </p:nvSpPr>
        <p:spPr>
          <a:xfrm>
            <a:off x="4470070" y="1343818"/>
            <a:ext cx="3251859" cy="760022"/>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rial" panose="020B0604020202020204" pitchFamily="34" charset="0"/>
                <a:cs typeface="Arial" panose="020B0604020202020204" pitchFamily="34" charset="0"/>
              </a:rPr>
              <a:t>Data Reduction</a:t>
            </a:r>
          </a:p>
        </p:txBody>
      </p:sp>
      <p:cxnSp>
        <p:nvCxnSpPr>
          <p:cNvPr id="5" name="Straight Arrow Connector 4">
            <a:extLst>
              <a:ext uri="{FF2B5EF4-FFF2-40B4-BE49-F238E27FC236}">
                <a16:creationId xmlns:a16="http://schemas.microsoft.com/office/drawing/2014/main" id="{14715A7F-C781-C612-ADB8-BA9CCBE9F2D5}"/>
              </a:ext>
            </a:extLst>
          </p:cNvPr>
          <p:cNvCxnSpPr/>
          <p:nvPr/>
        </p:nvCxnSpPr>
        <p:spPr>
          <a:xfrm>
            <a:off x="6096000" y="2256312"/>
            <a:ext cx="0" cy="356259"/>
          </a:xfrm>
          <a:prstGeom prst="straightConnector1">
            <a:avLst/>
          </a:prstGeom>
          <a:ln w="63500">
            <a:tailEnd type="triangle"/>
          </a:ln>
        </p:spPr>
        <p:style>
          <a:lnRef idx="1">
            <a:schemeClr val="dk1"/>
          </a:lnRef>
          <a:fillRef idx="0">
            <a:schemeClr val="dk1"/>
          </a:fillRef>
          <a:effectRef idx="0">
            <a:schemeClr val="dk1"/>
          </a:effectRef>
          <a:fontRef idx="minor">
            <a:schemeClr val="tx1"/>
          </a:fontRef>
        </p:style>
      </p:cxnSp>
      <p:sp>
        <p:nvSpPr>
          <p:cNvPr id="6" name="Rectangle 5">
            <a:extLst>
              <a:ext uri="{FF2B5EF4-FFF2-40B4-BE49-F238E27FC236}">
                <a16:creationId xmlns:a16="http://schemas.microsoft.com/office/drawing/2014/main" id="{BA695549-FE95-FF90-42A2-91080A75DFFA}"/>
              </a:ext>
            </a:extLst>
          </p:cNvPr>
          <p:cNvSpPr/>
          <p:nvPr/>
        </p:nvSpPr>
        <p:spPr>
          <a:xfrm>
            <a:off x="974773" y="2765043"/>
            <a:ext cx="10379027" cy="760022"/>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rial" panose="020B0604020202020204" pitchFamily="34" charset="0"/>
                <a:cs typeface="Arial" panose="020B0604020202020204" pitchFamily="34" charset="0"/>
              </a:rPr>
              <a:t>Identify and Describe Epistemological Messaging Segments</a:t>
            </a:r>
          </a:p>
        </p:txBody>
      </p:sp>
      <p:sp>
        <p:nvSpPr>
          <p:cNvPr id="7" name="TextBox 6">
            <a:extLst>
              <a:ext uri="{FF2B5EF4-FFF2-40B4-BE49-F238E27FC236}">
                <a16:creationId xmlns:a16="http://schemas.microsoft.com/office/drawing/2014/main" id="{E956E1A2-FB81-D617-E6C6-3AD81110E25B}"/>
              </a:ext>
            </a:extLst>
          </p:cNvPr>
          <p:cNvSpPr txBox="1"/>
          <p:nvPr/>
        </p:nvSpPr>
        <p:spPr>
          <a:xfrm>
            <a:off x="1045027" y="3677537"/>
            <a:ext cx="10640292" cy="2677656"/>
          </a:xfrm>
          <a:prstGeom prst="rect">
            <a:avLst/>
          </a:prstGeom>
          <a:noFill/>
        </p:spPr>
        <p:txBody>
          <a:bodyPr wrap="square">
            <a:spAutoFit/>
          </a:bodyPr>
          <a:lstStyle/>
          <a:p>
            <a:pPr marL="9525" marR="0">
              <a:spcBef>
                <a:spcPts val="0"/>
              </a:spcBef>
              <a:spcAft>
                <a:spcPts val="0"/>
              </a:spcAft>
            </a:pPr>
            <a:r>
              <a:rPr lang="en-US" sz="2400" dirty="0">
                <a:effectLst/>
                <a:latin typeface="Arial" panose="020B0604020202020204" pitchFamily="34" charset="0"/>
                <a:ea typeface="Times New Roman" panose="02020603050405020304" pitchFamily="18" charset="0"/>
                <a:cs typeface="Arial" panose="020B0604020202020204" pitchFamily="34" charset="0"/>
              </a:rPr>
              <a:t>Transcript segments were selected for further analysis if they</a:t>
            </a:r>
            <a:r>
              <a:rPr lang="en-US" sz="2400" dirty="0">
                <a:latin typeface="Arial" panose="020B0604020202020204" pitchFamily="34" charset="0"/>
                <a:ea typeface="Times New Roman" panose="02020603050405020304" pitchFamily="18" charset="0"/>
                <a:cs typeface="Arial" panose="020B0604020202020204" pitchFamily="34" charset="0"/>
              </a:rPr>
              <a:t>:</a:t>
            </a:r>
          </a:p>
          <a:p>
            <a:pPr marL="466725" marR="0" indent="-457200">
              <a:spcBef>
                <a:spcPts val="0"/>
              </a:spcBef>
              <a:spcAft>
                <a:spcPts val="0"/>
              </a:spcAft>
              <a:buFont typeface="+mj-lt"/>
              <a:buAutoNum type="arabicPeriod"/>
            </a:pPr>
            <a:r>
              <a:rPr lang="en-US" sz="2400" dirty="0">
                <a:effectLst/>
                <a:latin typeface="Arial" panose="020B0604020202020204" pitchFamily="34" charset="0"/>
                <a:ea typeface="Times New Roman" panose="02020603050405020304" pitchFamily="18" charset="0"/>
                <a:cs typeface="Arial" panose="020B0604020202020204" pitchFamily="34" charset="0"/>
              </a:rPr>
              <a:t>Related to students’ experience with knowing and learning in the course</a:t>
            </a:r>
          </a:p>
          <a:p>
            <a:pPr marL="466725" marR="0" indent="-457200">
              <a:spcBef>
                <a:spcPts val="0"/>
              </a:spcBef>
              <a:spcAft>
                <a:spcPts val="0"/>
              </a:spcAft>
              <a:buFont typeface="+mj-lt"/>
              <a:buAutoNum type="arabicPeriod"/>
            </a:pPr>
            <a:r>
              <a:rPr lang="en-US" sz="2400" dirty="0">
                <a:latin typeface="Arial" panose="020B0604020202020204" pitchFamily="34" charset="0"/>
                <a:ea typeface="Times New Roman" panose="02020603050405020304" pitchFamily="18" charset="0"/>
                <a:cs typeface="Arial" panose="020B0604020202020204" pitchFamily="34" charset="0"/>
              </a:rPr>
              <a:t>Suggested source(s) where the message originated from</a:t>
            </a:r>
          </a:p>
          <a:p>
            <a:pPr marL="466725" marR="0" indent="-457200">
              <a:spcBef>
                <a:spcPts val="0"/>
              </a:spcBef>
              <a:spcAft>
                <a:spcPts val="0"/>
              </a:spcAft>
              <a:buFont typeface="+mj-lt"/>
              <a:buAutoNum type="arabicPeriod"/>
            </a:pPr>
            <a:endParaRPr lang="en-US" sz="2400" dirty="0">
              <a:latin typeface="Arial" panose="020B0604020202020204" pitchFamily="34" charset="0"/>
              <a:ea typeface="Times New Roman" panose="02020603050405020304" pitchFamily="18" charset="0"/>
              <a:cs typeface="Arial" panose="020B0604020202020204" pitchFamily="34" charset="0"/>
            </a:endParaRPr>
          </a:p>
          <a:p>
            <a:pPr marL="9525" marR="0">
              <a:spcBef>
                <a:spcPts val="0"/>
              </a:spcBef>
              <a:spcAft>
                <a:spcPts val="0"/>
              </a:spcAft>
            </a:pPr>
            <a:r>
              <a:rPr lang="en-US" sz="2400" dirty="0">
                <a:latin typeface="Arial" panose="020B0604020202020204" pitchFamily="34" charset="0"/>
                <a:ea typeface="Times New Roman" panose="02020603050405020304" pitchFamily="18" charset="0"/>
                <a:cs typeface="Arial" panose="020B0604020202020204" pitchFamily="34" charset="0"/>
              </a:rPr>
              <a:t>Analytic memos for each segment described the focus and source of epistemological messages students experienced as well as how students responded to these messages. </a:t>
            </a:r>
          </a:p>
        </p:txBody>
      </p:sp>
    </p:spTree>
    <p:extLst>
      <p:ext uri="{BB962C8B-B14F-4D97-AF65-F5344CB8AC3E}">
        <p14:creationId xmlns:p14="http://schemas.microsoft.com/office/powerpoint/2010/main" val="1208682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74"/>
          <p:cNvSpPr txBox="1">
            <a:spLocks noGrp="1"/>
          </p:cNvSpPr>
          <p:nvPr>
            <p:ph type="title"/>
          </p:nvPr>
        </p:nvSpPr>
        <p:spPr>
          <a:xfrm>
            <a:off x="838200" y="1825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Arial"/>
              <a:buNone/>
            </a:pPr>
            <a:r>
              <a:rPr lang="en-US" dirty="0"/>
              <a:t>Data Analysis Workflow</a:t>
            </a:r>
            <a:endParaRPr dirty="0"/>
          </a:p>
        </p:txBody>
      </p:sp>
      <p:sp>
        <p:nvSpPr>
          <p:cNvPr id="3" name="Rectangle 2">
            <a:extLst>
              <a:ext uri="{FF2B5EF4-FFF2-40B4-BE49-F238E27FC236}">
                <a16:creationId xmlns:a16="http://schemas.microsoft.com/office/drawing/2014/main" id="{DC4B0ED1-4BC8-4A3B-3958-A6A86CBAB4D9}"/>
              </a:ext>
            </a:extLst>
          </p:cNvPr>
          <p:cNvSpPr/>
          <p:nvPr/>
        </p:nvSpPr>
        <p:spPr>
          <a:xfrm>
            <a:off x="4470070" y="1343818"/>
            <a:ext cx="3251859" cy="760022"/>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rial" panose="020B0604020202020204" pitchFamily="34" charset="0"/>
                <a:cs typeface="Arial" panose="020B0604020202020204" pitchFamily="34" charset="0"/>
              </a:rPr>
              <a:t>Data Reduction</a:t>
            </a:r>
          </a:p>
        </p:txBody>
      </p:sp>
      <p:cxnSp>
        <p:nvCxnSpPr>
          <p:cNvPr id="5" name="Straight Arrow Connector 4">
            <a:extLst>
              <a:ext uri="{FF2B5EF4-FFF2-40B4-BE49-F238E27FC236}">
                <a16:creationId xmlns:a16="http://schemas.microsoft.com/office/drawing/2014/main" id="{14715A7F-C781-C612-ADB8-BA9CCBE9F2D5}"/>
              </a:ext>
            </a:extLst>
          </p:cNvPr>
          <p:cNvCxnSpPr/>
          <p:nvPr/>
        </p:nvCxnSpPr>
        <p:spPr>
          <a:xfrm>
            <a:off x="6096000" y="2256312"/>
            <a:ext cx="0" cy="356259"/>
          </a:xfrm>
          <a:prstGeom prst="straightConnector1">
            <a:avLst/>
          </a:prstGeom>
          <a:ln w="63500">
            <a:tailEnd type="triangle"/>
          </a:ln>
        </p:spPr>
        <p:style>
          <a:lnRef idx="1">
            <a:schemeClr val="dk1"/>
          </a:lnRef>
          <a:fillRef idx="0">
            <a:schemeClr val="dk1"/>
          </a:fillRef>
          <a:effectRef idx="0">
            <a:schemeClr val="dk1"/>
          </a:effectRef>
          <a:fontRef idx="minor">
            <a:schemeClr val="tx1"/>
          </a:fontRef>
        </p:style>
      </p:cxnSp>
      <p:sp>
        <p:nvSpPr>
          <p:cNvPr id="6" name="Rectangle 5">
            <a:extLst>
              <a:ext uri="{FF2B5EF4-FFF2-40B4-BE49-F238E27FC236}">
                <a16:creationId xmlns:a16="http://schemas.microsoft.com/office/drawing/2014/main" id="{BA695549-FE95-FF90-42A2-91080A75DFFA}"/>
              </a:ext>
            </a:extLst>
          </p:cNvPr>
          <p:cNvSpPr/>
          <p:nvPr/>
        </p:nvSpPr>
        <p:spPr>
          <a:xfrm>
            <a:off x="974773" y="2765043"/>
            <a:ext cx="10379027" cy="760022"/>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rial" panose="020B0604020202020204" pitchFamily="34" charset="0"/>
                <a:cs typeface="Arial" panose="020B0604020202020204" pitchFamily="34" charset="0"/>
              </a:rPr>
              <a:t>Identify and Describe Epistemological Messaging Segments</a:t>
            </a:r>
          </a:p>
        </p:txBody>
      </p:sp>
      <p:sp>
        <p:nvSpPr>
          <p:cNvPr id="7" name="TextBox 6">
            <a:extLst>
              <a:ext uri="{FF2B5EF4-FFF2-40B4-BE49-F238E27FC236}">
                <a16:creationId xmlns:a16="http://schemas.microsoft.com/office/drawing/2014/main" id="{E956E1A2-FB81-D617-E6C6-3AD81110E25B}"/>
              </a:ext>
            </a:extLst>
          </p:cNvPr>
          <p:cNvSpPr txBox="1"/>
          <p:nvPr/>
        </p:nvSpPr>
        <p:spPr>
          <a:xfrm>
            <a:off x="974773" y="3792128"/>
            <a:ext cx="10640292" cy="2308324"/>
          </a:xfrm>
          <a:prstGeom prst="rect">
            <a:avLst/>
          </a:prstGeom>
          <a:noFill/>
        </p:spPr>
        <p:txBody>
          <a:bodyPr wrap="square">
            <a:spAutoFit/>
          </a:bodyPr>
          <a:lstStyle/>
          <a:p>
            <a:pPr marL="9525" marR="0">
              <a:spcBef>
                <a:spcPts val="0"/>
              </a:spcBef>
              <a:spcAft>
                <a:spcPts val="0"/>
              </a:spcAft>
            </a:pPr>
            <a:r>
              <a:rPr lang="en-US" sz="2400" dirty="0">
                <a:latin typeface="Arial" panose="020B0604020202020204" pitchFamily="34" charset="0"/>
                <a:cs typeface="Arial" panose="020B0604020202020204" pitchFamily="34" charset="0"/>
              </a:rPr>
              <a:t>When reviewing a “student answer”</a:t>
            </a:r>
          </a:p>
          <a:p>
            <a:pPr marL="9525" marR="0">
              <a:spcBef>
                <a:spcPts val="0"/>
              </a:spcBef>
              <a:spcAft>
                <a:spcPts val="0"/>
              </a:spcAft>
            </a:pPr>
            <a:endParaRPr lang="en-US" sz="2400" i="1" dirty="0">
              <a:latin typeface="Arial" panose="020B0604020202020204" pitchFamily="34" charset="0"/>
              <a:cs typeface="Arial" panose="020B0604020202020204" pitchFamily="34" charset="0"/>
            </a:endParaRPr>
          </a:p>
          <a:p>
            <a:pPr marL="9525" marR="0">
              <a:spcBef>
                <a:spcPts val="0"/>
              </a:spcBef>
              <a:spcAft>
                <a:spcPts val="0"/>
              </a:spcAft>
            </a:pPr>
            <a:r>
              <a:rPr lang="en-US" sz="2400" i="1" dirty="0">
                <a:latin typeface="Arial" panose="020B0604020202020204" pitchFamily="34" charset="0"/>
                <a:cs typeface="Arial" panose="020B0604020202020204" pitchFamily="34" charset="0"/>
              </a:rPr>
              <a:t>Okay, yeah. I like remember that wording </a:t>
            </a:r>
            <a:r>
              <a:rPr lang="en-US" sz="2400" dirty="0">
                <a:latin typeface="Arial" panose="020B0604020202020204" pitchFamily="34" charset="0"/>
                <a:cs typeface="Arial" panose="020B0604020202020204" pitchFamily="34" charset="0"/>
              </a:rPr>
              <a:t>[from the answer key]</a:t>
            </a:r>
            <a:r>
              <a:rPr lang="en-US" sz="2400" i="1" dirty="0">
                <a:latin typeface="Arial" panose="020B0604020202020204" pitchFamily="34" charset="0"/>
                <a:cs typeface="Arial" panose="020B0604020202020204" pitchFamily="34" charset="0"/>
              </a:rPr>
              <a:t>. I looked at it so many times </a:t>
            </a:r>
            <a:r>
              <a:rPr lang="en-US" sz="2400" i="1" dirty="0" err="1">
                <a:latin typeface="Arial" panose="020B0604020202020204" pitchFamily="34" charset="0"/>
                <a:cs typeface="Arial" panose="020B0604020202020204" pitchFamily="34" charset="0"/>
              </a:rPr>
              <a:t>'cause</a:t>
            </a:r>
            <a:r>
              <a:rPr lang="en-US" sz="2400" i="1" dirty="0">
                <a:latin typeface="Arial" panose="020B0604020202020204" pitchFamily="34" charset="0"/>
                <a:cs typeface="Arial" panose="020B0604020202020204" pitchFamily="34" charset="0"/>
              </a:rPr>
              <a:t> I tried like remembering the wording they wanted for the exams. So like I literally remember them talking about like the activation energy and the faster rate, which is why I thought that one was the best one.</a:t>
            </a:r>
            <a:endParaRPr lang="en-US" sz="3200" i="1"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141804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74"/>
          <p:cNvSpPr txBox="1">
            <a:spLocks noGrp="1"/>
          </p:cNvSpPr>
          <p:nvPr>
            <p:ph type="title"/>
          </p:nvPr>
        </p:nvSpPr>
        <p:spPr>
          <a:xfrm>
            <a:off x="838200" y="1825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Arial"/>
              <a:buNone/>
            </a:pPr>
            <a:r>
              <a:rPr lang="en-US" dirty="0"/>
              <a:t>Data Analysis Workflow</a:t>
            </a:r>
            <a:endParaRPr dirty="0"/>
          </a:p>
        </p:txBody>
      </p:sp>
      <p:sp>
        <p:nvSpPr>
          <p:cNvPr id="3" name="Rectangle 2">
            <a:extLst>
              <a:ext uri="{FF2B5EF4-FFF2-40B4-BE49-F238E27FC236}">
                <a16:creationId xmlns:a16="http://schemas.microsoft.com/office/drawing/2014/main" id="{DC4B0ED1-4BC8-4A3B-3958-A6A86CBAB4D9}"/>
              </a:ext>
            </a:extLst>
          </p:cNvPr>
          <p:cNvSpPr/>
          <p:nvPr/>
        </p:nvSpPr>
        <p:spPr>
          <a:xfrm>
            <a:off x="4470070" y="1343818"/>
            <a:ext cx="3251859" cy="760022"/>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rial" panose="020B0604020202020204" pitchFamily="34" charset="0"/>
                <a:cs typeface="Arial" panose="020B0604020202020204" pitchFamily="34" charset="0"/>
              </a:rPr>
              <a:t>Data Reduction</a:t>
            </a:r>
          </a:p>
        </p:txBody>
      </p:sp>
      <p:cxnSp>
        <p:nvCxnSpPr>
          <p:cNvPr id="5" name="Straight Arrow Connector 4">
            <a:extLst>
              <a:ext uri="{FF2B5EF4-FFF2-40B4-BE49-F238E27FC236}">
                <a16:creationId xmlns:a16="http://schemas.microsoft.com/office/drawing/2014/main" id="{14715A7F-C781-C612-ADB8-BA9CCBE9F2D5}"/>
              </a:ext>
            </a:extLst>
          </p:cNvPr>
          <p:cNvCxnSpPr/>
          <p:nvPr/>
        </p:nvCxnSpPr>
        <p:spPr>
          <a:xfrm>
            <a:off x="6096000" y="2256312"/>
            <a:ext cx="0" cy="356259"/>
          </a:xfrm>
          <a:prstGeom prst="straightConnector1">
            <a:avLst/>
          </a:prstGeom>
          <a:ln w="63500">
            <a:tailEnd type="triangle"/>
          </a:ln>
        </p:spPr>
        <p:style>
          <a:lnRef idx="1">
            <a:schemeClr val="dk1"/>
          </a:lnRef>
          <a:fillRef idx="0">
            <a:schemeClr val="dk1"/>
          </a:fillRef>
          <a:effectRef idx="0">
            <a:schemeClr val="dk1"/>
          </a:effectRef>
          <a:fontRef idx="minor">
            <a:schemeClr val="tx1"/>
          </a:fontRef>
        </p:style>
      </p:cxnSp>
      <p:sp>
        <p:nvSpPr>
          <p:cNvPr id="6" name="Rectangle 5">
            <a:extLst>
              <a:ext uri="{FF2B5EF4-FFF2-40B4-BE49-F238E27FC236}">
                <a16:creationId xmlns:a16="http://schemas.microsoft.com/office/drawing/2014/main" id="{BA695549-FE95-FF90-42A2-91080A75DFFA}"/>
              </a:ext>
            </a:extLst>
          </p:cNvPr>
          <p:cNvSpPr/>
          <p:nvPr/>
        </p:nvSpPr>
        <p:spPr>
          <a:xfrm>
            <a:off x="974773" y="2765043"/>
            <a:ext cx="10379027" cy="760022"/>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rial" panose="020B0604020202020204" pitchFamily="34" charset="0"/>
                <a:cs typeface="Arial" panose="020B0604020202020204" pitchFamily="34" charset="0"/>
              </a:rPr>
              <a:t>Identify and Describe Epistemological Messaging Segments</a:t>
            </a:r>
          </a:p>
        </p:txBody>
      </p:sp>
      <p:sp>
        <p:nvSpPr>
          <p:cNvPr id="7" name="TextBox 6">
            <a:extLst>
              <a:ext uri="{FF2B5EF4-FFF2-40B4-BE49-F238E27FC236}">
                <a16:creationId xmlns:a16="http://schemas.microsoft.com/office/drawing/2014/main" id="{E956E1A2-FB81-D617-E6C6-3AD81110E25B}"/>
              </a:ext>
            </a:extLst>
          </p:cNvPr>
          <p:cNvSpPr txBox="1"/>
          <p:nvPr/>
        </p:nvSpPr>
        <p:spPr>
          <a:xfrm>
            <a:off x="974772" y="3792128"/>
            <a:ext cx="10925679" cy="2308324"/>
          </a:xfrm>
          <a:prstGeom prst="rect">
            <a:avLst/>
          </a:prstGeom>
          <a:noFill/>
        </p:spPr>
        <p:txBody>
          <a:bodyPr wrap="square">
            <a:spAutoFit/>
          </a:bodyPr>
          <a:lstStyle/>
          <a:p>
            <a:pPr marL="9525" marR="0">
              <a:spcBef>
                <a:spcPts val="0"/>
              </a:spcBef>
              <a:spcAft>
                <a:spcPts val="0"/>
              </a:spcAft>
            </a:pPr>
            <a:r>
              <a:rPr lang="en-US" sz="2400" dirty="0">
                <a:latin typeface="Arial" panose="020B0604020202020204" pitchFamily="34" charset="0"/>
                <a:cs typeface="Arial" panose="020B0604020202020204" pitchFamily="34" charset="0"/>
              </a:rPr>
              <a:t>When reviewing a “student answer”</a:t>
            </a:r>
          </a:p>
          <a:p>
            <a:pPr marL="9525" marR="0">
              <a:spcBef>
                <a:spcPts val="0"/>
              </a:spcBef>
              <a:spcAft>
                <a:spcPts val="0"/>
              </a:spcAft>
            </a:pPr>
            <a:endParaRPr lang="en-US" sz="2400" i="1" dirty="0">
              <a:latin typeface="Arial" panose="020B0604020202020204" pitchFamily="34" charset="0"/>
              <a:cs typeface="Arial" panose="020B0604020202020204" pitchFamily="34" charset="0"/>
            </a:endParaRPr>
          </a:p>
          <a:p>
            <a:pPr marL="9525" marR="0">
              <a:spcBef>
                <a:spcPts val="0"/>
              </a:spcBef>
              <a:spcAft>
                <a:spcPts val="0"/>
              </a:spcAft>
            </a:pPr>
            <a:r>
              <a:rPr lang="en-US" sz="2400" i="1" dirty="0">
                <a:latin typeface="Arial" panose="020B0604020202020204" pitchFamily="34" charset="0"/>
                <a:cs typeface="Arial" panose="020B0604020202020204" pitchFamily="34" charset="0"/>
              </a:rPr>
              <a:t>Okay, yeah. I like remember </a:t>
            </a:r>
            <a:r>
              <a:rPr lang="en-US" sz="2400" b="1" i="1" dirty="0">
                <a:solidFill>
                  <a:srgbClr val="AB1500"/>
                </a:solidFill>
                <a:latin typeface="Arial" panose="020B0604020202020204" pitchFamily="34" charset="0"/>
                <a:cs typeface="Arial" panose="020B0604020202020204" pitchFamily="34" charset="0"/>
              </a:rPr>
              <a:t>that wording </a:t>
            </a:r>
            <a:r>
              <a:rPr lang="en-US" sz="2400" b="1" dirty="0">
                <a:solidFill>
                  <a:srgbClr val="AB1500"/>
                </a:solidFill>
                <a:latin typeface="Arial" panose="020B0604020202020204" pitchFamily="34" charset="0"/>
                <a:cs typeface="Arial" panose="020B0604020202020204" pitchFamily="34" charset="0"/>
              </a:rPr>
              <a:t>[from the answer key]</a:t>
            </a:r>
            <a:r>
              <a:rPr lang="en-US" sz="2400" b="1" i="1" dirty="0">
                <a:solidFill>
                  <a:srgbClr val="AB1500"/>
                </a:solidFill>
                <a:latin typeface="Arial" panose="020B0604020202020204" pitchFamily="34" charset="0"/>
                <a:cs typeface="Arial" panose="020B0604020202020204" pitchFamily="34" charset="0"/>
              </a:rPr>
              <a:t>. </a:t>
            </a:r>
            <a:r>
              <a:rPr lang="en-US" sz="2400" i="1" dirty="0">
                <a:latin typeface="Arial" panose="020B0604020202020204" pitchFamily="34" charset="0"/>
                <a:cs typeface="Arial" panose="020B0604020202020204" pitchFamily="34" charset="0"/>
              </a:rPr>
              <a:t>I looked at it so many times </a:t>
            </a:r>
            <a:r>
              <a:rPr lang="en-US" sz="2400" i="1" dirty="0" err="1">
                <a:latin typeface="Arial" panose="020B0604020202020204" pitchFamily="34" charset="0"/>
                <a:cs typeface="Arial" panose="020B0604020202020204" pitchFamily="34" charset="0"/>
              </a:rPr>
              <a:t>'cause</a:t>
            </a:r>
            <a:r>
              <a:rPr lang="en-US" sz="2400" i="1" dirty="0">
                <a:latin typeface="Arial" panose="020B0604020202020204" pitchFamily="34" charset="0"/>
                <a:cs typeface="Arial" panose="020B0604020202020204" pitchFamily="34" charset="0"/>
              </a:rPr>
              <a:t> I tried like remembering </a:t>
            </a:r>
            <a:r>
              <a:rPr lang="en-US" sz="2400" b="1" i="1" dirty="0">
                <a:solidFill>
                  <a:srgbClr val="AB1500"/>
                </a:solidFill>
                <a:latin typeface="Arial" panose="020B0604020202020204" pitchFamily="34" charset="0"/>
                <a:cs typeface="Arial" panose="020B0604020202020204" pitchFamily="34" charset="0"/>
              </a:rPr>
              <a:t>the wording they wanted </a:t>
            </a:r>
            <a:r>
              <a:rPr lang="en-US" sz="2400" i="1" dirty="0">
                <a:latin typeface="Arial" panose="020B0604020202020204" pitchFamily="34" charset="0"/>
                <a:cs typeface="Arial" panose="020B0604020202020204" pitchFamily="34" charset="0"/>
              </a:rPr>
              <a:t>for the exams. So like I literally remember them talking about like the activation energy and the faster rate, which is why I thought that one was the best one.</a:t>
            </a:r>
            <a:endParaRPr lang="en-US" sz="3200" i="1"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3568052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74"/>
          <p:cNvSpPr txBox="1">
            <a:spLocks noGrp="1"/>
          </p:cNvSpPr>
          <p:nvPr>
            <p:ph type="title"/>
          </p:nvPr>
        </p:nvSpPr>
        <p:spPr>
          <a:xfrm>
            <a:off x="838200" y="1825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Arial"/>
              <a:buNone/>
            </a:pPr>
            <a:r>
              <a:rPr lang="en-US" dirty="0"/>
              <a:t>Data Analysis Workflow</a:t>
            </a:r>
            <a:endParaRPr dirty="0"/>
          </a:p>
        </p:txBody>
      </p:sp>
      <p:sp>
        <p:nvSpPr>
          <p:cNvPr id="3" name="Rectangle 2">
            <a:extLst>
              <a:ext uri="{FF2B5EF4-FFF2-40B4-BE49-F238E27FC236}">
                <a16:creationId xmlns:a16="http://schemas.microsoft.com/office/drawing/2014/main" id="{DC4B0ED1-4BC8-4A3B-3958-A6A86CBAB4D9}"/>
              </a:ext>
            </a:extLst>
          </p:cNvPr>
          <p:cNvSpPr/>
          <p:nvPr/>
        </p:nvSpPr>
        <p:spPr>
          <a:xfrm>
            <a:off x="4470070" y="1343818"/>
            <a:ext cx="3251859" cy="760022"/>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rial" panose="020B0604020202020204" pitchFamily="34" charset="0"/>
                <a:cs typeface="Arial" panose="020B0604020202020204" pitchFamily="34" charset="0"/>
              </a:rPr>
              <a:t>Data Reduction</a:t>
            </a:r>
          </a:p>
        </p:txBody>
      </p:sp>
      <p:cxnSp>
        <p:nvCxnSpPr>
          <p:cNvPr id="5" name="Straight Arrow Connector 4">
            <a:extLst>
              <a:ext uri="{FF2B5EF4-FFF2-40B4-BE49-F238E27FC236}">
                <a16:creationId xmlns:a16="http://schemas.microsoft.com/office/drawing/2014/main" id="{14715A7F-C781-C612-ADB8-BA9CCBE9F2D5}"/>
              </a:ext>
            </a:extLst>
          </p:cNvPr>
          <p:cNvCxnSpPr/>
          <p:nvPr/>
        </p:nvCxnSpPr>
        <p:spPr>
          <a:xfrm>
            <a:off x="6096000" y="2256312"/>
            <a:ext cx="0" cy="356259"/>
          </a:xfrm>
          <a:prstGeom prst="straightConnector1">
            <a:avLst/>
          </a:prstGeom>
          <a:ln w="63500">
            <a:tailEnd type="triangle"/>
          </a:ln>
        </p:spPr>
        <p:style>
          <a:lnRef idx="1">
            <a:schemeClr val="dk1"/>
          </a:lnRef>
          <a:fillRef idx="0">
            <a:schemeClr val="dk1"/>
          </a:fillRef>
          <a:effectRef idx="0">
            <a:schemeClr val="dk1"/>
          </a:effectRef>
          <a:fontRef idx="minor">
            <a:schemeClr val="tx1"/>
          </a:fontRef>
        </p:style>
      </p:cxnSp>
      <p:sp>
        <p:nvSpPr>
          <p:cNvPr id="6" name="Rectangle 5">
            <a:extLst>
              <a:ext uri="{FF2B5EF4-FFF2-40B4-BE49-F238E27FC236}">
                <a16:creationId xmlns:a16="http://schemas.microsoft.com/office/drawing/2014/main" id="{BA695549-FE95-FF90-42A2-91080A75DFFA}"/>
              </a:ext>
            </a:extLst>
          </p:cNvPr>
          <p:cNvSpPr/>
          <p:nvPr/>
        </p:nvSpPr>
        <p:spPr>
          <a:xfrm>
            <a:off x="974773" y="2765043"/>
            <a:ext cx="10379027" cy="760022"/>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rial" panose="020B0604020202020204" pitchFamily="34" charset="0"/>
                <a:cs typeface="Arial" panose="020B0604020202020204" pitchFamily="34" charset="0"/>
              </a:rPr>
              <a:t>Identify and Describe Epistemological Messaging Segments</a:t>
            </a:r>
          </a:p>
        </p:txBody>
      </p:sp>
      <p:sp>
        <p:nvSpPr>
          <p:cNvPr id="7" name="TextBox 6">
            <a:extLst>
              <a:ext uri="{FF2B5EF4-FFF2-40B4-BE49-F238E27FC236}">
                <a16:creationId xmlns:a16="http://schemas.microsoft.com/office/drawing/2014/main" id="{E956E1A2-FB81-D617-E6C6-3AD81110E25B}"/>
              </a:ext>
            </a:extLst>
          </p:cNvPr>
          <p:cNvSpPr txBox="1"/>
          <p:nvPr/>
        </p:nvSpPr>
        <p:spPr>
          <a:xfrm>
            <a:off x="974772" y="3792128"/>
            <a:ext cx="10832915" cy="2308324"/>
          </a:xfrm>
          <a:prstGeom prst="rect">
            <a:avLst/>
          </a:prstGeom>
          <a:noFill/>
        </p:spPr>
        <p:txBody>
          <a:bodyPr wrap="square">
            <a:spAutoFit/>
          </a:bodyPr>
          <a:lstStyle/>
          <a:p>
            <a:pPr marL="9525" marR="0">
              <a:spcBef>
                <a:spcPts val="0"/>
              </a:spcBef>
              <a:spcAft>
                <a:spcPts val="0"/>
              </a:spcAft>
            </a:pPr>
            <a:r>
              <a:rPr lang="en-US" sz="2400" dirty="0">
                <a:latin typeface="Arial" panose="020B0604020202020204" pitchFamily="34" charset="0"/>
                <a:cs typeface="Arial" panose="020B0604020202020204" pitchFamily="34" charset="0"/>
              </a:rPr>
              <a:t>When reviewing a “student answer”</a:t>
            </a:r>
          </a:p>
          <a:p>
            <a:pPr marL="9525" marR="0">
              <a:spcBef>
                <a:spcPts val="0"/>
              </a:spcBef>
              <a:spcAft>
                <a:spcPts val="0"/>
              </a:spcAft>
            </a:pPr>
            <a:endParaRPr lang="en-US" sz="2400" i="1" dirty="0">
              <a:latin typeface="Arial" panose="020B0604020202020204" pitchFamily="34" charset="0"/>
              <a:cs typeface="Arial" panose="020B0604020202020204" pitchFamily="34" charset="0"/>
            </a:endParaRPr>
          </a:p>
          <a:p>
            <a:pPr marL="9525" marR="0">
              <a:spcBef>
                <a:spcPts val="0"/>
              </a:spcBef>
              <a:spcAft>
                <a:spcPts val="0"/>
              </a:spcAft>
            </a:pPr>
            <a:r>
              <a:rPr lang="en-US" sz="2400" i="1" dirty="0">
                <a:latin typeface="Arial" panose="020B0604020202020204" pitchFamily="34" charset="0"/>
                <a:cs typeface="Arial" panose="020B0604020202020204" pitchFamily="34" charset="0"/>
              </a:rPr>
              <a:t>Okay, yeah. I like remember </a:t>
            </a:r>
            <a:r>
              <a:rPr lang="en-US" sz="2400" b="1" i="1" dirty="0">
                <a:solidFill>
                  <a:srgbClr val="AB1500"/>
                </a:solidFill>
                <a:latin typeface="Arial" panose="020B0604020202020204" pitchFamily="34" charset="0"/>
                <a:cs typeface="Arial" panose="020B0604020202020204" pitchFamily="34" charset="0"/>
              </a:rPr>
              <a:t>that wording </a:t>
            </a:r>
            <a:r>
              <a:rPr lang="en-US" sz="2400" b="1" dirty="0">
                <a:solidFill>
                  <a:srgbClr val="AB1500"/>
                </a:solidFill>
                <a:latin typeface="Arial" panose="020B0604020202020204" pitchFamily="34" charset="0"/>
                <a:cs typeface="Arial" panose="020B0604020202020204" pitchFamily="34" charset="0"/>
              </a:rPr>
              <a:t>[from the answer key]</a:t>
            </a:r>
            <a:r>
              <a:rPr lang="en-US" sz="2400" b="1" i="1" dirty="0">
                <a:solidFill>
                  <a:srgbClr val="AB1500"/>
                </a:solidFill>
                <a:latin typeface="Arial" panose="020B0604020202020204" pitchFamily="34" charset="0"/>
                <a:cs typeface="Arial" panose="020B0604020202020204" pitchFamily="34" charset="0"/>
              </a:rPr>
              <a:t>. </a:t>
            </a:r>
            <a:r>
              <a:rPr lang="en-US" sz="2400" i="1" dirty="0">
                <a:latin typeface="Arial" panose="020B0604020202020204" pitchFamily="34" charset="0"/>
                <a:cs typeface="Arial" panose="020B0604020202020204" pitchFamily="34" charset="0"/>
              </a:rPr>
              <a:t>I looked at it so many times </a:t>
            </a:r>
            <a:r>
              <a:rPr lang="en-US" sz="2400" i="1" dirty="0" err="1">
                <a:latin typeface="Arial" panose="020B0604020202020204" pitchFamily="34" charset="0"/>
                <a:cs typeface="Arial" panose="020B0604020202020204" pitchFamily="34" charset="0"/>
              </a:rPr>
              <a:t>'cause</a:t>
            </a:r>
            <a:r>
              <a:rPr lang="en-US" sz="2400" i="1" dirty="0">
                <a:latin typeface="Arial" panose="020B0604020202020204" pitchFamily="34" charset="0"/>
                <a:cs typeface="Arial" panose="020B0604020202020204" pitchFamily="34" charset="0"/>
              </a:rPr>
              <a:t> </a:t>
            </a:r>
            <a:r>
              <a:rPr lang="en-US" sz="2400" b="1" i="1" dirty="0">
                <a:solidFill>
                  <a:schemeClr val="accent6"/>
                </a:solidFill>
                <a:latin typeface="Arial" panose="020B0604020202020204" pitchFamily="34" charset="0"/>
                <a:cs typeface="Arial" panose="020B0604020202020204" pitchFamily="34" charset="0"/>
              </a:rPr>
              <a:t>I tried like remembering </a:t>
            </a:r>
            <a:r>
              <a:rPr lang="en-US" sz="2400" b="1" i="1" dirty="0">
                <a:solidFill>
                  <a:srgbClr val="AB1500"/>
                </a:solidFill>
                <a:latin typeface="Arial" panose="020B0604020202020204" pitchFamily="34" charset="0"/>
                <a:cs typeface="Arial" panose="020B0604020202020204" pitchFamily="34" charset="0"/>
              </a:rPr>
              <a:t>the wording they wanted </a:t>
            </a:r>
            <a:r>
              <a:rPr lang="en-US" sz="2400" i="1" dirty="0">
                <a:latin typeface="Arial" panose="020B0604020202020204" pitchFamily="34" charset="0"/>
                <a:cs typeface="Arial" panose="020B0604020202020204" pitchFamily="34" charset="0"/>
              </a:rPr>
              <a:t>for the exams. So like I literally remember them talking about like the activation energy and the faster rate, which is why I thought that one was the best one.</a:t>
            </a:r>
            <a:endParaRPr lang="en-US" sz="3200" i="1"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8676151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74"/>
          <p:cNvSpPr txBox="1">
            <a:spLocks noGrp="1"/>
          </p:cNvSpPr>
          <p:nvPr>
            <p:ph type="title"/>
          </p:nvPr>
        </p:nvSpPr>
        <p:spPr>
          <a:xfrm>
            <a:off x="838200" y="1825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Arial"/>
              <a:buNone/>
            </a:pPr>
            <a:r>
              <a:rPr lang="en-US" dirty="0"/>
              <a:t>Data Analysis Workflow</a:t>
            </a:r>
            <a:endParaRPr dirty="0"/>
          </a:p>
        </p:txBody>
      </p:sp>
      <p:sp>
        <p:nvSpPr>
          <p:cNvPr id="3" name="Rectangle 2">
            <a:extLst>
              <a:ext uri="{FF2B5EF4-FFF2-40B4-BE49-F238E27FC236}">
                <a16:creationId xmlns:a16="http://schemas.microsoft.com/office/drawing/2014/main" id="{DC4B0ED1-4BC8-4A3B-3958-A6A86CBAB4D9}"/>
              </a:ext>
            </a:extLst>
          </p:cNvPr>
          <p:cNvSpPr/>
          <p:nvPr/>
        </p:nvSpPr>
        <p:spPr>
          <a:xfrm>
            <a:off x="4470070" y="1343818"/>
            <a:ext cx="3251859" cy="760022"/>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rial" panose="020B0604020202020204" pitchFamily="34" charset="0"/>
                <a:cs typeface="Arial" panose="020B0604020202020204" pitchFamily="34" charset="0"/>
              </a:rPr>
              <a:t>Data Reduction</a:t>
            </a:r>
          </a:p>
        </p:txBody>
      </p:sp>
      <p:cxnSp>
        <p:nvCxnSpPr>
          <p:cNvPr id="5" name="Straight Arrow Connector 4">
            <a:extLst>
              <a:ext uri="{FF2B5EF4-FFF2-40B4-BE49-F238E27FC236}">
                <a16:creationId xmlns:a16="http://schemas.microsoft.com/office/drawing/2014/main" id="{14715A7F-C781-C612-ADB8-BA9CCBE9F2D5}"/>
              </a:ext>
            </a:extLst>
          </p:cNvPr>
          <p:cNvCxnSpPr/>
          <p:nvPr/>
        </p:nvCxnSpPr>
        <p:spPr>
          <a:xfrm>
            <a:off x="6096000" y="2256312"/>
            <a:ext cx="0" cy="356259"/>
          </a:xfrm>
          <a:prstGeom prst="straightConnector1">
            <a:avLst/>
          </a:prstGeom>
          <a:ln w="63500">
            <a:tailEnd type="triangle"/>
          </a:ln>
        </p:spPr>
        <p:style>
          <a:lnRef idx="1">
            <a:schemeClr val="dk1"/>
          </a:lnRef>
          <a:fillRef idx="0">
            <a:schemeClr val="dk1"/>
          </a:fillRef>
          <a:effectRef idx="0">
            <a:schemeClr val="dk1"/>
          </a:effectRef>
          <a:fontRef idx="minor">
            <a:schemeClr val="tx1"/>
          </a:fontRef>
        </p:style>
      </p:cxnSp>
      <p:sp>
        <p:nvSpPr>
          <p:cNvPr id="6" name="Rectangle 5">
            <a:extLst>
              <a:ext uri="{FF2B5EF4-FFF2-40B4-BE49-F238E27FC236}">
                <a16:creationId xmlns:a16="http://schemas.microsoft.com/office/drawing/2014/main" id="{BA695549-FE95-FF90-42A2-91080A75DFFA}"/>
              </a:ext>
            </a:extLst>
          </p:cNvPr>
          <p:cNvSpPr/>
          <p:nvPr/>
        </p:nvSpPr>
        <p:spPr>
          <a:xfrm>
            <a:off x="974773" y="2765043"/>
            <a:ext cx="10379027" cy="760022"/>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rial" panose="020B0604020202020204" pitchFamily="34" charset="0"/>
                <a:cs typeface="Arial" panose="020B0604020202020204" pitchFamily="34" charset="0"/>
              </a:rPr>
              <a:t>Identify and Describe Epistemological Messaging Segments</a:t>
            </a:r>
          </a:p>
        </p:txBody>
      </p:sp>
      <p:cxnSp>
        <p:nvCxnSpPr>
          <p:cNvPr id="2" name="Straight Arrow Connector 1">
            <a:extLst>
              <a:ext uri="{FF2B5EF4-FFF2-40B4-BE49-F238E27FC236}">
                <a16:creationId xmlns:a16="http://schemas.microsoft.com/office/drawing/2014/main" id="{87DB6CD1-1DE1-62ED-0F4B-7780030DC927}"/>
              </a:ext>
            </a:extLst>
          </p:cNvPr>
          <p:cNvCxnSpPr/>
          <p:nvPr/>
        </p:nvCxnSpPr>
        <p:spPr>
          <a:xfrm>
            <a:off x="6102626" y="3627912"/>
            <a:ext cx="0" cy="356259"/>
          </a:xfrm>
          <a:prstGeom prst="straightConnector1">
            <a:avLst/>
          </a:prstGeom>
          <a:ln w="63500">
            <a:tailEnd type="triangle"/>
          </a:ln>
        </p:spPr>
        <p:style>
          <a:lnRef idx="1">
            <a:schemeClr val="dk1"/>
          </a:lnRef>
          <a:fillRef idx="0">
            <a:schemeClr val="dk1"/>
          </a:fillRef>
          <a:effectRef idx="0">
            <a:schemeClr val="dk1"/>
          </a:effectRef>
          <a:fontRef idx="minor">
            <a:schemeClr val="tx1"/>
          </a:fontRef>
        </p:style>
      </p:cxnSp>
      <p:sp>
        <p:nvSpPr>
          <p:cNvPr id="4" name="Rectangle 3">
            <a:extLst>
              <a:ext uri="{FF2B5EF4-FFF2-40B4-BE49-F238E27FC236}">
                <a16:creationId xmlns:a16="http://schemas.microsoft.com/office/drawing/2014/main" id="{3797C8DE-819A-7FB6-5BC2-1242E1D8E6B2}"/>
              </a:ext>
            </a:extLst>
          </p:cNvPr>
          <p:cNvSpPr/>
          <p:nvPr/>
        </p:nvSpPr>
        <p:spPr>
          <a:xfrm>
            <a:off x="419099" y="4087018"/>
            <a:ext cx="11353799" cy="760022"/>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rial" panose="020B0604020202020204" pitchFamily="34" charset="0"/>
                <a:cs typeface="Arial" panose="020B0604020202020204" pitchFamily="34" charset="0"/>
              </a:rPr>
              <a:t>Identify Patterns Across Summaries of Epistemological Messaging</a:t>
            </a:r>
          </a:p>
        </p:txBody>
      </p:sp>
      <p:sp>
        <p:nvSpPr>
          <p:cNvPr id="8" name="TextBox 7">
            <a:extLst>
              <a:ext uri="{FF2B5EF4-FFF2-40B4-BE49-F238E27FC236}">
                <a16:creationId xmlns:a16="http://schemas.microsoft.com/office/drawing/2014/main" id="{67C4D20B-5B2B-4487-9F53-A8F03DDC4DE7}"/>
              </a:ext>
            </a:extLst>
          </p:cNvPr>
          <p:cNvSpPr txBox="1"/>
          <p:nvPr/>
        </p:nvSpPr>
        <p:spPr>
          <a:xfrm>
            <a:off x="974773" y="5188284"/>
            <a:ext cx="10640292" cy="1200329"/>
          </a:xfrm>
          <a:prstGeom prst="rect">
            <a:avLst/>
          </a:prstGeom>
          <a:noFill/>
        </p:spPr>
        <p:txBody>
          <a:bodyPr wrap="square">
            <a:spAutoFit/>
          </a:bodyPr>
          <a:lstStyle/>
          <a:p>
            <a:pPr marL="9525" marR="0" algn="ctr">
              <a:spcBef>
                <a:spcPts val="0"/>
              </a:spcBef>
              <a:spcAft>
                <a:spcPts val="0"/>
              </a:spcAft>
            </a:pPr>
            <a:r>
              <a:rPr lang="en-US" sz="2400" dirty="0">
                <a:latin typeface="Arial" panose="020B0604020202020204" pitchFamily="34" charset="0"/>
                <a:ea typeface="Times New Roman" panose="02020603050405020304" pitchFamily="18" charset="0"/>
                <a:cs typeface="Arial" panose="020B0604020202020204" pitchFamily="34" charset="0"/>
              </a:rPr>
              <a:t>Aims, and criteria by which aims are achieved, were homogenized</a:t>
            </a:r>
          </a:p>
          <a:p>
            <a:pPr marL="9525" marR="0" algn="ctr">
              <a:spcBef>
                <a:spcPts val="0"/>
              </a:spcBef>
              <a:spcAft>
                <a:spcPts val="0"/>
              </a:spcAft>
            </a:pPr>
            <a:endParaRPr lang="en-US" sz="2400" dirty="0">
              <a:latin typeface="Arial" panose="020B0604020202020204" pitchFamily="34" charset="0"/>
              <a:ea typeface="Times New Roman" panose="02020603050405020304" pitchFamily="18" charset="0"/>
              <a:cs typeface="Arial" panose="020B0604020202020204" pitchFamily="34" charset="0"/>
            </a:endParaRPr>
          </a:p>
          <a:p>
            <a:pPr marL="9525" marR="0" algn="ctr">
              <a:spcBef>
                <a:spcPts val="0"/>
              </a:spcBef>
              <a:spcAft>
                <a:spcPts val="0"/>
              </a:spcAft>
            </a:pPr>
            <a:r>
              <a:rPr lang="en-US" sz="2400" dirty="0">
                <a:latin typeface="Arial" panose="020B0604020202020204" pitchFamily="34" charset="0"/>
                <a:ea typeface="Times New Roman" panose="02020603050405020304" pitchFamily="18" charset="0"/>
                <a:cs typeface="Arial" panose="020B0604020202020204" pitchFamily="34" charset="0"/>
              </a:rPr>
              <a:t>Reliable processes were compiled differently</a:t>
            </a:r>
          </a:p>
        </p:txBody>
      </p:sp>
    </p:spTree>
    <p:extLst>
      <p:ext uri="{BB962C8B-B14F-4D97-AF65-F5344CB8AC3E}">
        <p14:creationId xmlns:p14="http://schemas.microsoft.com/office/powerpoint/2010/main" val="287703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74"/>
          <p:cNvSpPr txBox="1">
            <a:spLocks noGrp="1"/>
          </p:cNvSpPr>
          <p:nvPr>
            <p:ph type="title"/>
          </p:nvPr>
        </p:nvSpPr>
        <p:spPr>
          <a:xfrm>
            <a:off x="838200" y="1825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Arial"/>
              <a:buNone/>
            </a:pPr>
            <a:r>
              <a:rPr lang="en-US" dirty="0"/>
              <a:t>Data Analysis Workflow</a:t>
            </a:r>
            <a:endParaRPr dirty="0"/>
          </a:p>
        </p:txBody>
      </p:sp>
      <p:sp>
        <p:nvSpPr>
          <p:cNvPr id="3" name="Rectangle 2">
            <a:extLst>
              <a:ext uri="{FF2B5EF4-FFF2-40B4-BE49-F238E27FC236}">
                <a16:creationId xmlns:a16="http://schemas.microsoft.com/office/drawing/2014/main" id="{DC4B0ED1-4BC8-4A3B-3958-A6A86CBAB4D9}"/>
              </a:ext>
            </a:extLst>
          </p:cNvPr>
          <p:cNvSpPr/>
          <p:nvPr/>
        </p:nvSpPr>
        <p:spPr>
          <a:xfrm>
            <a:off x="4470070" y="1343818"/>
            <a:ext cx="3251859" cy="760022"/>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rial" panose="020B0604020202020204" pitchFamily="34" charset="0"/>
                <a:cs typeface="Arial" panose="020B0604020202020204" pitchFamily="34" charset="0"/>
              </a:rPr>
              <a:t>Data Reduction</a:t>
            </a:r>
          </a:p>
        </p:txBody>
      </p:sp>
      <p:cxnSp>
        <p:nvCxnSpPr>
          <p:cNvPr id="5" name="Straight Arrow Connector 4">
            <a:extLst>
              <a:ext uri="{FF2B5EF4-FFF2-40B4-BE49-F238E27FC236}">
                <a16:creationId xmlns:a16="http://schemas.microsoft.com/office/drawing/2014/main" id="{14715A7F-C781-C612-ADB8-BA9CCBE9F2D5}"/>
              </a:ext>
            </a:extLst>
          </p:cNvPr>
          <p:cNvCxnSpPr/>
          <p:nvPr/>
        </p:nvCxnSpPr>
        <p:spPr>
          <a:xfrm>
            <a:off x="6096000" y="2256312"/>
            <a:ext cx="0" cy="356259"/>
          </a:xfrm>
          <a:prstGeom prst="straightConnector1">
            <a:avLst/>
          </a:prstGeom>
          <a:ln w="63500">
            <a:tailEnd type="triangle"/>
          </a:ln>
        </p:spPr>
        <p:style>
          <a:lnRef idx="1">
            <a:schemeClr val="dk1"/>
          </a:lnRef>
          <a:fillRef idx="0">
            <a:schemeClr val="dk1"/>
          </a:fillRef>
          <a:effectRef idx="0">
            <a:schemeClr val="dk1"/>
          </a:effectRef>
          <a:fontRef idx="minor">
            <a:schemeClr val="tx1"/>
          </a:fontRef>
        </p:style>
      </p:cxnSp>
      <p:sp>
        <p:nvSpPr>
          <p:cNvPr id="6" name="Rectangle 5">
            <a:extLst>
              <a:ext uri="{FF2B5EF4-FFF2-40B4-BE49-F238E27FC236}">
                <a16:creationId xmlns:a16="http://schemas.microsoft.com/office/drawing/2014/main" id="{BA695549-FE95-FF90-42A2-91080A75DFFA}"/>
              </a:ext>
            </a:extLst>
          </p:cNvPr>
          <p:cNvSpPr/>
          <p:nvPr/>
        </p:nvSpPr>
        <p:spPr>
          <a:xfrm>
            <a:off x="974773" y="2765043"/>
            <a:ext cx="10379027" cy="760022"/>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rial" panose="020B0604020202020204" pitchFamily="34" charset="0"/>
                <a:cs typeface="Arial" panose="020B0604020202020204" pitchFamily="34" charset="0"/>
              </a:rPr>
              <a:t>Identify and Describe Epistemological Messaging Segments</a:t>
            </a:r>
          </a:p>
        </p:txBody>
      </p:sp>
      <p:cxnSp>
        <p:nvCxnSpPr>
          <p:cNvPr id="2" name="Straight Arrow Connector 1">
            <a:extLst>
              <a:ext uri="{FF2B5EF4-FFF2-40B4-BE49-F238E27FC236}">
                <a16:creationId xmlns:a16="http://schemas.microsoft.com/office/drawing/2014/main" id="{87DB6CD1-1DE1-62ED-0F4B-7780030DC927}"/>
              </a:ext>
            </a:extLst>
          </p:cNvPr>
          <p:cNvCxnSpPr/>
          <p:nvPr/>
        </p:nvCxnSpPr>
        <p:spPr>
          <a:xfrm>
            <a:off x="6102626" y="3627912"/>
            <a:ext cx="0" cy="356259"/>
          </a:xfrm>
          <a:prstGeom prst="straightConnector1">
            <a:avLst/>
          </a:prstGeom>
          <a:ln w="63500">
            <a:tailEnd type="triangle"/>
          </a:ln>
        </p:spPr>
        <p:style>
          <a:lnRef idx="1">
            <a:schemeClr val="dk1"/>
          </a:lnRef>
          <a:fillRef idx="0">
            <a:schemeClr val="dk1"/>
          </a:fillRef>
          <a:effectRef idx="0">
            <a:schemeClr val="dk1"/>
          </a:effectRef>
          <a:fontRef idx="minor">
            <a:schemeClr val="tx1"/>
          </a:fontRef>
        </p:style>
      </p:cxnSp>
      <p:sp>
        <p:nvSpPr>
          <p:cNvPr id="4" name="Rectangle 3">
            <a:extLst>
              <a:ext uri="{FF2B5EF4-FFF2-40B4-BE49-F238E27FC236}">
                <a16:creationId xmlns:a16="http://schemas.microsoft.com/office/drawing/2014/main" id="{3797C8DE-819A-7FB6-5BC2-1242E1D8E6B2}"/>
              </a:ext>
            </a:extLst>
          </p:cNvPr>
          <p:cNvSpPr/>
          <p:nvPr/>
        </p:nvSpPr>
        <p:spPr>
          <a:xfrm>
            <a:off x="419099" y="4087018"/>
            <a:ext cx="11353799" cy="760022"/>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rial" panose="020B0604020202020204" pitchFamily="34" charset="0"/>
                <a:cs typeface="Arial" panose="020B0604020202020204" pitchFamily="34" charset="0"/>
              </a:rPr>
              <a:t>Identify Patterns Across Summaries of Epistemological Messaging</a:t>
            </a:r>
          </a:p>
        </p:txBody>
      </p:sp>
      <p:sp>
        <p:nvSpPr>
          <p:cNvPr id="8" name="TextBox 7">
            <a:extLst>
              <a:ext uri="{FF2B5EF4-FFF2-40B4-BE49-F238E27FC236}">
                <a16:creationId xmlns:a16="http://schemas.microsoft.com/office/drawing/2014/main" id="{67C4D20B-5B2B-4487-9F53-A8F03DDC4DE7}"/>
              </a:ext>
            </a:extLst>
          </p:cNvPr>
          <p:cNvSpPr txBox="1"/>
          <p:nvPr/>
        </p:nvSpPr>
        <p:spPr>
          <a:xfrm>
            <a:off x="974773" y="5188284"/>
            <a:ext cx="10640292" cy="1200329"/>
          </a:xfrm>
          <a:prstGeom prst="rect">
            <a:avLst/>
          </a:prstGeom>
          <a:noFill/>
        </p:spPr>
        <p:txBody>
          <a:bodyPr wrap="square">
            <a:spAutoFit/>
          </a:bodyPr>
          <a:lstStyle/>
          <a:p>
            <a:pPr marL="9525" marR="0" algn="ctr">
              <a:spcBef>
                <a:spcPts val="0"/>
              </a:spcBef>
              <a:spcAft>
                <a:spcPts val="0"/>
              </a:spcAft>
            </a:pPr>
            <a:r>
              <a:rPr lang="en-US" sz="2400" b="1" dirty="0">
                <a:latin typeface="Arial" panose="020B0604020202020204" pitchFamily="34" charset="0"/>
                <a:ea typeface="Times New Roman" panose="02020603050405020304" pitchFamily="18" charset="0"/>
                <a:cs typeface="Arial" panose="020B0604020202020204" pitchFamily="34" charset="0"/>
              </a:rPr>
              <a:t>Aims, and criteria by which aims are achieved, were homogenized</a:t>
            </a:r>
          </a:p>
          <a:p>
            <a:pPr marL="9525" marR="0" algn="ctr">
              <a:spcBef>
                <a:spcPts val="0"/>
              </a:spcBef>
              <a:spcAft>
                <a:spcPts val="0"/>
              </a:spcAft>
            </a:pPr>
            <a:endParaRPr lang="en-US" sz="2400" dirty="0">
              <a:latin typeface="Arial" panose="020B0604020202020204" pitchFamily="34" charset="0"/>
              <a:ea typeface="Times New Roman" panose="02020603050405020304" pitchFamily="18" charset="0"/>
              <a:cs typeface="Arial" panose="020B0604020202020204" pitchFamily="34" charset="0"/>
            </a:endParaRPr>
          </a:p>
          <a:p>
            <a:pPr marL="9525" marR="0" algn="ctr">
              <a:spcBef>
                <a:spcPts val="0"/>
              </a:spcBef>
              <a:spcAft>
                <a:spcPts val="0"/>
              </a:spcAft>
            </a:pPr>
            <a:r>
              <a:rPr lang="en-US" sz="2400" dirty="0">
                <a:latin typeface="Arial" panose="020B0604020202020204" pitchFamily="34" charset="0"/>
                <a:ea typeface="Times New Roman" panose="02020603050405020304" pitchFamily="18" charset="0"/>
                <a:cs typeface="Arial" panose="020B0604020202020204" pitchFamily="34" charset="0"/>
              </a:rPr>
              <a:t>Reliable processes were compiled differently</a:t>
            </a:r>
          </a:p>
        </p:txBody>
      </p:sp>
    </p:spTree>
    <p:extLst>
      <p:ext uri="{BB962C8B-B14F-4D97-AF65-F5344CB8AC3E}">
        <p14:creationId xmlns:p14="http://schemas.microsoft.com/office/powerpoint/2010/main" val="11618788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08AF31-1AF4-376A-171D-7E8E0B6B45D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0BAFE17-B946-F88A-740F-AB4E93DB4179}"/>
              </a:ext>
            </a:extLst>
          </p:cNvPr>
          <p:cNvSpPr>
            <a:spLocks noGrp="1"/>
          </p:cNvSpPr>
          <p:nvPr>
            <p:ph type="body" idx="1"/>
          </p:nvPr>
        </p:nvSpPr>
        <p:spPr>
          <a:xfrm>
            <a:off x="214045" y="604663"/>
            <a:ext cx="11763909" cy="2824337"/>
          </a:xfrm>
        </p:spPr>
        <p:txBody>
          <a:bodyPr>
            <a:normAutofit/>
          </a:bodyPr>
          <a:lstStyle/>
          <a:p>
            <a:pPr algn="l"/>
            <a:r>
              <a:rPr lang="en-US" sz="5400" b="1" dirty="0">
                <a:latin typeface="Arial" panose="020B0604020202020204" pitchFamily="34" charset="0"/>
              </a:rPr>
              <a:t>Findings</a:t>
            </a:r>
          </a:p>
        </p:txBody>
      </p:sp>
      <p:sp>
        <p:nvSpPr>
          <p:cNvPr id="5" name="Google Shape;272;p39">
            <a:extLst>
              <a:ext uri="{FF2B5EF4-FFF2-40B4-BE49-F238E27FC236}">
                <a16:creationId xmlns:a16="http://schemas.microsoft.com/office/drawing/2014/main" id="{C367FCAF-170B-2DBE-B24A-7FDD29D62E85}"/>
              </a:ext>
            </a:extLst>
          </p:cNvPr>
          <p:cNvSpPr txBox="1">
            <a:spLocks/>
          </p:cNvSpPr>
          <p:nvPr/>
        </p:nvSpPr>
        <p:spPr>
          <a:xfrm>
            <a:off x="408010" y="2714467"/>
            <a:ext cx="11299575" cy="3376090"/>
          </a:xfrm>
          <a:prstGeom prst="rect">
            <a:avLst/>
          </a:prstGeom>
        </p:spPr>
        <p:txBody>
          <a:bodyPr spcFirstLastPara="1" vert="horz" wrap="square" lIns="0" tIns="45700" rIns="91425" bIns="45700" rtlCol="0" anchor="t" anchorCtr="0">
            <a:noAutofit/>
          </a:bodyPr>
          <a:lstStyle>
            <a:lvl1pPr marL="38100" lvl="0" indent="0" algn="ctr" defTabSz="914400" rtl="0" eaLnBrk="1" latinLnBrk="0" hangingPunct="1">
              <a:lnSpc>
                <a:spcPct val="90000"/>
              </a:lnSpc>
              <a:spcBef>
                <a:spcPts val="600"/>
              </a:spcBef>
              <a:spcAft>
                <a:spcPts val="0"/>
              </a:spcAft>
              <a:buSzPts val="3000"/>
              <a:buFont typeface="Arial" panose="020B0604020202020204" pitchFamily="34" charset="0"/>
              <a:buNone/>
              <a:defRPr sz="2800" i="0" kern="1200">
                <a:solidFill>
                  <a:srgbClr val="0E0E0E"/>
                </a:solidFill>
                <a:latin typeface="Helvetica" pitchFamily="2" charset="0"/>
                <a:ea typeface="+mn-ea"/>
                <a:cs typeface="Arial" panose="020B0604020202020204" pitchFamily="34" charset="0"/>
              </a:defRPr>
            </a:lvl1pPr>
            <a:lvl2pPr marL="914400" lvl="1" indent="-381000" algn="ctr" defTabSz="914400" rtl="0" eaLnBrk="1" latinLnBrk="0" hangingPunct="1">
              <a:lnSpc>
                <a:spcPct val="90000"/>
              </a:lnSpc>
              <a:spcBef>
                <a:spcPts val="0"/>
              </a:spcBef>
              <a:spcAft>
                <a:spcPts val="0"/>
              </a:spcAft>
              <a:buSzPts val="2400"/>
              <a:buFont typeface="Arial" panose="020B0604020202020204" pitchFamily="34" charset="0"/>
              <a:buChar char="○"/>
              <a:defRPr sz="2400" i="1" kern="1200">
                <a:solidFill>
                  <a:schemeClr val="tx1"/>
                </a:solidFill>
                <a:latin typeface="Arial" panose="020B0604020202020204" pitchFamily="34" charset="0"/>
                <a:ea typeface="+mn-ea"/>
                <a:cs typeface="Arial" panose="020B0604020202020204" pitchFamily="34" charset="0"/>
              </a:defRPr>
            </a:lvl2pPr>
            <a:lvl3pPr marL="1371600" lvl="2" indent="-381000" algn="ctr" defTabSz="914400" rtl="0" eaLnBrk="1" latinLnBrk="0" hangingPunct="1">
              <a:lnSpc>
                <a:spcPct val="90000"/>
              </a:lnSpc>
              <a:spcBef>
                <a:spcPts val="0"/>
              </a:spcBef>
              <a:spcAft>
                <a:spcPts val="0"/>
              </a:spcAft>
              <a:buSzPts val="2400"/>
              <a:buFont typeface="Arial" panose="020B0604020202020204" pitchFamily="34" charset="0"/>
              <a:buChar char="■"/>
              <a:defRPr sz="2000" i="1" kern="1200">
                <a:solidFill>
                  <a:schemeClr val="tx1"/>
                </a:solidFill>
                <a:latin typeface="Arial" panose="020B0604020202020204" pitchFamily="34" charset="0"/>
                <a:ea typeface="+mn-ea"/>
                <a:cs typeface="Arial" panose="020B0604020202020204" pitchFamily="34" charset="0"/>
              </a:defRPr>
            </a:lvl3pPr>
            <a:lvl4pPr marL="1828800" lvl="3" indent="-342900" algn="ctr" defTabSz="914400" rtl="0" eaLnBrk="1" latinLnBrk="0" hangingPunct="1">
              <a:lnSpc>
                <a:spcPct val="90000"/>
              </a:lnSpc>
              <a:spcBef>
                <a:spcPts val="0"/>
              </a:spcBef>
              <a:spcAft>
                <a:spcPts val="0"/>
              </a:spcAft>
              <a:buSzPts val="1800"/>
              <a:buFont typeface="Arial" panose="020B0604020202020204" pitchFamily="34" charset="0"/>
              <a:buChar char="●"/>
              <a:defRPr sz="1800" i="1" kern="1200">
                <a:solidFill>
                  <a:schemeClr val="tx1"/>
                </a:solidFill>
                <a:latin typeface="Arial" panose="020B0604020202020204" pitchFamily="34" charset="0"/>
                <a:ea typeface="+mn-ea"/>
                <a:cs typeface="Arial" panose="020B0604020202020204" pitchFamily="34" charset="0"/>
              </a:defRPr>
            </a:lvl4pPr>
            <a:lvl5pPr marL="2286000" lvl="4" indent="-342900" algn="ctr" defTabSz="914400" rtl="0" eaLnBrk="1" latinLnBrk="0" hangingPunct="1">
              <a:lnSpc>
                <a:spcPct val="90000"/>
              </a:lnSpc>
              <a:spcBef>
                <a:spcPts val="0"/>
              </a:spcBef>
              <a:spcAft>
                <a:spcPts val="0"/>
              </a:spcAft>
              <a:buSzPts val="1800"/>
              <a:buFont typeface="Arial" panose="020B0604020202020204" pitchFamily="34" charset="0"/>
              <a:buChar char="○"/>
              <a:defRPr sz="1800" i="1" kern="1200">
                <a:solidFill>
                  <a:schemeClr val="tx1"/>
                </a:solidFill>
                <a:latin typeface="Arial" panose="020B0604020202020204" pitchFamily="34" charset="0"/>
                <a:ea typeface="+mn-ea"/>
                <a:cs typeface="Arial" panose="020B0604020202020204" pitchFamily="34" charset="0"/>
              </a:defRPr>
            </a:lvl5pPr>
            <a:lvl6pPr marL="2743200" lvl="5" indent="-342900" algn="ctr" defTabSz="914400" rtl="0" eaLnBrk="1" latinLnBrk="0" hangingPunct="1">
              <a:lnSpc>
                <a:spcPct val="90000"/>
              </a:lnSpc>
              <a:spcBef>
                <a:spcPts val="0"/>
              </a:spcBef>
              <a:spcAft>
                <a:spcPts val="0"/>
              </a:spcAft>
              <a:buSzPts val="1800"/>
              <a:buFont typeface="Arial" panose="020B0604020202020204" pitchFamily="34" charset="0"/>
              <a:buChar char="■"/>
              <a:defRPr sz="1800" i="1" kern="1200">
                <a:solidFill>
                  <a:schemeClr val="tx1"/>
                </a:solidFill>
                <a:latin typeface="+mn-lt"/>
                <a:ea typeface="+mn-ea"/>
                <a:cs typeface="+mn-cs"/>
              </a:defRPr>
            </a:lvl6pPr>
            <a:lvl7pPr marL="3200400" lvl="6" indent="-342900" algn="ctr" defTabSz="914400" rtl="0" eaLnBrk="1" latinLnBrk="0" hangingPunct="1">
              <a:lnSpc>
                <a:spcPct val="90000"/>
              </a:lnSpc>
              <a:spcBef>
                <a:spcPts val="0"/>
              </a:spcBef>
              <a:spcAft>
                <a:spcPts val="0"/>
              </a:spcAft>
              <a:buSzPts val="1800"/>
              <a:buFont typeface="Arial" panose="020B0604020202020204" pitchFamily="34" charset="0"/>
              <a:buChar char="●"/>
              <a:defRPr sz="1800" i="1" kern="1200">
                <a:solidFill>
                  <a:schemeClr val="tx1"/>
                </a:solidFill>
                <a:latin typeface="+mn-lt"/>
                <a:ea typeface="+mn-ea"/>
                <a:cs typeface="+mn-cs"/>
              </a:defRPr>
            </a:lvl7pPr>
            <a:lvl8pPr marL="3657600" lvl="7" indent="-342900" algn="ctr" defTabSz="914400" rtl="0" eaLnBrk="1" latinLnBrk="0" hangingPunct="1">
              <a:lnSpc>
                <a:spcPct val="90000"/>
              </a:lnSpc>
              <a:spcBef>
                <a:spcPts val="0"/>
              </a:spcBef>
              <a:spcAft>
                <a:spcPts val="0"/>
              </a:spcAft>
              <a:buSzPts val="1800"/>
              <a:buFont typeface="Arial" panose="020B0604020202020204" pitchFamily="34" charset="0"/>
              <a:buChar char="○"/>
              <a:defRPr sz="1800" i="1" kern="1200">
                <a:solidFill>
                  <a:schemeClr val="tx1"/>
                </a:solidFill>
                <a:latin typeface="+mn-lt"/>
                <a:ea typeface="+mn-ea"/>
                <a:cs typeface="+mn-cs"/>
              </a:defRPr>
            </a:lvl8pPr>
            <a:lvl9pPr marL="4114800" lvl="8" indent="-342900" algn="ctr" defTabSz="914400" rtl="0" eaLnBrk="1" latinLnBrk="0" hangingPunct="1">
              <a:lnSpc>
                <a:spcPct val="90000"/>
              </a:lnSpc>
              <a:spcBef>
                <a:spcPts val="0"/>
              </a:spcBef>
              <a:spcAft>
                <a:spcPts val="0"/>
              </a:spcAft>
              <a:buSzPts val="1800"/>
              <a:buFont typeface="Arial" panose="020B0604020202020204" pitchFamily="34" charset="0"/>
              <a:buChar char="■"/>
              <a:defRPr sz="1800" i="1" kern="1200">
                <a:solidFill>
                  <a:schemeClr val="tx1"/>
                </a:solidFill>
                <a:latin typeface="+mn-lt"/>
                <a:ea typeface="+mn-ea"/>
                <a:cs typeface="+mn-cs"/>
              </a:defRPr>
            </a:lvl9pPr>
          </a:lstStyle>
          <a:p>
            <a:pPr marL="0" algn="l">
              <a:spcBef>
                <a:spcPts val="1000"/>
              </a:spcBef>
            </a:pPr>
            <a:r>
              <a:rPr lang="en-US" sz="3200" dirty="0">
                <a:latin typeface="Arial" panose="020B0604020202020204" pitchFamily="34" charset="0"/>
                <a:ea typeface="Red Hat Text Medium"/>
                <a:sym typeface="Red Hat Text Medium"/>
              </a:rPr>
              <a:t>Students’ experiences with assessment-related epistemological messages across a semester</a:t>
            </a:r>
          </a:p>
        </p:txBody>
      </p:sp>
    </p:spTree>
    <p:extLst>
      <p:ext uri="{BB962C8B-B14F-4D97-AF65-F5344CB8AC3E}">
        <p14:creationId xmlns:p14="http://schemas.microsoft.com/office/powerpoint/2010/main" val="11655667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cxnSp>
        <p:nvCxnSpPr>
          <p:cNvPr id="11" name="Straight Arrow Connector 10">
            <a:extLst>
              <a:ext uri="{FF2B5EF4-FFF2-40B4-BE49-F238E27FC236}">
                <a16:creationId xmlns:a16="http://schemas.microsoft.com/office/drawing/2014/main" id="{98027653-AF2B-D7AD-C31F-832ED4048C95}"/>
              </a:ext>
            </a:extLst>
          </p:cNvPr>
          <p:cNvCxnSpPr/>
          <p:nvPr/>
        </p:nvCxnSpPr>
        <p:spPr>
          <a:xfrm>
            <a:off x="532367" y="1280892"/>
            <a:ext cx="11003280" cy="0"/>
          </a:xfrm>
          <a:prstGeom prst="straightConnector1">
            <a:avLst/>
          </a:prstGeom>
          <a:ln w="444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068D409-8F60-EF8E-1AA3-E0B0AEF190C2}"/>
              </a:ext>
            </a:extLst>
          </p:cNvPr>
          <p:cNvCxnSpPr/>
          <p:nvPr/>
        </p:nvCxnSpPr>
        <p:spPr>
          <a:xfrm>
            <a:off x="3055417" y="887192"/>
            <a:ext cx="0" cy="3937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9037F2B-607B-358E-E393-4F7CC64267F0}"/>
              </a:ext>
            </a:extLst>
          </p:cNvPr>
          <p:cNvCxnSpPr/>
          <p:nvPr/>
        </p:nvCxnSpPr>
        <p:spPr>
          <a:xfrm>
            <a:off x="6403690" y="887192"/>
            <a:ext cx="0" cy="3937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6EEABA8-62B5-0F48-C282-ADBEB6B677CF}"/>
              </a:ext>
            </a:extLst>
          </p:cNvPr>
          <p:cNvCxnSpPr/>
          <p:nvPr/>
        </p:nvCxnSpPr>
        <p:spPr>
          <a:xfrm>
            <a:off x="9724803" y="887192"/>
            <a:ext cx="0" cy="3937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5957ED4-ABF3-26CA-EB1F-85A540F0D892}"/>
              </a:ext>
            </a:extLst>
          </p:cNvPr>
          <p:cNvCxnSpPr/>
          <p:nvPr/>
        </p:nvCxnSpPr>
        <p:spPr>
          <a:xfrm>
            <a:off x="10854977" y="887192"/>
            <a:ext cx="0" cy="3937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68D7C46-CC6B-6F79-FFE1-59496B7AA4CF}"/>
              </a:ext>
            </a:extLst>
          </p:cNvPr>
          <p:cNvSpPr txBox="1"/>
          <p:nvPr/>
        </p:nvSpPr>
        <p:spPr>
          <a:xfrm>
            <a:off x="2314294" y="548637"/>
            <a:ext cx="1482246" cy="338554"/>
          </a:xfrm>
          <a:prstGeom prst="rect">
            <a:avLst/>
          </a:prstGeom>
          <a:noFill/>
        </p:spPr>
        <p:txBody>
          <a:bodyPr wrap="square" rtlCol="0">
            <a:spAutoFit/>
          </a:bodyPr>
          <a:lstStyle/>
          <a:p>
            <a:pPr algn="ctr"/>
            <a:r>
              <a:rPr lang="en-US" sz="1600" dirty="0">
                <a:solidFill>
                  <a:srgbClr val="0E0E0E"/>
                </a:solidFill>
                <a:latin typeface="Arial" panose="020B0604020202020204" pitchFamily="34" charset="0"/>
                <a:cs typeface="Arial" panose="020B0604020202020204" pitchFamily="34" charset="0"/>
              </a:rPr>
              <a:t>Exam 1</a:t>
            </a:r>
          </a:p>
        </p:txBody>
      </p:sp>
      <p:sp>
        <p:nvSpPr>
          <p:cNvPr id="17" name="TextBox 16">
            <a:extLst>
              <a:ext uri="{FF2B5EF4-FFF2-40B4-BE49-F238E27FC236}">
                <a16:creationId xmlns:a16="http://schemas.microsoft.com/office/drawing/2014/main" id="{B7508340-6D15-63FA-7019-3BD093AA4A1E}"/>
              </a:ext>
            </a:extLst>
          </p:cNvPr>
          <p:cNvSpPr txBox="1"/>
          <p:nvPr/>
        </p:nvSpPr>
        <p:spPr>
          <a:xfrm>
            <a:off x="5664831" y="548637"/>
            <a:ext cx="1482246" cy="338554"/>
          </a:xfrm>
          <a:prstGeom prst="rect">
            <a:avLst/>
          </a:prstGeom>
          <a:noFill/>
        </p:spPr>
        <p:txBody>
          <a:bodyPr wrap="square" rtlCol="0">
            <a:spAutoFit/>
          </a:bodyPr>
          <a:lstStyle/>
          <a:p>
            <a:pPr algn="ctr"/>
            <a:r>
              <a:rPr lang="en-US" sz="1600" dirty="0">
                <a:solidFill>
                  <a:srgbClr val="0E0E0E"/>
                </a:solidFill>
                <a:latin typeface="Arial" panose="020B0604020202020204" pitchFamily="34" charset="0"/>
                <a:cs typeface="Arial" panose="020B0604020202020204" pitchFamily="34" charset="0"/>
              </a:rPr>
              <a:t>Exam 2</a:t>
            </a:r>
          </a:p>
        </p:txBody>
      </p:sp>
      <p:sp>
        <p:nvSpPr>
          <p:cNvPr id="18" name="TextBox 17">
            <a:extLst>
              <a:ext uri="{FF2B5EF4-FFF2-40B4-BE49-F238E27FC236}">
                <a16:creationId xmlns:a16="http://schemas.microsoft.com/office/drawing/2014/main" id="{02690230-25EA-08E8-9544-6DE0651D9F56}"/>
              </a:ext>
            </a:extLst>
          </p:cNvPr>
          <p:cNvSpPr txBox="1"/>
          <p:nvPr/>
        </p:nvSpPr>
        <p:spPr>
          <a:xfrm>
            <a:off x="9013103" y="548637"/>
            <a:ext cx="1482246" cy="338554"/>
          </a:xfrm>
          <a:prstGeom prst="rect">
            <a:avLst/>
          </a:prstGeom>
          <a:noFill/>
        </p:spPr>
        <p:txBody>
          <a:bodyPr wrap="square" rtlCol="0">
            <a:spAutoFit/>
          </a:bodyPr>
          <a:lstStyle/>
          <a:p>
            <a:pPr algn="ctr"/>
            <a:r>
              <a:rPr lang="en-US" sz="1600" dirty="0">
                <a:solidFill>
                  <a:srgbClr val="0E0E0E"/>
                </a:solidFill>
                <a:latin typeface="Arial" panose="020B0604020202020204" pitchFamily="34" charset="0"/>
                <a:cs typeface="Arial" panose="020B0604020202020204" pitchFamily="34" charset="0"/>
              </a:rPr>
              <a:t>Exam 3</a:t>
            </a:r>
          </a:p>
        </p:txBody>
      </p:sp>
      <p:sp>
        <p:nvSpPr>
          <p:cNvPr id="19" name="TextBox 18">
            <a:extLst>
              <a:ext uri="{FF2B5EF4-FFF2-40B4-BE49-F238E27FC236}">
                <a16:creationId xmlns:a16="http://schemas.microsoft.com/office/drawing/2014/main" id="{382040D1-0EA0-55C8-8A94-A50A7783DAB1}"/>
              </a:ext>
            </a:extLst>
          </p:cNvPr>
          <p:cNvSpPr txBox="1"/>
          <p:nvPr/>
        </p:nvSpPr>
        <p:spPr>
          <a:xfrm>
            <a:off x="10139499" y="300610"/>
            <a:ext cx="1482246" cy="584775"/>
          </a:xfrm>
          <a:prstGeom prst="rect">
            <a:avLst/>
          </a:prstGeom>
          <a:noFill/>
        </p:spPr>
        <p:txBody>
          <a:bodyPr wrap="square" rtlCol="0">
            <a:spAutoFit/>
          </a:bodyPr>
          <a:lstStyle/>
          <a:p>
            <a:pPr algn="ctr"/>
            <a:r>
              <a:rPr lang="en-US" sz="1600" dirty="0">
                <a:solidFill>
                  <a:srgbClr val="0E0E0E"/>
                </a:solidFill>
                <a:latin typeface="Arial" panose="020B0604020202020204" pitchFamily="34" charset="0"/>
                <a:cs typeface="Arial" panose="020B0604020202020204" pitchFamily="34" charset="0"/>
              </a:rPr>
              <a:t>Final</a:t>
            </a:r>
            <a:br>
              <a:rPr lang="en-US" sz="1600" dirty="0">
                <a:solidFill>
                  <a:srgbClr val="0E0E0E"/>
                </a:solidFill>
                <a:latin typeface="Arial" panose="020B0604020202020204" pitchFamily="34" charset="0"/>
                <a:cs typeface="Arial" panose="020B0604020202020204" pitchFamily="34" charset="0"/>
              </a:rPr>
            </a:br>
            <a:r>
              <a:rPr lang="en-US" sz="1600" dirty="0">
                <a:solidFill>
                  <a:srgbClr val="0E0E0E"/>
                </a:solidFill>
                <a:latin typeface="Arial" panose="020B0604020202020204" pitchFamily="34" charset="0"/>
                <a:cs typeface="Arial" panose="020B0604020202020204" pitchFamily="34" charset="0"/>
              </a:rPr>
              <a:t>Exam</a:t>
            </a:r>
          </a:p>
        </p:txBody>
      </p:sp>
      <p:sp>
        <p:nvSpPr>
          <p:cNvPr id="20" name="Oval 19">
            <a:extLst>
              <a:ext uri="{FF2B5EF4-FFF2-40B4-BE49-F238E27FC236}">
                <a16:creationId xmlns:a16="http://schemas.microsoft.com/office/drawing/2014/main" id="{671A4550-DFCA-75FE-D85A-947213491A16}"/>
              </a:ext>
            </a:extLst>
          </p:cNvPr>
          <p:cNvSpPr/>
          <p:nvPr/>
        </p:nvSpPr>
        <p:spPr>
          <a:xfrm>
            <a:off x="1073802" y="1040862"/>
            <a:ext cx="480060" cy="480060"/>
          </a:xfrm>
          <a:prstGeom prst="ellipse">
            <a:avLst/>
          </a:prstGeom>
          <a:solidFill>
            <a:srgbClr val="AB1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1140573C-5EFC-CF3D-01CC-7A56DBD8F213}"/>
              </a:ext>
            </a:extLst>
          </p:cNvPr>
          <p:cNvSpPr txBox="1"/>
          <p:nvPr/>
        </p:nvSpPr>
        <p:spPr>
          <a:xfrm>
            <a:off x="496052" y="1914622"/>
            <a:ext cx="11199895" cy="1107996"/>
          </a:xfrm>
          <a:prstGeom prst="rect">
            <a:avLst/>
          </a:prstGeom>
          <a:noFill/>
        </p:spPr>
        <p:txBody>
          <a:bodyPr wrap="square" rtlCol="0">
            <a:spAutoFit/>
          </a:bodyPr>
          <a:lstStyle/>
          <a:p>
            <a:pPr>
              <a:spcAft>
                <a:spcPts val="1200"/>
              </a:spcAft>
            </a:pPr>
            <a:r>
              <a:rPr lang="en-US" sz="3200" b="1" dirty="0">
                <a:effectLst/>
                <a:latin typeface="Arial" panose="020B0604020202020204" pitchFamily="34" charset="0"/>
                <a:ea typeface="Times New Roman" panose="02020603050405020304" pitchFamily="18" charset="0"/>
                <a:cs typeface="Arial" panose="020B0604020202020204" pitchFamily="34" charset="0"/>
              </a:rPr>
              <a:t>Students Expect to “Do the Lesson”</a:t>
            </a:r>
          </a:p>
          <a:p>
            <a:endParaRPr lang="en-US" sz="2400" dirty="0">
              <a:solidFill>
                <a:srgbClr val="0E0E0E"/>
              </a:solidFill>
              <a:latin typeface="Helvetica" pitchFamily="2" charset="0"/>
            </a:endParaRPr>
          </a:p>
        </p:txBody>
      </p:sp>
      <p:sp>
        <p:nvSpPr>
          <p:cNvPr id="3" name="Google Shape;196;p5">
            <a:extLst>
              <a:ext uri="{FF2B5EF4-FFF2-40B4-BE49-F238E27FC236}">
                <a16:creationId xmlns:a16="http://schemas.microsoft.com/office/drawing/2014/main" id="{F6F93FB3-1815-B0BC-0EE6-07ED9C12173D}"/>
              </a:ext>
            </a:extLst>
          </p:cNvPr>
          <p:cNvSpPr txBox="1"/>
          <p:nvPr/>
        </p:nvSpPr>
        <p:spPr>
          <a:xfrm>
            <a:off x="0" y="6288468"/>
            <a:ext cx="8835615" cy="41545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dirty="0">
                <a:effectLst/>
                <a:latin typeface="Arial" panose="020B0604020202020204" pitchFamily="34" charset="0"/>
                <a:ea typeface="Arial" panose="020B0604020202020204" pitchFamily="34" charset="0"/>
              </a:rPr>
              <a:t>Schwarz, C. E., </a:t>
            </a:r>
            <a:r>
              <a:rPr lang="en-US" sz="1050" dirty="0" err="1">
                <a:effectLst/>
                <a:latin typeface="Arial" panose="020B0604020202020204" pitchFamily="34" charset="0"/>
                <a:ea typeface="Arial" panose="020B0604020202020204" pitchFamily="34" charset="0"/>
              </a:rPr>
              <a:t>DeGlopper</a:t>
            </a:r>
            <a:r>
              <a:rPr lang="en-US" sz="1050" dirty="0">
                <a:effectLst/>
                <a:latin typeface="Arial" panose="020B0604020202020204" pitchFamily="34" charset="0"/>
                <a:ea typeface="Arial" panose="020B0604020202020204" pitchFamily="34" charset="0"/>
              </a:rPr>
              <a:t>, K. S., Greco, N. C., Russ, R. S., &amp; Stowe, R. L. (2025). Modeling student negotiation of assessment-related epistemological messages in a college science course. </a:t>
            </a:r>
            <a:r>
              <a:rPr lang="en-US" sz="1050" i="1" dirty="0">
                <a:effectLst/>
                <a:latin typeface="Arial" panose="020B0604020202020204" pitchFamily="34" charset="0"/>
                <a:ea typeface="Arial" panose="020B0604020202020204" pitchFamily="34" charset="0"/>
              </a:rPr>
              <a:t>Science Education</a:t>
            </a:r>
            <a:r>
              <a:rPr lang="en-US" sz="1050" dirty="0">
                <a:solidFill>
                  <a:schemeClr val="dk1"/>
                </a:solidFill>
                <a:latin typeface="Arial"/>
                <a:ea typeface="Arial"/>
                <a:cs typeface="Arial"/>
                <a:sym typeface="Arial"/>
              </a:rPr>
              <a:t>, </a:t>
            </a:r>
            <a:r>
              <a:rPr lang="en-US" sz="1050" i="1" dirty="0">
                <a:solidFill>
                  <a:schemeClr val="dk1"/>
                </a:solidFill>
                <a:latin typeface="Arial"/>
                <a:ea typeface="Arial"/>
                <a:cs typeface="Arial"/>
                <a:sym typeface="Arial"/>
              </a:rPr>
              <a:t>109</a:t>
            </a:r>
            <a:r>
              <a:rPr lang="en-US" sz="1050" dirty="0">
                <a:solidFill>
                  <a:schemeClr val="dk1"/>
                </a:solidFill>
                <a:latin typeface="Arial"/>
                <a:ea typeface="Arial"/>
                <a:cs typeface="Arial"/>
                <a:sym typeface="Arial"/>
              </a:rPr>
              <a:t>(2)</a:t>
            </a:r>
            <a:r>
              <a:rPr lang="en-US" sz="1050" i="1" dirty="0">
                <a:solidFill>
                  <a:schemeClr val="dk1"/>
                </a:solidFill>
                <a:latin typeface="Arial"/>
                <a:ea typeface="Arial"/>
                <a:cs typeface="Arial"/>
                <a:sym typeface="Arial"/>
              </a:rPr>
              <a:t>, 429-447. </a:t>
            </a:r>
            <a:endParaRPr lang="en-US" sz="105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310686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cxnSp>
        <p:nvCxnSpPr>
          <p:cNvPr id="11" name="Straight Arrow Connector 10">
            <a:extLst>
              <a:ext uri="{FF2B5EF4-FFF2-40B4-BE49-F238E27FC236}">
                <a16:creationId xmlns:a16="http://schemas.microsoft.com/office/drawing/2014/main" id="{98027653-AF2B-D7AD-C31F-832ED4048C95}"/>
              </a:ext>
            </a:extLst>
          </p:cNvPr>
          <p:cNvCxnSpPr/>
          <p:nvPr/>
        </p:nvCxnSpPr>
        <p:spPr>
          <a:xfrm>
            <a:off x="532367" y="1280892"/>
            <a:ext cx="11003280" cy="0"/>
          </a:xfrm>
          <a:prstGeom prst="straightConnector1">
            <a:avLst/>
          </a:prstGeom>
          <a:ln w="444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068D409-8F60-EF8E-1AA3-E0B0AEF190C2}"/>
              </a:ext>
            </a:extLst>
          </p:cNvPr>
          <p:cNvCxnSpPr/>
          <p:nvPr/>
        </p:nvCxnSpPr>
        <p:spPr>
          <a:xfrm>
            <a:off x="3055417" y="887192"/>
            <a:ext cx="0" cy="3937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9037F2B-607B-358E-E393-4F7CC64267F0}"/>
              </a:ext>
            </a:extLst>
          </p:cNvPr>
          <p:cNvCxnSpPr/>
          <p:nvPr/>
        </p:nvCxnSpPr>
        <p:spPr>
          <a:xfrm>
            <a:off x="6403690" y="887192"/>
            <a:ext cx="0" cy="3937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6EEABA8-62B5-0F48-C282-ADBEB6B677CF}"/>
              </a:ext>
            </a:extLst>
          </p:cNvPr>
          <p:cNvCxnSpPr/>
          <p:nvPr/>
        </p:nvCxnSpPr>
        <p:spPr>
          <a:xfrm>
            <a:off x="9724803" y="887192"/>
            <a:ext cx="0" cy="3937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5957ED4-ABF3-26CA-EB1F-85A540F0D892}"/>
              </a:ext>
            </a:extLst>
          </p:cNvPr>
          <p:cNvCxnSpPr/>
          <p:nvPr/>
        </p:nvCxnSpPr>
        <p:spPr>
          <a:xfrm>
            <a:off x="10854977" y="887192"/>
            <a:ext cx="0" cy="3937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68D7C46-CC6B-6F79-FFE1-59496B7AA4CF}"/>
              </a:ext>
            </a:extLst>
          </p:cNvPr>
          <p:cNvSpPr txBox="1"/>
          <p:nvPr/>
        </p:nvSpPr>
        <p:spPr>
          <a:xfrm>
            <a:off x="2314294" y="548637"/>
            <a:ext cx="1482246" cy="338554"/>
          </a:xfrm>
          <a:prstGeom prst="rect">
            <a:avLst/>
          </a:prstGeom>
          <a:noFill/>
        </p:spPr>
        <p:txBody>
          <a:bodyPr wrap="square" rtlCol="0">
            <a:spAutoFit/>
          </a:bodyPr>
          <a:lstStyle/>
          <a:p>
            <a:pPr algn="ctr"/>
            <a:r>
              <a:rPr lang="en-US" sz="1600" dirty="0">
                <a:solidFill>
                  <a:srgbClr val="0E0E0E"/>
                </a:solidFill>
                <a:latin typeface="Arial" panose="020B0604020202020204" pitchFamily="34" charset="0"/>
                <a:cs typeface="Arial" panose="020B0604020202020204" pitchFamily="34" charset="0"/>
              </a:rPr>
              <a:t>Exam 1</a:t>
            </a:r>
          </a:p>
        </p:txBody>
      </p:sp>
      <p:sp>
        <p:nvSpPr>
          <p:cNvPr id="17" name="TextBox 16">
            <a:extLst>
              <a:ext uri="{FF2B5EF4-FFF2-40B4-BE49-F238E27FC236}">
                <a16:creationId xmlns:a16="http://schemas.microsoft.com/office/drawing/2014/main" id="{B7508340-6D15-63FA-7019-3BD093AA4A1E}"/>
              </a:ext>
            </a:extLst>
          </p:cNvPr>
          <p:cNvSpPr txBox="1"/>
          <p:nvPr/>
        </p:nvSpPr>
        <p:spPr>
          <a:xfrm>
            <a:off x="5664831" y="548637"/>
            <a:ext cx="1482246" cy="338554"/>
          </a:xfrm>
          <a:prstGeom prst="rect">
            <a:avLst/>
          </a:prstGeom>
          <a:noFill/>
        </p:spPr>
        <p:txBody>
          <a:bodyPr wrap="square" rtlCol="0">
            <a:spAutoFit/>
          </a:bodyPr>
          <a:lstStyle/>
          <a:p>
            <a:pPr algn="ctr"/>
            <a:r>
              <a:rPr lang="en-US" sz="1600" dirty="0">
                <a:solidFill>
                  <a:srgbClr val="0E0E0E"/>
                </a:solidFill>
                <a:latin typeface="Arial" panose="020B0604020202020204" pitchFamily="34" charset="0"/>
                <a:cs typeface="Arial" panose="020B0604020202020204" pitchFamily="34" charset="0"/>
              </a:rPr>
              <a:t>Exam 2</a:t>
            </a:r>
          </a:p>
        </p:txBody>
      </p:sp>
      <p:sp>
        <p:nvSpPr>
          <p:cNvPr id="18" name="TextBox 17">
            <a:extLst>
              <a:ext uri="{FF2B5EF4-FFF2-40B4-BE49-F238E27FC236}">
                <a16:creationId xmlns:a16="http://schemas.microsoft.com/office/drawing/2014/main" id="{02690230-25EA-08E8-9544-6DE0651D9F56}"/>
              </a:ext>
            </a:extLst>
          </p:cNvPr>
          <p:cNvSpPr txBox="1"/>
          <p:nvPr/>
        </p:nvSpPr>
        <p:spPr>
          <a:xfrm>
            <a:off x="9013103" y="548637"/>
            <a:ext cx="1482246" cy="338554"/>
          </a:xfrm>
          <a:prstGeom prst="rect">
            <a:avLst/>
          </a:prstGeom>
          <a:noFill/>
        </p:spPr>
        <p:txBody>
          <a:bodyPr wrap="square" rtlCol="0">
            <a:spAutoFit/>
          </a:bodyPr>
          <a:lstStyle/>
          <a:p>
            <a:pPr algn="ctr"/>
            <a:r>
              <a:rPr lang="en-US" sz="1600" dirty="0">
                <a:solidFill>
                  <a:srgbClr val="0E0E0E"/>
                </a:solidFill>
                <a:latin typeface="Arial" panose="020B0604020202020204" pitchFamily="34" charset="0"/>
                <a:cs typeface="Arial" panose="020B0604020202020204" pitchFamily="34" charset="0"/>
              </a:rPr>
              <a:t>Exam 3</a:t>
            </a:r>
          </a:p>
        </p:txBody>
      </p:sp>
      <p:sp>
        <p:nvSpPr>
          <p:cNvPr id="19" name="TextBox 18">
            <a:extLst>
              <a:ext uri="{FF2B5EF4-FFF2-40B4-BE49-F238E27FC236}">
                <a16:creationId xmlns:a16="http://schemas.microsoft.com/office/drawing/2014/main" id="{382040D1-0EA0-55C8-8A94-A50A7783DAB1}"/>
              </a:ext>
            </a:extLst>
          </p:cNvPr>
          <p:cNvSpPr txBox="1"/>
          <p:nvPr/>
        </p:nvSpPr>
        <p:spPr>
          <a:xfrm>
            <a:off x="10139499" y="300610"/>
            <a:ext cx="1482246" cy="584775"/>
          </a:xfrm>
          <a:prstGeom prst="rect">
            <a:avLst/>
          </a:prstGeom>
          <a:noFill/>
        </p:spPr>
        <p:txBody>
          <a:bodyPr wrap="square" rtlCol="0">
            <a:spAutoFit/>
          </a:bodyPr>
          <a:lstStyle/>
          <a:p>
            <a:pPr algn="ctr"/>
            <a:r>
              <a:rPr lang="en-US" sz="1600" dirty="0">
                <a:solidFill>
                  <a:srgbClr val="0E0E0E"/>
                </a:solidFill>
                <a:latin typeface="Arial" panose="020B0604020202020204" pitchFamily="34" charset="0"/>
                <a:cs typeface="Arial" panose="020B0604020202020204" pitchFamily="34" charset="0"/>
              </a:rPr>
              <a:t>Final</a:t>
            </a:r>
            <a:br>
              <a:rPr lang="en-US" sz="1600" dirty="0">
                <a:solidFill>
                  <a:srgbClr val="0E0E0E"/>
                </a:solidFill>
                <a:latin typeface="Arial" panose="020B0604020202020204" pitchFamily="34" charset="0"/>
                <a:cs typeface="Arial" panose="020B0604020202020204" pitchFamily="34" charset="0"/>
              </a:rPr>
            </a:br>
            <a:r>
              <a:rPr lang="en-US" sz="1600" dirty="0">
                <a:solidFill>
                  <a:srgbClr val="0E0E0E"/>
                </a:solidFill>
                <a:latin typeface="Arial" panose="020B0604020202020204" pitchFamily="34" charset="0"/>
                <a:cs typeface="Arial" panose="020B0604020202020204" pitchFamily="34" charset="0"/>
              </a:rPr>
              <a:t>Exam</a:t>
            </a:r>
          </a:p>
        </p:txBody>
      </p:sp>
      <p:sp>
        <p:nvSpPr>
          <p:cNvPr id="20" name="Oval 19">
            <a:extLst>
              <a:ext uri="{FF2B5EF4-FFF2-40B4-BE49-F238E27FC236}">
                <a16:creationId xmlns:a16="http://schemas.microsoft.com/office/drawing/2014/main" id="{671A4550-DFCA-75FE-D85A-947213491A16}"/>
              </a:ext>
            </a:extLst>
          </p:cNvPr>
          <p:cNvSpPr/>
          <p:nvPr/>
        </p:nvSpPr>
        <p:spPr>
          <a:xfrm>
            <a:off x="1073802" y="1040862"/>
            <a:ext cx="480060" cy="480060"/>
          </a:xfrm>
          <a:prstGeom prst="ellipse">
            <a:avLst/>
          </a:prstGeom>
          <a:solidFill>
            <a:srgbClr val="AB1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1140573C-5EFC-CF3D-01CC-7A56DBD8F213}"/>
              </a:ext>
            </a:extLst>
          </p:cNvPr>
          <p:cNvSpPr txBox="1"/>
          <p:nvPr/>
        </p:nvSpPr>
        <p:spPr>
          <a:xfrm>
            <a:off x="496052" y="1914622"/>
            <a:ext cx="11199895" cy="2554545"/>
          </a:xfrm>
          <a:prstGeom prst="rect">
            <a:avLst/>
          </a:prstGeom>
          <a:noFill/>
        </p:spPr>
        <p:txBody>
          <a:bodyPr wrap="square" rtlCol="0">
            <a:spAutoFit/>
          </a:bodyPr>
          <a:lstStyle/>
          <a:p>
            <a:pPr>
              <a:spcAft>
                <a:spcPts val="1200"/>
              </a:spcAft>
            </a:pPr>
            <a:r>
              <a:rPr lang="en-US" sz="3200" b="1" dirty="0">
                <a:effectLst/>
                <a:latin typeface="Arial" panose="020B0604020202020204" pitchFamily="34" charset="0"/>
                <a:ea typeface="Times New Roman" panose="02020603050405020304" pitchFamily="18" charset="0"/>
                <a:cs typeface="Arial" panose="020B0604020202020204" pitchFamily="34" charset="0"/>
              </a:rPr>
              <a:t>Students Expect to “Do the Lesson”</a:t>
            </a:r>
          </a:p>
          <a:p>
            <a:pPr marL="458788">
              <a:spcAft>
                <a:spcPts val="1200"/>
              </a:spcAft>
            </a:pPr>
            <a:r>
              <a:rPr lang="en-US" sz="2800" i="1" dirty="0">
                <a:solidFill>
                  <a:schemeClr val="bg1">
                    <a:lumMod val="50000"/>
                  </a:schemeClr>
                </a:solidFill>
                <a:effectLst/>
                <a:latin typeface="Arial" panose="020B0604020202020204" pitchFamily="34" charset="0"/>
                <a:ea typeface="Times New Roman" panose="02020603050405020304" pitchFamily="18" charset="0"/>
                <a:cs typeface="Arial" panose="020B0604020202020204" pitchFamily="34" charset="0"/>
              </a:rPr>
              <a:t>I do </a:t>
            </a:r>
            <a:r>
              <a:rPr lang="en-US" sz="2800" i="1" dirty="0" err="1">
                <a:solidFill>
                  <a:schemeClr val="bg1">
                    <a:lumMod val="50000"/>
                  </a:schemeClr>
                </a:solidFill>
                <a:effectLst/>
                <a:latin typeface="Arial" panose="020B0604020202020204" pitchFamily="34" charset="0"/>
                <a:ea typeface="Times New Roman" panose="02020603050405020304" pitchFamily="18" charset="0"/>
                <a:cs typeface="Arial" panose="020B0604020202020204" pitchFamily="34" charset="0"/>
              </a:rPr>
              <a:t>wanna</a:t>
            </a:r>
            <a:r>
              <a:rPr lang="en-US" sz="2800" i="1" dirty="0">
                <a:solidFill>
                  <a:schemeClr val="bg1">
                    <a:lumMod val="50000"/>
                  </a:schemeClr>
                </a:solidFill>
                <a:effectLst/>
                <a:latin typeface="Arial" panose="020B0604020202020204" pitchFamily="34" charset="0"/>
                <a:ea typeface="Times New Roman" panose="02020603050405020304" pitchFamily="18" charset="0"/>
                <a:cs typeface="Arial" panose="020B0604020202020204" pitchFamily="34" charset="0"/>
              </a:rPr>
              <a:t> try, at least a little bit, </a:t>
            </a:r>
            <a:r>
              <a:rPr lang="en-US" sz="2800" b="1" i="1" dirty="0">
                <a:effectLst/>
                <a:latin typeface="Arial" panose="020B0604020202020204" pitchFamily="34" charset="0"/>
                <a:ea typeface="Times New Roman" panose="02020603050405020304" pitchFamily="18" charset="0"/>
                <a:cs typeface="Arial" panose="020B0604020202020204" pitchFamily="34" charset="0"/>
              </a:rPr>
              <a:t>to understand whatever my professors are telling me about</a:t>
            </a:r>
            <a:r>
              <a:rPr lang="en-US" sz="2800" i="1" dirty="0">
                <a:effectLst/>
                <a:latin typeface="Arial" panose="020B0604020202020204" pitchFamily="34" charset="0"/>
                <a:ea typeface="Times New Roman" panose="02020603050405020304" pitchFamily="18" charset="0"/>
                <a:cs typeface="Arial" panose="020B0604020202020204" pitchFamily="34" charset="0"/>
              </a:rPr>
              <a:t> </a:t>
            </a:r>
            <a:r>
              <a:rPr lang="en-US" sz="2800" i="1" dirty="0">
                <a:solidFill>
                  <a:schemeClr val="bg1">
                    <a:lumMod val="50000"/>
                  </a:schemeClr>
                </a:solidFill>
                <a:effectLst/>
                <a:latin typeface="Arial" panose="020B0604020202020204" pitchFamily="34" charset="0"/>
                <a:ea typeface="Times New Roman" panose="02020603050405020304" pitchFamily="18" charset="0"/>
                <a:cs typeface="Arial" panose="020B0604020202020204" pitchFamily="34" charset="0"/>
              </a:rPr>
              <a:t>and whatever the TAs try to tell us about.</a:t>
            </a:r>
            <a:r>
              <a:rPr lang="en-US" sz="2800" i="1" dirty="0">
                <a:solidFill>
                  <a:schemeClr val="bg1">
                    <a:lumMod val="50000"/>
                  </a:schemeClr>
                </a:solidFill>
                <a:latin typeface="Arial" panose="020B0604020202020204" pitchFamily="34" charset="0"/>
                <a:ea typeface="Times New Roman" panose="02020603050405020304" pitchFamily="18" charset="0"/>
                <a:cs typeface="Arial" panose="020B0604020202020204" pitchFamily="34" charset="0"/>
              </a:rPr>
              <a:t> </a:t>
            </a:r>
            <a:endParaRPr lang="en-US" sz="2800" i="1" u="sng" dirty="0">
              <a:solidFill>
                <a:srgbClr val="0E0E0E"/>
              </a:solidFill>
              <a:latin typeface="Arial" panose="020B0604020202020204" pitchFamily="34" charset="0"/>
              <a:cs typeface="Arial" panose="020B0604020202020204" pitchFamily="34" charset="0"/>
            </a:endParaRPr>
          </a:p>
          <a:p>
            <a:endParaRPr lang="en-US" sz="2400" dirty="0">
              <a:solidFill>
                <a:srgbClr val="0E0E0E"/>
              </a:solidFill>
              <a:latin typeface="Helvetica" pitchFamily="2" charset="0"/>
            </a:endParaRPr>
          </a:p>
        </p:txBody>
      </p:sp>
      <p:sp>
        <p:nvSpPr>
          <p:cNvPr id="3" name="Google Shape;196;p5">
            <a:extLst>
              <a:ext uri="{FF2B5EF4-FFF2-40B4-BE49-F238E27FC236}">
                <a16:creationId xmlns:a16="http://schemas.microsoft.com/office/drawing/2014/main" id="{1754BCEC-FE3C-841A-9A74-D65E9BB7B22B}"/>
              </a:ext>
            </a:extLst>
          </p:cNvPr>
          <p:cNvSpPr txBox="1"/>
          <p:nvPr/>
        </p:nvSpPr>
        <p:spPr>
          <a:xfrm>
            <a:off x="0" y="6288468"/>
            <a:ext cx="8835615" cy="41545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dirty="0">
                <a:effectLst/>
                <a:latin typeface="Arial" panose="020B0604020202020204" pitchFamily="34" charset="0"/>
                <a:ea typeface="Arial" panose="020B0604020202020204" pitchFamily="34" charset="0"/>
              </a:rPr>
              <a:t>Schwarz, C. E., </a:t>
            </a:r>
            <a:r>
              <a:rPr lang="en-US" sz="1050" dirty="0" err="1">
                <a:effectLst/>
                <a:latin typeface="Arial" panose="020B0604020202020204" pitchFamily="34" charset="0"/>
                <a:ea typeface="Arial" panose="020B0604020202020204" pitchFamily="34" charset="0"/>
              </a:rPr>
              <a:t>DeGlopper</a:t>
            </a:r>
            <a:r>
              <a:rPr lang="en-US" sz="1050" dirty="0">
                <a:effectLst/>
                <a:latin typeface="Arial" panose="020B0604020202020204" pitchFamily="34" charset="0"/>
                <a:ea typeface="Arial" panose="020B0604020202020204" pitchFamily="34" charset="0"/>
              </a:rPr>
              <a:t>, K. S., Greco, N. C., Russ, R. S., &amp; Stowe, R. L. (2025). Modeling student negotiation of assessment-related epistemological messages in a college science course. </a:t>
            </a:r>
            <a:r>
              <a:rPr lang="en-US" sz="1050" i="1" dirty="0">
                <a:effectLst/>
                <a:latin typeface="Arial" panose="020B0604020202020204" pitchFamily="34" charset="0"/>
                <a:ea typeface="Arial" panose="020B0604020202020204" pitchFamily="34" charset="0"/>
              </a:rPr>
              <a:t>Science Education</a:t>
            </a:r>
            <a:r>
              <a:rPr lang="en-US" sz="1050" dirty="0">
                <a:solidFill>
                  <a:schemeClr val="dk1"/>
                </a:solidFill>
                <a:latin typeface="Arial"/>
                <a:ea typeface="Arial"/>
                <a:cs typeface="Arial"/>
                <a:sym typeface="Arial"/>
              </a:rPr>
              <a:t>, </a:t>
            </a:r>
            <a:r>
              <a:rPr lang="en-US" sz="1050" i="1" dirty="0">
                <a:solidFill>
                  <a:schemeClr val="dk1"/>
                </a:solidFill>
                <a:latin typeface="Arial"/>
                <a:ea typeface="Arial"/>
                <a:cs typeface="Arial"/>
                <a:sym typeface="Arial"/>
              </a:rPr>
              <a:t>109</a:t>
            </a:r>
            <a:r>
              <a:rPr lang="en-US" sz="1050" dirty="0">
                <a:solidFill>
                  <a:schemeClr val="dk1"/>
                </a:solidFill>
                <a:latin typeface="Arial"/>
                <a:ea typeface="Arial"/>
                <a:cs typeface="Arial"/>
                <a:sym typeface="Arial"/>
              </a:rPr>
              <a:t>(2)</a:t>
            </a:r>
            <a:r>
              <a:rPr lang="en-US" sz="1050" i="1" dirty="0">
                <a:solidFill>
                  <a:schemeClr val="dk1"/>
                </a:solidFill>
                <a:latin typeface="Arial"/>
                <a:ea typeface="Arial"/>
                <a:cs typeface="Arial"/>
                <a:sym typeface="Arial"/>
              </a:rPr>
              <a:t>, 429-447. </a:t>
            </a:r>
            <a:endParaRPr lang="en-US" sz="105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93069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1B3C7-6E00-3DAE-68D7-3801275D2497}"/>
              </a:ext>
            </a:extLst>
          </p:cNvPr>
          <p:cNvSpPr>
            <a:spLocks noGrp="1"/>
          </p:cNvSpPr>
          <p:nvPr>
            <p:ph type="title"/>
          </p:nvPr>
        </p:nvSpPr>
        <p:spPr>
          <a:xfrm>
            <a:off x="838199" y="23109"/>
            <a:ext cx="10515600" cy="1325563"/>
          </a:xfrm>
        </p:spPr>
        <p:txBody>
          <a:bodyPr>
            <a:normAutofit/>
          </a:bodyPr>
          <a:lstStyle/>
          <a:p>
            <a:r>
              <a:rPr lang="en-US" b="1" dirty="0"/>
              <a:t>This Notion is Not New … </a:t>
            </a:r>
          </a:p>
        </p:txBody>
      </p:sp>
      <p:sp>
        <p:nvSpPr>
          <p:cNvPr id="3" name="Text Placeholder 1">
            <a:extLst>
              <a:ext uri="{FF2B5EF4-FFF2-40B4-BE49-F238E27FC236}">
                <a16:creationId xmlns:a16="http://schemas.microsoft.com/office/drawing/2014/main" id="{93F4FEBC-EB6F-C21F-A883-9AC2D00BCE60}"/>
              </a:ext>
            </a:extLst>
          </p:cNvPr>
          <p:cNvSpPr txBox="1">
            <a:spLocks/>
          </p:cNvSpPr>
          <p:nvPr/>
        </p:nvSpPr>
        <p:spPr>
          <a:xfrm>
            <a:off x="523874" y="1804812"/>
            <a:ext cx="11144250" cy="430553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i="1" dirty="0">
                <a:solidFill>
                  <a:srgbClr val="0E0E0E"/>
                </a:solidFill>
                <a:latin typeface="Arial" panose="020B0604020202020204" pitchFamily="34" charset="0"/>
                <a:cs typeface="Arial" panose="020B0604020202020204" pitchFamily="34" charset="0"/>
              </a:rPr>
              <a:t>“the ability to use the methods of chemistry in the solution of problems of concern to the individual, the community, the nation and the world [is a central goal of chemistry coursework]”</a:t>
            </a:r>
            <a:br>
              <a:rPr lang="en-US" i="1" dirty="0">
                <a:solidFill>
                  <a:srgbClr val="0E0E0E"/>
                </a:solidFill>
                <a:latin typeface="Arial" panose="020B0604020202020204" pitchFamily="34" charset="0"/>
                <a:cs typeface="Arial" panose="020B0604020202020204" pitchFamily="34" charset="0"/>
              </a:rPr>
            </a:br>
            <a:r>
              <a:rPr lang="en-US" i="1" dirty="0">
                <a:solidFill>
                  <a:srgbClr val="0E0E0E"/>
                </a:solidFill>
                <a:latin typeface="Arial" panose="020B0604020202020204" pitchFamily="34" charset="0"/>
                <a:cs typeface="Arial" panose="020B0604020202020204" pitchFamily="34" charset="0"/>
              </a:rPr>
              <a:t>								</a:t>
            </a:r>
            <a:r>
              <a:rPr lang="en-US" dirty="0">
                <a:solidFill>
                  <a:srgbClr val="0E0E0E"/>
                </a:solidFill>
                <a:latin typeface="Arial" panose="020B0604020202020204" pitchFamily="34" charset="0"/>
                <a:cs typeface="Arial" panose="020B0604020202020204" pitchFamily="34" charset="0"/>
              </a:rPr>
              <a:t>- (Morris, 1964, p 192)</a:t>
            </a:r>
          </a:p>
          <a:p>
            <a:pPr marL="0" indent="0">
              <a:buNone/>
            </a:pPr>
            <a:endParaRPr lang="en-US" dirty="0">
              <a:solidFill>
                <a:srgbClr val="0E0E0E"/>
              </a:solidFill>
              <a:latin typeface="Arial" panose="020B0604020202020204" pitchFamily="34" charset="0"/>
              <a:cs typeface="Arial" panose="020B0604020202020204" pitchFamily="34" charset="0"/>
            </a:endParaRPr>
          </a:p>
          <a:p>
            <a:pPr marL="0" indent="0">
              <a:buNone/>
            </a:pPr>
            <a:r>
              <a:rPr lang="en-US" i="1" dirty="0">
                <a:solidFill>
                  <a:srgbClr val="0E0E0E"/>
                </a:solidFill>
                <a:latin typeface="Arial" panose="020B0604020202020204" pitchFamily="34" charset="0"/>
                <a:cs typeface="Arial" panose="020B0604020202020204" pitchFamily="34" charset="0"/>
              </a:rPr>
              <a:t>“… in our democratic society objective thinking based upon an understanding of the structure and interaction of matter leads to a better life and should, therefore, be a part of the education of all”</a:t>
            </a:r>
          </a:p>
          <a:p>
            <a:pPr marL="0" indent="0">
              <a:buNone/>
            </a:pPr>
            <a:r>
              <a:rPr lang="en-US" dirty="0">
                <a:solidFill>
                  <a:srgbClr val="0E0E0E"/>
                </a:solidFill>
                <a:latin typeface="Arial" panose="020B0604020202020204" pitchFamily="34" charset="0"/>
                <a:cs typeface="Arial" panose="020B0604020202020204" pitchFamily="34" charset="0"/>
              </a:rPr>
              <a:t>								- (Arnold, 1961, p 445)</a:t>
            </a:r>
          </a:p>
        </p:txBody>
      </p:sp>
      <p:sp>
        <p:nvSpPr>
          <p:cNvPr id="9" name="TextBox 8">
            <a:extLst>
              <a:ext uri="{FF2B5EF4-FFF2-40B4-BE49-F238E27FC236}">
                <a16:creationId xmlns:a16="http://schemas.microsoft.com/office/drawing/2014/main" id="{4C3BDCC5-7F3E-61E8-D499-F09BA6354EF5}"/>
              </a:ext>
            </a:extLst>
          </p:cNvPr>
          <p:cNvSpPr txBox="1"/>
          <p:nvPr/>
        </p:nvSpPr>
        <p:spPr>
          <a:xfrm>
            <a:off x="0" y="6110343"/>
            <a:ext cx="10748579" cy="761747"/>
          </a:xfrm>
          <a:prstGeom prst="rect">
            <a:avLst/>
          </a:prstGeom>
          <a:noFill/>
        </p:spPr>
        <p:txBody>
          <a:bodyPr wrap="square">
            <a:spAutoFit/>
          </a:bodyPr>
          <a:lstStyle/>
          <a:p>
            <a:pPr marL="0" marR="0">
              <a:spcBef>
                <a:spcPts val="0"/>
              </a:spcBef>
              <a:spcAft>
                <a:spcPts val="0"/>
              </a:spcAft>
            </a:pPr>
            <a:endParaRPr lang="en-US" sz="1050" dirty="0">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1050" dirty="0">
                <a:latin typeface="Arial" panose="020B0604020202020204" pitchFamily="34" charset="0"/>
                <a:ea typeface="Calibri" panose="020F0502020204030204" pitchFamily="34" charset="0"/>
                <a:cs typeface="Arial" panose="020B0604020202020204" pitchFamily="34" charset="0"/>
              </a:rPr>
              <a:t>Morris, G.C. (1964). The objectives of Australian secondary school courses in chemistry. </a:t>
            </a:r>
            <a:r>
              <a:rPr lang="en-US" sz="1050" i="1" dirty="0">
                <a:latin typeface="Arial" panose="020B0604020202020204" pitchFamily="34" charset="0"/>
                <a:ea typeface="Calibri" panose="020F0502020204030204" pitchFamily="34" charset="0"/>
                <a:cs typeface="Arial" panose="020B0604020202020204" pitchFamily="34" charset="0"/>
              </a:rPr>
              <a:t>Australian Journal of Education, </a:t>
            </a:r>
            <a:r>
              <a:rPr lang="en-US" sz="1050" i="1" dirty="0">
                <a:effectLst/>
                <a:latin typeface="Arial" panose="020B0604020202020204" pitchFamily="34" charset="0"/>
                <a:ea typeface="Calibri" panose="020F0502020204030204" pitchFamily="34" charset="0"/>
                <a:cs typeface="Arial" panose="020B0604020202020204" pitchFamily="34" charset="0"/>
              </a:rPr>
              <a:t>8</a:t>
            </a:r>
            <a:r>
              <a:rPr lang="en-US" sz="1050" dirty="0">
                <a:effectLst/>
                <a:latin typeface="Arial" panose="020B0604020202020204" pitchFamily="34" charset="0"/>
                <a:ea typeface="Calibri" panose="020F0502020204030204" pitchFamily="34" charset="0"/>
                <a:cs typeface="Arial" panose="020B0604020202020204" pitchFamily="34" charset="0"/>
              </a:rPr>
              <a:t> (3), 192–208.</a:t>
            </a:r>
          </a:p>
          <a:p>
            <a:pPr marL="0" marR="0">
              <a:spcBef>
                <a:spcPts val="0"/>
              </a:spcBef>
              <a:spcAft>
                <a:spcPts val="0"/>
              </a:spcAft>
            </a:pPr>
            <a:r>
              <a:rPr lang="en-US" sz="1050" dirty="0">
                <a:latin typeface="Arial" panose="020B0604020202020204" pitchFamily="34" charset="0"/>
                <a:ea typeface="Calibri" panose="020F0502020204030204" pitchFamily="34" charset="0"/>
                <a:cs typeface="Arial" panose="020B0604020202020204" pitchFamily="34" charset="0"/>
              </a:rPr>
              <a:t>Arnold, L.A.</a:t>
            </a:r>
            <a:r>
              <a:rPr lang="en-US" sz="1050" i="1" dirty="0">
                <a:latin typeface="Arial" panose="020B0604020202020204" pitchFamily="34" charset="0"/>
                <a:ea typeface="Calibri" panose="020F0502020204030204" pitchFamily="34" charset="0"/>
                <a:cs typeface="Arial" panose="020B0604020202020204" pitchFamily="34" charset="0"/>
              </a:rPr>
              <a:t> </a:t>
            </a:r>
            <a:r>
              <a:rPr lang="en-US" sz="1050" dirty="0">
                <a:latin typeface="Arial" panose="020B0604020202020204" pitchFamily="34" charset="0"/>
                <a:ea typeface="Calibri" panose="020F0502020204030204" pitchFamily="34" charset="0"/>
                <a:cs typeface="Arial" panose="020B0604020202020204" pitchFamily="34" charset="0"/>
              </a:rPr>
              <a:t>(1961). Some phases of research in the development of a general education college chemistry course. </a:t>
            </a:r>
            <a:r>
              <a:rPr lang="en-US" sz="1050" i="1" dirty="0">
                <a:latin typeface="Arial" panose="020B0604020202020204" pitchFamily="34" charset="0"/>
                <a:ea typeface="Calibri" panose="020F0502020204030204" pitchFamily="34" charset="0"/>
                <a:cs typeface="Arial" panose="020B0604020202020204" pitchFamily="34" charset="0"/>
              </a:rPr>
              <a:t>Science Education, 45 </a:t>
            </a:r>
            <a:r>
              <a:rPr lang="en-US" sz="1050" dirty="0">
                <a:latin typeface="Arial" panose="020B0604020202020204" pitchFamily="34" charset="0"/>
                <a:ea typeface="Calibri" panose="020F0502020204030204" pitchFamily="34" charset="0"/>
                <a:cs typeface="Arial" panose="020B0604020202020204" pitchFamily="34" charset="0"/>
              </a:rPr>
              <a:t>(5), 377-377. </a:t>
            </a:r>
            <a:endParaRPr lang="en-US" sz="1050"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endParaRPr lang="en-US" sz="1200" i="1"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830138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cxnSp>
        <p:nvCxnSpPr>
          <p:cNvPr id="11" name="Straight Arrow Connector 10">
            <a:extLst>
              <a:ext uri="{FF2B5EF4-FFF2-40B4-BE49-F238E27FC236}">
                <a16:creationId xmlns:a16="http://schemas.microsoft.com/office/drawing/2014/main" id="{98027653-AF2B-D7AD-C31F-832ED4048C95}"/>
              </a:ext>
            </a:extLst>
          </p:cNvPr>
          <p:cNvCxnSpPr/>
          <p:nvPr/>
        </p:nvCxnSpPr>
        <p:spPr>
          <a:xfrm>
            <a:off x="532367" y="1280892"/>
            <a:ext cx="11003280" cy="0"/>
          </a:xfrm>
          <a:prstGeom prst="straightConnector1">
            <a:avLst/>
          </a:prstGeom>
          <a:ln w="444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068D409-8F60-EF8E-1AA3-E0B0AEF190C2}"/>
              </a:ext>
            </a:extLst>
          </p:cNvPr>
          <p:cNvCxnSpPr/>
          <p:nvPr/>
        </p:nvCxnSpPr>
        <p:spPr>
          <a:xfrm>
            <a:off x="3055417" y="887192"/>
            <a:ext cx="0" cy="3937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9037F2B-607B-358E-E393-4F7CC64267F0}"/>
              </a:ext>
            </a:extLst>
          </p:cNvPr>
          <p:cNvCxnSpPr/>
          <p:nvPr/>
        </p:nvCxnSpPr>
        <p:spPr>
          <a:xfrm>
            <a:off x="6403690" y="887192"/>
            <a:ext cx="0" cy="3937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6EEABA8-62B5-0F48-C282-ADBEB6B677CF}"/>
              </a:ext>
            </a:extLst>
          </p:cNvPr>
          <p:cNvCxnSpPr/>
          <p:nvPr/>
        </p:nvCxnSpPr>
        <p:spPr>
          <a:xfrm>
            <a:off x="9724803" y="887192"/>
            <a:ext cx="0" cy="3937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5957ED4-ABF3-26CA-EB1F-85A540F0D892}"/>
              </a:ext>
            </a:extLst>
          </p:cNvPr>
          <p:cNvCxnSpPr/>
          <p:nvPr/>
        </p:nvCxnSpPr>
        <p:spPr>
          <a:xfrm>
            <a:off x="10854977" y="887192"/>
            <a:ext cx="0" cy="3937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68D7C46-CC6B-6F79-FFE1-59496B7AA4CF}"/>
              </a:ext>
            </a:extLst>
          </p:cNvPr>
          <p:cNvSpPr txBox="1"/>
          <p:nvPr/>
        </p:nvSpPr>
        <p:spPr>
          <a:xfrm>
            <a:off x="2314294" y="548637"/>
            <a:ext cx="1482246" cy="338554"/>
          </a:xfrm>
          <a:prstGeom prst="rect">
            <a:avLst/>
          </a:prstGeom>
          <a:noFill/>
        </p:spPr>
        <p:txBody>
          <a:bodyPr wrap="square" rtlCol="0">
            <a:spAutoFit/>
          </a:bodyPr>
          <a:lstStyle/>
          <a:p>
            <a:pPr algn="ctr"/>
            <a:r>
              <a:rPr lang="en-US" sz="1600" dirty="0">
                <a:solidFill>
                  <a:srgbClr val="0E0E0E"/>
                </a:solidFill>
                <a:latin typeface="Arial" panose="020B0604020202020204" pitchFamily="34" charset="0"/>
                <a:cs typeface="Arial" panose="020B0604020202020204" pitchFamily="34" charset="0"/>
              </a:rPr>
              <a:t>Exam 1</a:t>
            </a:r>
          </a:p>
        </p:txBody>
      </p:sp>
      <p:sp>
        <p:nvSpPr>
          <p:cNvPr id="17" name="TextBox 16">
            <a:extLst>
              <a:ext uri="{FF2B5EF4-FFF2-40B4-BE49-F238E27FC236}">
                <a16:creationId xmlns:a16="http://schemas.microsoft.com/office/drawing/2014/main" id="{B7508340-6D15-63FA-7019-3BD093AA4A1E}"/>
              </a:ext>
            </a:extLst>
          </p:cNvPr>
          <p:cNvSpPr txBox="1"/>
          <p:nvPr/>
        </p:nvSpPr>
        <p:spPr>
          <a:xfrm>
            <a:off x="5664831" y="548637"/>
            <a:ext cx="1482246" cy="338554"/>
          </a:xfrm>
          <a:prstGeom prst="rect">
            <a:avLst/>
          </a:prstGeom>
          <a:noFill/>
        </p:spPr>
        <p:txBody>
          <a:bodyPr wrap="square" rtlCol="0">
            <a:spAutoFit/>
          </a:bodyPr>
          <a:lstStyle/>
          <a:p>
            <a:pPr algn="ctr"/>
            <a:r>
              <a:rPr lang="en-US" sz="1600" dirty="0">
                <a:solidFill>
                  <a:srgbClr val="0E0E0E"/>
                </a:solidFill>
                <a:latin typeface="Arial" panose="020B0604020202020204" pitchFamily="34" charset="0"/>
                <a:cs typeface="Arial" panose="020B0604020202020204" pitchFamily="34" charset="0"/>
              </a:rPr>
              <a:t>Exam 2</a:t>
            </a:r>
          </a:p>
        </p:txBody>
      </p:sp>
      <p:sp>
        <p:nvSpPr>
          <p:cNvPr id="18" name="TextBox 17">
            <a:extLst>
              <a:ext uri="{FF2B5EF4-FFF2-40B4-BE49-F238E27FC236}">
                <a16:creationId xmlns:a16="http://schemas.microsoft.com/office/drawing/2014/main" id="{02690230-25EA-08E8-9544-6DE0651D9F56}"/>
              </a:ext>
            </a:extLst>
          </p:cNvPr>
          <p:cNvSpPr txBox="1"/>
          <p:nvPr/>
        </p:nvSpPr>
        <p:spPr>
          <a:xfrm>
            <a:off x="9013103" y="548637"/>
            <a:ext cx="1482246" cy="338554"/>
          </a:xfrm>
          <a:prstGeom prst="rect">
            <a:avLst/>
          </a:prstGeom>
          <a:noFill/>
        </p:spPr>
        <p:txBody>
          <a:bodyPr wrap="square" rtlCol="0">
            <a:spAutoFit/>
          </a:bodyPr>
          <a:lstStyle/>
          <a:p>
            <a:pPr algn="ctr"/>
            <a:r>
              <a:rPr lang="en-US" sz="1600" dirty="0">
                <a:solidFill>
                  <a:srgbClr val="0E0E0E"/>
                </a:solidFill>
                <a:latin typeface="Arial" panose="020B0604020202020204" pitchFamily="34" charset="0"/>
                <a:cs typeface="Arial" panose="020B0604020202020204" pitchFamily="34" charset="0"/>
              </a:rPr>
              <a:t>Exam 3</a:t>
            </a:r>
          </a:p>
        </p:txBody>
      </p:sp>
      <p:sp>
        <p:nvSpPr>
          <p:cNvPr id="19" name="TextBox 18">
            <a:extLst>
              <a:ext uri="{FF2B5EF4-FFF2-40B4-BE49-F238E27FC236}">
                <a16:creationId xmlns:a16="http://schemas.microsoft.com/office/drawing/2014/main" id="{382040D1-0EA0-55C8-8A94-A50A7783DAB1}"/>
              </a:ext>
            </a:extLst>
          </p:cNvPr>
          <p:cNvSpPr txBox="1"/>
          <p:nvPr/>
        </p:nvSpPr>
        <p:spPr>
          <a:xfrm>
            <a:off x="10139499" y="300610"/>
            <a:ext cx="1482246" cy="584775"/>
          </a:xfrm>
          <a:prstGeom prst="rect">
            <a:avLst/>
          </a:prstGeom>
          <a:noFill/>
        </p:spPr>
        <p:txBody>
          <a:bodyPr wrap="square" rtlCol="0">
            <a:spAutoFit/>
          </a:bodyPr>
          <a:lstStyle/>
          <a:p>
            <a:pPr algn="ctr"/>
            <a:r>
              <a:rPr lang="en-US" sz="1600" dirty="0">
                <a:solidFill>
                  <a:srgbClr val="0E0E0E"/>
                </a:solidFill>
                <a:latin typeface="Arial" panose="020B0604020202020204" pitchFamily="34" charset="0"/>
                <a:cs typeface="Arial" panose="020B0604020202020204" pitchFamily="34" charset="0"/>
              </a:rPr>
              <a:t>Final</a:t>
            </a:r>
            <a:br>
              <a:rPr lang="en-US" sz="1600" dirty="0">
                <a:solidFill>
                  <a:srgbClr val="0E0E0E"/>
                </a:solidFill>
                <a:latin typeface="Arial" panose="020B0604020202020204" pitchFamily="34" charset="0"/>
                <a:cs typeface="Arial" panose="020B0604020202020204" pitchFamily="34" charset="0"/>
              </a:rPr>
            </a:br>
            <a:r>
              <a:rPr lang="en-US" sz="1600" dirty="0">
                <a:solidFill>
                  <a:srgbClr val="0E0E0E"/>
                </a:solidFill>
                <a:latin typeface="Arial" panose="020B0604020202020204" pitchFamily="34" charset="0"/>
                <a:cs typeface="Arial" panose="020B0604020202020204" pitchFamily="34" charset="0"/>
              </a:rPr>
              <a:t>Exam</a:t>
            </a:r>
          </a:p>
        </p:txBody>
      </p:sp>
      <p:sp>
        <p:nvSpPr>
          <p:cNvPr id="20" name="Oval 19">
            <a:extLst>
              <a:ext uri="{FF2B5EF4-FFF2-40B4-BE49-F238E27FC236}">
                <a16:creationId xmlns:a16="http://schemas.microsoft.com/office/drawing/2014/main" id="{671A4550-DFCA-75FE-D85A-947213491A16}"/>
              </a:ext>
            </a:extLst>
          </p:cNvPr>
          <p:cNvSpPr/>
          <p:nvPr/>
        </p:nvSpPr>
        <p:spPr>
          <a:xfrm>
            <a:off x="1073802" y="1040862"/>
            <a:ext cx="480060" cy="480060"/>
          </a:xfrm>
          <a:prstGeom prst="ellipse">
            <a:avLst/>
          </a:prstGeom>
          <a:solidFill>
            <a:srgbClr val="AB1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1140573C-5EFC-CF3D-01CC-7A56DBD8F213}"/>
              </a:ext>
            </a:extLst>
          </p:cNvPr>
          <p:cNvSpPr txBox="1"/>
          <p:nvPr/>
        </p:nvSpPr>
        <p:spPr>
          <a:xfrm>
            <a:off x="496052" y="1914622"/>
            <a:ext cx="11199895" cy="4739759"/>
          </a:xfrm>
          <a:prstGeom prst="rect">
            <a:avLst/>
          </a:prstGeom>
          <a:noFill/>
        </p:spPr>
        <p:txBody>
          <a:bodyPr wrap="square" rtlCol="0">
            <a:spAutoFit/>
          </a:bodyPr>
          <a:lstStyle/>
          <a:p>
            <a:pPr>
              <a:spcAft>
                <a:spcPts val="1200"/>
              </a:spcAft>
            </a:pPr>
            <a:r>
              <a:rPr lang="en-US" sz="3200" b="1" dirty="0">
                <a:effectLst/>
                <a:latin typeface="Arial" panose="020B0604020202020204" pitchFamily="34" charset="0"/>
                <a:ea typeface="Times New Roman" panose="02020603050405020304" pitchFamily="18" charset="0"/>
                <a:cs typeface="Arial" panose="020B0604020202020204" pitchFamily="34" charset="0"/>
              </a:rPr>
              <a:t>Students Expect to “Do the Lesson”</a:t>
            </a:r>
          </a:p>
          <a:p>
            <a:pPr marL="458788">
              <a:spcAft>
                <a:spcPts val="1200"/>
              </a:spcAft>
            </a:pPr>
            <a:r>
              <a:rPr lang="en-US" sz="2800" i="1" dirty="0">
                <a:solidFill>
                  <a:schemeClr val="bg1">
                    <a:lumMod val="50000"/>
                  </a:schemeClr>
                </a:solidFill>
                <a:effectLst/>
                <a:latin typeface="Arial" panose="020B0604020202020204" pitchFamily="34" charset="0"/>
                <a:ea typeface="Times New Roman" panose="02020603050405020304" pitchFamily="18" charset="0"/>
                <a:cs typeface="Arial" panose="020B0604020202020204" pitchFamily="34" charset="0"/>
              </a:rPr>
              <a:t>I do </a:t>
            </a:r>
            <a:r>
              <a:rPr lang="en-US" sz="2800" i="1" dirty="0" err="1">
                <a:solidFill>
                  <a:schemeClr val="bg1">
                    <a:lumMod val="50000"/>
                  </a:schemeClr>
                </a:solidFill>
                <a:effectLst/>
                <a:latin typeface="Arial" panose="020B0604020202020204" pitchFamily="34" charset="0"/>
                <a:ea typeface="Times New Roman" panose="02020603050405020304" pitchFamily="18" charset="0"/>
                <a:cs typeface="Arial" panose="020B0604020202020204" pitchFamily="34" charset="0"/>
              </a:rPr>
              <a:t>wanna</a:t>
            </a:r>
            <a:r>
              <a:rPr lang="en-US" sz="2800" i="1" dirty="0">
                <a:solidFill>
                  <a:schemeClr val="bg1">
                    <a:lumMod val="50000"/>
                  </a:schemeClr>
                </a:solidFill>
                <a:effectLst/>
                <a:latin typeface="Arial" panose="020B0604020202020204" pitchFamily="34" charset="0"/>
                <a:ea typeface="Times New Roman" panose="02020603050405020304" pitchFamily="18" charset="0"/>
                <a:cs typeface="Arial" panose="020B0604020202020204" pitchFamily="34" charset="0"/>
              </a:rPr>
              <a:t> try, at least a little bit, </a:t>
            </a:r>
            <a:r>
              <a:rPr lang="en-US" sz="2800" b="1" i="1" dirty="0">
                <a:effectLst/>
                <a:latin typeface="Arial" panose="020B0604020202020204" pitchFamily="34" charset="0"/>
                <a:ea typeface="Times New Roman" panose="02020603050405020304" pitchFamily="18" charset="0"/>
                <a:cs typeface="Arial" panose="020B0604020202020204" pitchFamily="34" charset="0"/>
              </a:rPr>
              <a:t>to understand whatever my professors are telling me about</a:t>
            </a:r>
            <a:r>
              <a:rPr lang="en-US" sz="2800" i="1" dirty="0">
                <a:effectLst/>
                <a:latin typeface="Arial" panose="020B0604020202020204" pitchFamily="34" charset="0"/>
                <a:ea typeface="Times New Roman" panose="02020603050405020304" pitchFamily="18" charset="0"/>
                <a:cs typeface="Arial" panose="020B0604020202020204" pitchFamily="34" charset="0"/>
              </a:rPr>
              <a:t> </a:t>
            </a:r>
            <a:r>
              <a:rPr lang="en-US" sz="2800" i="1" dirty="0">
                <a:solidFill>
                  <a:schemeClr val="bg1">
                    <a:lumMod val="50000"/>
                  </a:schemeClr>
                </a:solidFill>
                <a:effectLst/>
                <a:latin typeface="Arial" panose="020B0604020202020204" pitchFamily="34" charset="0"/>
                <a:ea typeface="Times New Roman" panose="02020603050405020304" pitchFamily="18" charset="0"/>
                <a:cs typeface="Arial" panose="020B0604020202020204" pitchFamily="34" charset="0"/>
              </a:rPr>
              <a:t>and whatever the TAs try to tell us about.</a:t>
            </a:r>
            <a:r>
              <a:rPr lang="en-US" sz="2800" i="1" dirty="0">
                <a:solidFill>
                  <a:schemeClr val="bg1">
                    <a:lumMod val="50000"/>
                  </a:schemeClr>
                </a:solidFill>
                <a:latin typeface="Arial" panose="020B0604020202020204" pitchFamily="34" charset="0"/>
                <a:ea typeface="Times New Roman" panose="02020603050405020304" pitchFamily="18" charset="0"/>
                <a:cs typeface="Arial" panose="020B0604020202020204" pitchFamily="34" charset="0"/>
              </a:rPr>
              <a:t> </a:t>
            </a:r>
            <a:endParaRPr lang="en-US" sz="2800" i="1" u="sng" dirty="0">
              <a:solidFill>
                <a:srgbClr val="0E0E0E"/>
              </a:solidFill>
              <a:latin typeface="Arial" panose="020B0604020202020204" pitchFamily="34" charset="0"/>
              <a:cs typeface="Arial" panose="020B0604020202020204" pitchFamily="34" charset="0"/>
            </a:endParaRPr>
          </a:p>
          <a:p>
            <a:pPr marL="458788">
              <a:spcAft>
                <a:spcPts val="1200"/>
              </a:spcAft>
            </a:pPr>
            <a:r>
              <a:rPr lang="en-US" sz="2800" dirty="0">
                <a:solidFill>
                  <a:srgbClr val="0E0E0E"/>
                </a:solidFill>
                <a:latin typeface="Arial" panose="020B0604020202020204" pitchFamily="34" charset="0"/>
                <a:cs typeface="Arial" panose="020B0604020202020204" pitchFamily="34" charset="0"/>
              </a:rPr>
              <a:t>Course assessments exist to: </a:t>
            </a:r>
          </a:p>
          <a:p>
            <a:pPr marL="458788">
              <a:spcAft>
                <a:spcPts val="1200"/>
              </a:spcAft>
            </a:pPr>
            <a:r>
              <a:rPr lang="en-US" sz="2800" b="1" i="1" dirty="0">
                <a:effectLst/>
                <a:latin typeface="Arial" panose="020B0604020202020204" pitchFamily="34" charset="0"/>
                <a:ea typeface="Times New Roman" panose="02020603050405020304" pitchFamily="18" charset="0"/>
                <a:cs typeface="Arial" panose="020B0604020202020204" pitchFamily="34" charset="0"/>
              </a:rPr>
              <a:t>prove that you, you know, actually learn something</a:t>
            </a:r>
            <a:r>
              <a:rPr lang="en-US" sz="2800" i="1" dirty="0">
                <a:effectLst/>
                <a:latin typeface="Arial" panose="020B0604020202020204" pitchFamily="34" charset="0"/>
                <a:ea typeface="Times New Roman" panose="02020603050405020304" pitchFamily="18" charset="0"/>
                <a:cs typeface="Arial" panose="020B0604020202020204" pitchFamily="34" charset="0"/>
              </a:rPr>
              <a:t> </a:t>
            </a:r>
            <a:r>
              <a:rPr lang="en-US" sz="2800" i="1" dirty="0">
                <a:solidFill>
                  <a:schemeClr val="bg1">
                    <a:lumMod val="50000"/>
                  </a:schemeClr>
                </a:solidFill>
                <a:effectLst/>
                <a:latin typeface="Arial" panose="020B0604020202020204" pitchFamily="34" charset="0"/>
                <a:ea typeface="Times New Roman" panose="02020603050405020304" pitchFamily="18" charset="0"/>
                <a:cs typeface="Arial" panose="020B0604020202020204" pitchFamily="34" charset="0"/>
              </a:rPr>
              <a:t>instead of get quote unquote free credit.</a:t>
            </a:r>
            <a:r>
              <a:rPr lang="en-US" sz="2800" i="1" dirty="0">
                <a:solidFill>
                  <a:schemeClr val="bg1">
                    <a:lumMod val="50000"/>
                  </a:schemeClr>
                </a:solidFill>
                <a:effectLst/>
                <a:latin typeface="Arial" panose="020B0604020202020204" pitchFamily="34" charset="0"/>
                <a:cs typeface="Arial" panose="020B0604020202020204" pitchFamily="34" charset="0"/>
              </a:rPr>
              <a:t> </a:t>
            </a:r>
            <a:endParaRPr lang="en-US" sz="2800" i="1" u="sng" dirty="0">
              <a:solidFill>
                <a:srgbClr val="0E0E0E"/>
              </a:solidFill>
              <a:latin typeface="Arial" panose="020B0604020202020204" pitchFamily="34" charset="0"/>
              <a:cs typeface="Arial" panose="020B0604020202020204" pitchFamily="34" charset="0"/>
            </a:endParaRPr>
          </a:p>
          <a:p>
            <a:pPr marL="458788">
              <a:spcAft>
                <a:spcPts val="1200"/>
              </a:spcAft>
            </a:pPr>
            <a:r>
              <a:rPr lang="en-US" sz="2800" dirty="0">
                <a:latin typeface="Arial" panose="020B0604020202020204" pitchFamily="34" charset="0"/>
                <a:ea typeface="Times New Roman" panose="02020603050405020304" pitchFamily="18" charset="0"/>
                <a:cs typeface="Arial" panose="020B0604020202020204" pitchFamily="34" charset="0"/>
              </a:rPr>
              <a:t>– Ella</a:t>
            </a:r>
            <a:endParaRPr lang="en-US" sz="2800" i="1" u="sng" dirty="0">
              <a:solidFill>
                <a:srgbClr val="0E0E0E"/>
              </a:solidFill>
              <a:latin typeface="Arial" panose="020B0604020202020204" pitchFamily="34" charset="0"/>
              <a:cs typeface="Arial" panose="020B0604020202020204" pitchFamily="34" charset="0"/>
            </a:endParaRPr>
          </a:p>
          <a:p>
            <a:endParaRPr lang="en-US" sz="2400" dirty="0">
              <a:solidFill>
                <a:srgbClr val="0E0E0E"/>
              </a:solidFill>
              <a:latin typeface="Helvetica" pitchFamily="2" charset="0"/>
            </a:endParaRPr>
          </a:p>
        </p:txBody>
      </p:sp>
      <p:sp>
        <p:nvSpPr>
          <p:cNvPr id="3" name="Google Shape;196;p5">
            <a:extLst>
              <a:ext uri="{FF2B5EF4-FFF2-40B4-BE49-F238E27FC236}">
                <a16:creationId xmlns:a16="http://schemas.microsoft.com/office/drawing/2014/main" id="{1A205EF7-CF50-41C8-844B-AF1A7D3517F5}"/>
              </a:ext>
            </a:extLst>
          </p:cNvPr>
          <p:cNvSpPr txBox="1"/>
          <p:nvPr/>
        </p:nvSpPr>
        <p:spPr>
          <a:xfrm>
            <a:off x="0" y="6288468"/>
            <a:ext cx="8835615" cy="41545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dirty="0">
                <a:effectLst/>
                <a:latin typeface="Arial" panose="020B0604020202020204" pitchFamily="34" charset="0"/>
                <a:ea typeface="Arial" panose="020B0604020202020204" pitchFamily="34" charset="0"/>
              </a:rPr>
              <a:t>Schwarz, C. E., </a:t>
            </a:r>
            <a:r>
              <a:rPr lang="en-US" sz="1050" dirty="0" err="1">
                <a:effectLst/>
                <a:latin typeface="Arial" panose="020B0604020202020204" pitchFamily="34" charset="0"/>
                <a:ea typeface="Arial" panose="020B0604020202020204" pitchFamily="34" charset="0"/>
              </a:rPr>
              <a:t>DeGlopper</a:t>
            </a:r>
            <a:r>
              <a:rPr lang="en-US" sz="1050" dirty="0">
                <a:effectLst/>
                <a:latin typeface="Arial" panose="020B0604020202020204" pitchFamily="34" charset="0"/>
                <a:ea typeface="Arial" panose="020B0604020202020204" pitchFamily="34" charset="0"/>
              </a:rPr>
              <a:t>, K. S., Greco, N. C., Russ, R. S., &amp; Stowe, R. L. (2025). Modeling student negotiation of assessment-related epistemological messages in a college science course. </a:t>
            </a:r>
            <a:r>
              <a:rPr lang="en-US" sz="1050" i="1" dirty="0">
                <a:effectLst/>
                <a:latin typeface="Arial" panose="020B0604020202020204" pitchFamily="34" charset="0"/>
                <a:ea typeface="Arial" panose="020B0604020202020204" pitchFamily="34" charset="0"/>
              </a:rPr>
              <a:t>Science Education</a:t>
            </a:r>
            <a:r>
              <a:rPr lang="en-US" sz="1050" dirty="0">
                <a:solidFill>
                  <a:schemeClr val="dk1"/>
                </a:solidFill>
                <a:latin typeface="Arial"/>
                <a:ea typeface="Arial"/>
                <a:cs typeface="Arial"/>
                <a:sym typeface="Arial"/>
              </a:rPr>
              <a:t>, </a:t>
            </a:r>
            <a:r>
              <a:rPr lang="en-US" sz="1050" i="1" dirty="0">
                <a:solidFill>
                  <a:schemeClr val="dk1"/>
                </a:solidFill>
                <a:latin typeface="Arial"/>
                <a:ea typeface="Arial"/>
                <a:cs typeface="Arial"/>
                <a:sym typeface="Arial"/>
              </a:rPr>
              <a:t>109</a:t>
            </a:r>
            <a:r>
              <a:rPr lang="en-US" sz="1050" dirty="0">
                <a:solidFill>
                  <a:schemeClr val="dk1"/>
                </a:solidFill>
                <a:latin typeface="Arial"/>
                <a:ea typeface="Arial"/>
                <a:cs typeface="Arial"/>
                <a:sym typeface="Arial"/>
              </a:rPr>
              <a:t>(2)</a:t>
            </a:r>
            <a:r>
              <a:rPr lang="en-US" sz="1050" i="1" dirty="0">
                <a:solidFill>
                  <a:schemeClr val="dk1"/>
                </a:solidFill>
                <a:latin typeface="Arial"/>
                <a:ea typeface="Arial"/>
                <a:cs typeface="Arial"/>
                <a:sym typeface="Arial"/>
              </a:rPr>
              <a:t>, 429-447. </a:t>
            </a:r>
            <a:endParaRPr lang="en-US" sz="105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453054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cxnSp>
        <p:nvCxnSpPr>
          <p:cNvPr id="11" name="Straight Arrow Connector 10">
            <a:extLst>
              <a:ext uri="{FF2B5EF4-FFF2-40B4-BE49-F238E27FC236}">
                <a16:creationId xmlns:a16="http://schemas.microsoft.com/office/drawing/2014/main" id="{98027653-AF2B-D7AD-C31F-832ED4048C95}"/>
              </a:ext>
            </a:extLst>
          </p:cNvPr>
          <p:cNvCxnSpPr/>
          <p:nvPr/>
        </p:nvCxnSpPr>
        <p:spPr>
          <a:xfrm>
            <a:off x="532367" y="1280892"/>
            <a:ext cx="11003280" cy="0"/>
          </a:xfrm>
          <a:prstGeom prst="straightConnector1">
            <a:avLst/>
          </a:prstGeom>
          <a:ln w="444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068D409-8F60-EF8E-1AA3-E0B0AEF190C2}"/>
              </a:ext>
            </a:extLst>
          </p:cNvPr>
          <p:cNvCxnSpPr/>
          <p:nvPr/>
        </p:nvCxnSpPr>
        <p:spPr>
          <a:xfrm>
            <a:off x="3055417" y="887192"/>
            <a:ext cx="0" cy="3937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9037F2B-607B-358E-E393-4F7CC64267F0}"/>
              </a:ext>
            </a:extLst>
          </p:cNvPr>
          <p:cNvCxnSpPr/>
          <p:nvPr/>
        </p:nvCxnSpPr>
        <p:spPr>
          <a:xfrm>
            <a:off x="6403690" y="887192"/>
            <a:ext cx="0" cy="3937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6EEABA8-62B5-0F48-C282-ADBEB6B677CF}"/>
              </a:ext>
            </a:extLst>
          </p:cNvPr>
          <p:cNvCxnSpPr/>
          <p:nvPr/>
        </p:nvCxnSpPr>
        <p:spPr>
          <a:xfrm>
            <a:off x="9724803" y="887192"/>
            <a:ext cx="0" cy="3937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5957ED4-ABF3-26CA-EB1F-85A540F0D892}"/>
              </a:ext>
            </a:extLst>
          </p:cNvPr>
          <p:cNvCxnSpPr/>
          <p:nvPr/>
        </p:nvCxnSpPr>
        <p:spPr>
          <a:xfrm>
            <a:off x="10854977" y="887192"/>
            <a:ext cx="0" cy="3937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68D7C46-CC6B-6F79-FFE1-59496B7AA4CF}"/>
              </a:ext>
            </a:extLst>
          </p:cNvPr>
          <p:cNvSpPr txBox="1"/>
          <p:nvPr/>
        </p:nvSpPr>
        <p:spPr>
          <a:xfrm>
            <a:off x="2314294" y="548637"/>
            <a:ext cx="1482246" cy="338554"/>
          </a:xfrm>
          <a:prstGeom prst="rect">
            <a:avLst/>
          </a:prstGeom>
          <a:noFill/>
        </p:spPr>
        <p:txBody>
          <a:bodyPr wrap="square" rtlCol="0">
            <a:spAutoFit/>
          </a:bodyPr>
          <a:lstStyle/>
          <a:p>
            <a:pPr algn="ctr"/>
            <a:r>
              <a:rPr lang="en-US" sz="1600" dirty="0">
                <a:solidFill>
                  <a:srgbClr val="0E0E0E"/>
                </a:solidFill>
                <a:latin typeface="Arial" panose="020B0604020202020204" pitchFamily="34" charset="0"/>
                <a:cs typeface="Arial" panose="020B0604020202020204" pitchFamily="34" charset="0"/>
              </a:rPr>
              <a:t>Exam 1</a:t>
            </a:r>
          </a:p>
        </p:txBody>
      </p:sp>
      <p:sp>
        <p:nvSpPr>
          <p:cNvPr id="17" name="TextBox 16">
            <a:extLst>
              <a:ext uri="{FF2B5EF4-FFF2-40B4-BE49-F238E27FC236}">
                <a16:creationId xmlns:a16="http://schemas.microsoft.com/office/drawing/2014/main" id="{B7508340-6D15-63FA-7019-3BD093AA4A1E}"/>
              </a:ext>
            </a:extLst>
          </p:cNvPr>
          <p:cNvSpPr txBox="1"/>
          <p:nvPr/>
        </p:nvSpPr>
        <p:spPr>
          <a:xfrm>
            <a:off x="5664831" y="548637"/>
            <a:ext cx="1482246" cy="338554"/>
          </a:xfrm>
          <a:prstGeom prst="rect">
            <a:avLst/>
          </a:prstGeom>
          <a:noFill/>
        </p:spPr>
        <p:txBody>
          <a:bodyPr wrap="square" rtlCol="0">
            <a:spAutoFit/>
          </a:bodyPr>
          <a:lstStyle/>
          <a:p>
            <a:pPr algn="ctr"/>
            <a:r>
              <a:rPr lang="en-US" sz="1600" dirty="0">
                <a:solidFill>
                  <a:srgbClr val="0E0E0E"/>
                </a:solidFill>
                <a:latin typeface="Arial" panose="020B0604020202020204" pitchFamily="34" charset="0"/>
                <a:cs typeface="Arial" panose="020B0604020202020204" pitchFamily="34" charset="0"/>
              </a:rPr>
              <a:t>Exam 2</a:t>
            </a:r>
          </a:p>
        </p:txBody>
      </p:sp>
      <p:sp>
        <p:nvSpPr>
          <p:cNvPr id="18" name="TextBox 17">
            <a:extLst>
              <a:ext uri="{FF2B5EF4-FFF2-40B4-BE49-F238E27FC236}">
                <a16:creationId xmlns:a16="http://schemas.microsoft.com/office/drawing/2014/main" id="{02690230-25EA-08E8-9544-6DE0651D9F56}"/>
              </a:ext>
            </a:extLst>
          </p:cNvPr>
          <p:cNvSpPr txBox="1"/>
          <p:nvPr/>
        </p:nvSpPr>
        <p:spPr>
          <a:xfrm>
            <a:off x="9013103" y="548637"/>
            <a:ext cx="1482246" cy="338554"/>
          </a:xfrm>
          <a:prstGeom prst="rect">
            <a:avLst/>
          </a:prstGeom>
          <a:noFill/>
        </p:spPr>
        <p:txBody>
          <a:bodyPr wrap="square" rtlCol="0">
            <a:spAutoFit/>
          </a:bodyPr>
          <a:lstStyle/>
          <a:p>
            <a:pPr algn="ctr"/>
            <a:r>
              <a:rPr lang="en-US" sz="1600" dirty="0">
                <a:solidFill>
                  <a:srgbClr val="0E0E0E"/>
                </a:solidFill>
                <a:latin typeface="Arial" panose="020B0604020202020204" pitchFamily="34" charset="0"/>
                <a:cs typeface="Arial" panose="020B0604020202020204" pitchFamily="34" charset="0"/>
              </a:rPr>
              <a:t>Exam 3</a:t>
            </a:r>
          </a:p>
        </p:txBody>
      </p:sp>
      <p:sp>
        <p:nvSpPr>
          <p:cNvPr id="19" name="TextBox 18">
            <a:extLst>
              <a:ext uri="{FF2B5EF4-FFF2-40B4-BE49-F238E27FC236}">
                <a16:creationId xmlns:a16="http://schemas.microsoft.com/office/drawing/2014/main" id="{382040D1-0EA0-55C8-8A94-A50A7783DAB1}"/>
              </a:ext>
            </a:extLst>
          </p:cNvPr>
          <p:cNvSpPr txBox="1"/>
          <p:nvPr/>
        </p:nvSpPr>
        <p:spPr>
          <a:xfrm>
            <a:off x="10139499" y="300610"/>
            <a:ext cx="1482246" cy="584775"/>
          </a:xfrm>
          <a:prstGeom prst="rect">
            <a:avLst/>
          </a:prstGeom>
          <a:noFill/>
        </p:spPr>
        <p:txBody>
          <a:bodyPr wrap="square" rtlCol="0">
            <a:spAutoFit/>
          </a:bodyPr>
          <a:lstStyle/>
          <a:p>
            <a:pPr algn="ctr"/>
            <a:r>
              <a:rPr lang="en-US" sz="1600" dirty="0">
                <a:solidFill>
                  <a:srgbClr val="0E0E0E"/>
                </a:solidFill>
                <a:latin typeface="Arial" panose="020B0604020202020204" pitchFamily="34" charset="0"/>
                <a:cs typeface="Arial" panose="020B0604020202020204" pitchFamily="34" charset="0"/>
              </a:rPr>
              <a:t>Final</a:t>
            </a:r>
            <a:br>
              <a:rPr lang="en-US" sz="1600" dirty="0">
                <a:solidFill>
                  <a:srgbClr val="0E0E0E"/>
                </a:solidFill>
                <a:latin typeface="Arial" panose="020B0604020202020204" pitchFamily="34" charset="0"/>
                <a:cs typeface="Arial" panose="020B0604020202020204" pitchFamily="34" charset="0"/>
              </a:rPr>
            </a:br>
            <a:r>
              <a:rPr lang="en-US" sz="1600" dirty="0">
                <a:solidFill>
                  <a:srgbClr val="0E0E0E"/>
                </a:solidFill>
                <a:latin typeface="Arial" panose="020B0604020202020204" pitchFamily="34" charset="0"/>
                <a:cs typeface="Arial" panose="020B0604020202020204" pitchFamily="34" charset="0"/>
              </a:rPr>
              <a:t>Exam</a:t>
            </a:r>
          </a:p>
        </p:txBody>
      </p:sp>
      <p:sp>
        <p:nvSpPr>
          <p:cNvPr id="20" name="Oval 19">
            <a:extLst>
              <a:ext uri="{FF2B5EF4-FFF2-40B4-BE49-F238E27FC236}">
                <a16:creationId xmlns:a16="http://schemas.microsoft.com/office/drawing/2014/main" id="{671A4550-DFCA-75FE-D85A-947213491A16}"/>
              </a:ext>
            </a:extLst>
          </p:cNvPr>
          <p:cNvSpPr/>
          <p:nvPr/>
        </p:nvSpPr>
        <p:spPr>
          <a:xfrm>
            <a:off x="1073802" y="1040862"/>
            <a:ext cx="480060" cy="480060"/>
          </a:xfrm>
          <a:prstGeom prst="ellipse">
            <a:avLst/>
          </a:prstGeom>
          <a:solidFill>
            <a:srgbClr val="AB1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1140573C-5EFC-CF3D-01CC-7A56DBD8F213}"/>
              </a:ext>
            </a:extLst>
          </p:cNvPr>
          <p:cNvSpPr txBox="1"/>
          <p:nvPr/>
        </p:nvSpPr>
        <p:spPr>
          <a:xfrm>
            <a:off x="496052" y="1914622"/>
            <a:ext cx="11199895" cy="3724096"/>
          </a:xfrm>
          <a:prstGeom prst="rect">
            <a:avLst/>
          </a:prstGeom>
          <a:noFill/>
        </p:spPr>
        <p:txBody>
          <a:bodyPr wrap="square" rtlCol="0">
            <a:spAutoFit/>
          </a:bodyPr>
          <a:lstStyle/>
          <a:p>
            <a:pPr>
              <a:spcAft>
                <a:spcPts val="1200"/>
              </a:spcAft>
            </a:pPr>
            <a:r>
              <a:rPr lang="en-US" sz="3200" b="1" dirty="0">
                <a:effectLst/>
                <a:latin typeface="Arial" panose="020B0604020202020204" pitchFamily="34" charset="0"/>
                <a:ea typeface="Times New Roman" panose="02020603050405020304" pitchFamily="18" charset="0"/>
                <a:cs typeface="Arial" panose="020B0604020202020204" pitchFamily="34" charset="0"/>
              </a:rPr>
              <a:t>Students Expect to “Do the Lesson”</a:t>
            </a:r>
          </a:p>
          <a:p>
            <a:pPr marL="458788">
              <a:spcAft>
                <a:spcPts val="1200"/>
              </a:spcAft>
            </a:pPr>
            <a:r>
              <a:rPr lang="en-US" sz="2800" dirty="0">
                <a:effectLst/>
                <a:latin typeface="Arial" panose="020B0604020202020204" pitchFamily="34" charset="0"/>
                <a:ea typeface="Times New Roman" panose="02020603050405020304" pitchFamily="18" charset="0"/>
                <a:cs typeface="Arial" panose="020B0604020202020204" pitchFamily="34" charset="0"/>
              </a:rPr>
              <a:t>What sorts of things need to be learned?</a:t>
            </a:r>
            <a:endParaRPr lang="en-US" sz="2800" i="1" dirty="0">
              <a:solidFill>
                <a:schemeClr val="bg1">
                  <a:lumMod val="50000"/>
                </a:schemeClr>
              </a:solidFill>
              <a:latin typeface="Arial" panose="020B0604020202020204" pitchFamily="34" charset="0"/>
              <a:ea typeface="Times New Roman" panose="02020603050405020304" pitchFamily="18" charset="0"/>
              <a:cs typeface="Arial" panose="020B0604020202020204" pitchFamily="34" charset="0"/>
            </a:endParaRPr>
          </a:p>
          <a:p>
            <a:pPr marL="458788">
              <a:spcAft>
                <a:spcPts val="1200"/>
              </a:spcAft>
            </a:pPr>
            <a:r>
              <a:rPr lang="en-US" sz="2800" i="1" dirty="0">
                <a:solidFill>
                  <a:schemeClr val="bg1">
                    <a:lumMod val="50000"/>
                  </a:schemeClr>
                </a:solidFill>
                <a:effectLst/>
                <a:latin typeface="Arial" panose="020B0604020202020204" pitchFamily="34" charset="0"/>
                <a:ea typeface="Times New Roman" panose="02020603050405020304" pitchFamily="18" charset="0"/>
                <a:cs typeface="Arial" panose="020B0604020202020204" pitchFamily="34" charset="0"/>
              </a:rPr>
              <a:t>and our lecturer has been </a:t>
            </a:r>
            <a:r>
              <a:rPr lang="en-US" sz="2800" b="1" i="1" dirty="0">
                <a:effectLst/>
                <a:latin typeface="Arial" panose="020B0604020202020204" pitchFamily="34" charset="0"/>
                <a:ea typeface="Times New Roman" panose="02020603050405020304" pitchFamily="18" charset="0"/>
                <a:cs typeface="Arial" panose="020B0604020202020204" pitchFamily="34" charset="0"/>
              </a:rPr>
              <a:t>giving us buzzwords that we could answer questions</a:t>
            </a:r>
            <a:r>
              <a:rPr lang="en-US" sz="2800" i="1" dirty="0">
                <a:effectLst/>
                <a:latin typeface="Arial" panose="020B0604020202020204" pitchFamily="34" charset="0"/>
                <a:ea typeface="Times New Roman" panose="02020603050405020304" pitchFamily="18" charset="0"/>
                <a:cs typeface="Arial" panose="020B0604020202020204" pitchFamily="34" charset="0"/>
              </a:rPr>
              <a:t> </a:t>
            </a:r>
            <a:r>
              <a:rPr lang="en-US" sz="2800" i="1" dirty="0">
                <a:solidFill>
                  <a:schemeClr val="bg1">
                    <a:lumMod val="50000"/>
                  </a:schemeClr>
                </a:solidFill>
                <a:effectLst/>
                <a:latin typeface="Arial" panose="020B0604020202020204" pitchFamily="34" charset="0"/>
                <a:ea typeface="Times New Roman" panose="02020603050405020304" pitchFamily="18" charset="0"/>
                <a:cs typeface="Arial" panose="020B0604020202020204" pitchFamily="34" charset="0"/>
              </a:rPr>
              <a:t>with, that kind of means that </a:t>
            </a:r>
            <a:r>
              <a:rPr lang="en-US" sz="2800" b="1" i="1" dirty="0">
                <a:effectLst/>
                <a:latin typeface="Arial" panose="020B0604020202020204" pitchFamily="34" charset="0"/>
                <a:ea typeface="Times New Roman" panose="02020603050405020304" pitchFamily="18" charset="0"/>
                <a:cs typeface="Arial" panose="020B0604020202020204" pitchFamily="34" charset="0"/>
              </a:rPr>
              <a:t>we’re </a:t>
            </a:r>
            <a:r>
              <a:rPr lang="en-US" sz="2800" b="1" i="1" dirty="0" err="1">
                <a:effectLst/>
                <a:latin typeface="Arial" panose="020B0604020202020204" pitchFamily="34" charset="0"/>
                <a:ea typeface="Times New Roman" panose="02020603050405020304" pitchFamily="18" charset="0"/>
                <a:cs typeface="Arial" panose="020B0604020202020204" pitchFamily="34" charset="0"/>
              </a:rPr>
              <a:t>gonna</a:t>
            </a:r>
            <a:r>
              <a:rPr lang="en-US" sz="2800" b="1" i="1" dirty="0">
                <a:effectLst/>
                <a:latin typeface="Arial" panose="020B0604020202020204" pitchFamily="34" charset="0"/>
                <a:ea typeface="Times New Roman" panose="02020603050405020304" pitchFamily="18" charset="0"/>
                <a:cs typeface="Arial" panose="020B0604020202020204" pitchFamily="34" charset="0"/>
              </a:rPr>
              <a:t> be having explaining questions</a:t>
            </a:r>
            <a:r>
              <a:rPr lang="en-US" sz="2800" i="1" dirty="0">
                <a:effectLst/>
                <a:latin typeface="Arial" panose="020B0604020202020204" pitchFamily="34" charset="0"/>
                <a:ea typeface="Times New Roman" panose="02020603050405020304" pitchFamily="18" charset="0"/>
                <a:cs typeface="Arial" panose="020B0604020202020204" pitchFamily="34" charset="0"/>
              </a:rPr>
              <a:t>.</a:t>
            </a:r>
            <a:endParaRPr lang="en-US" sz="2800" i="1" u="sng" dirty="0">
              <a:solidFill>
                <a:srgbClr val="0E0E0E"/>
              </a:solidFill>
              <a:latin typeface="Arial" panose="020B0604020202020204" pitchFamily="34" charset="0"/>
              <a:cs typeface="Arial" panose="020B0604020202020204" pitchFamily="34" charset="0"/>
            </a:endParaRPr>
          </a:p>
          <a:p>
            <a:pPr marL="458788">
              <a:spcAft>
                <a:spcPts val="1200"/>
              </a:spcAft>
            </a:pPr>
            <a:r>
              <a:rPr lang="en-US" sz="2800" dirty="0">
                <a:latin typeface="Arial" panose="020B0604020202020204" pitchFamily="34" charset="0"/>
                <a:ea typeface="Times New Roman" panose="02020603050405020304" pitchFamily="18" charset="0"/>
                <a:cs typeface="Arial" panose="020B0604020202020204" pitchFamily="34" charset="0"/>
              </a:rPr>
              <a:t>– Sarah</a:t>
            </a:r>
            <a:endParaRPr lang="en-US" sz="2800" i="1" u="sng" dirty="0">
              <a:solidFill>
                <a:srgbClr val="0E0E0E"/>
              </a:solidFill>
              <a:latin typeface="Arial" panose="020B0604020202020204" pitchFamily="34" charset="0"/>
              <a:cs typeface="Arial" panose="020B0604020202020204" pitchFamily="34" charset="0"/>
            </a:endParaRPr>
          </a:p>
          <a:p>
            <a:endParaRPr lang="en-US" sz="2400" dirty="0">
              <a:solidFill>
                <a:srgbClr val="0E0E0E"/>
              </a:solidFill>
              <a:latin typeface="Helvetica" pitchFamily="2" charset="0"/>
            </a:endParaRPr>
          </a:p>
        </p:txBody>
      </p:sp>
      <p:sp>
        <p:nvSpPr>
          <p:cNvPr id="3" name="Google Shape;196;p5">
            <a:extLst>
              <a:ext uri="{FF2B5EF4-FFF2-40B4-BE49-F238E27FC236}">
                <a16:creationId xmlns:a16="http://schemas.microsoft.com/office/drawing/2014/main" id="{28C7BA2E-3294-3B67-8D61-849839BC3CA9}"/>
              </a:ext>
            </a:extLst>
          </p:cNvPr>
          <p:cNvSpPr txBox="1"/>
          <p:nvPr/>
        </p:nvSpPr>
        <p:spPr>
          <a:xfrm>
            <a:off x="0" y="6288468"/>
            <a:ext cx="8835615" cy="41545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dirty="0">
                <a:effectLst/>
                <a:latin typeface="Arial" panose="020B0604020202020204" pitchFamily="34" charset="0"/>
                <a:ea typeface="Arial" panose="020B0604020202020204" pitchFamily="34" charset="0"/>
              </a:rPr>
              <a:t>Schwarz, C. E., </a:t>
            </a:r>
            <a:r>
              <a:rPr lang="en-US" sz="1050" dirty="0" err="1">
                <a:effectLst/>
                <a:latin typeface="Arial" panose="020B0604020202020204" pitchFamily="34" charset="0"/>
                <a:ea typeface="Arial" panose="020B0604020202020204" pitchFamily="34" charset="0"/>
              </a:rPr>
              <a:t>DeGlopper</a:t>
            </a:r>
            <a:r>
              <a:rPr lang="en-US" sz="1050" dirty="0">
                <a:effectLst/>
                <a:latin typeface="Arial" panose="020B0604020202020204" pitchFamily="34" charset="0"/>
                <a:ea typeface="Arial" panose="020B0604020202020204" pitchFamily="34" charset="0"/>
              </a:rPr>
              <a:t>, K. S., Greco, N. C., Russ, R. S., &amp; Stowe, R. L. (2025). Modeling student negotiation of assessment-related epistemological messages in a college science course. </a:t>
            </a:r>
            <a:r>
              <a:rPr lang="en-US" sz="1050" i="1" dirty="0">
                <a:effectLst/>
                <a:latin typeface="Arial" panose="020B0604020202020204" pitchFamily="34" charset="0"/>
                <a:ea typeface="Arial" panose="020B0604020202020204" pitchFamily="34" charset="0"/>
              </a:rPr>
              <a:t>Science Education</a:t>
            </a:r>
            <a:r>
              <a:rPr lang="en-US" sz="1050" dirty="0">
                <a:solidFill>
                  <a:schemeClr val="dk1"/>
                </a:solidFill>
                <a:latin typeface="Arial"/>
                <a:ea typeface="Arial"/>
                <a:cs typeface="Arial"/>
                <a:sym typeface="Arial"/>
              </a:rPr>
              <a:t>, </a:t>
            </a:r>
            <a:r>
              <a:rPr lang="en-US" sz="1050" i="1" dirty="0">
                <a:solidFill>
                  <a:schemeClr val="dk1"/>
                </a:solidFill>
                <a:latin typeface="Arial"/>
                <a:ea typeface="Arial"/>
                <a:cs typeface="Arial"/>
                <a:sym typeface="Arial"/>
              </a:rPr>
              <a:t>109</a:t>
            </a:r>
            <a:r>
              <a:rPr lang="en-US" sz="1050" dirty="0">
                <a:solidFill>
                  <a:schemeClr val="dk1"/>
                </a:solidFill>
                <a:latin typeface="Arial"/>
                <a:ea typeface="Arial"/>
                <a:cs typeface="Arial"/>
                <a:sym typeface="Arial"/>
              </a:rPr>
              <a:t>(2)</a:t>
            </a:r>
            <a:r>
              <a:rPr lang="en-US" sz="1050" i="1" dirty="0">
                <a:solidFill>
                  <a:schemeClr val="dk1"/>
                </a:solidFill>
                <a:latin typeface="Arial"/>
                <a:ea typeface="Arial"/>
                <a:cs typeface="Arial"/>
                <a:sym typeface="Arial"/>
              </a:rPr>
              <a:t>, 429-447. </a:t>
            </a:r>
            <a:endParaRPr lang="en-US" sz="105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592562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a:extLst>
              <a:ext uri="{FF2B5EF4-FFF2-40B4-BE49-F238E27FC236}">
                <a16:creationId xmlns:a16="http://schemas.microsoft.com/office/drawing/2014/main" id="{42E72792-06E4-588D-B1A3-8F657390D2F2}"/>
              </a:ext>
            </a:extLst>
          </p:cNvPr>
          <p:cNvCxnSpPr/>
          <p:nvPr/>
        </p:nvCxnSpPr>
        <p:spPr>
          <a:xfrm>
            <a:off x="532367" y="1280892"/>
            <a:ext cx="11003280" cy="0"/>
          </a:xfrm>
          <a:prstGeom prst="straightConnector1">
            <a:avLst/>
          </a:prstGeom>
          <a:ln w="444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A5C68FD-F158-5133-53BF-8B116C911F30}"/>
              </a:ext>
            </a:extLst>
          </p:cNvPr>
          <p:cNvCxnSpPr/>
          <p:nvPr/>
        </p:nvCxnSpPr>
        <p:spPr>
          <a:xfrm>
            <a:off x="3055417" y="887192"/>
            <a:ext cx="0" cy="3937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38F90F3-E71B-C91D-4602-79B23BB8F184}"/>
              </a:ext>
            </a:extLst>
          </p:cNvPr>
          <p:cNvCxnSpPr/>
          <p:nvPr/>
        </p:nvCxnSpPr>
        <p:spPr>
          <a:xfrm>
            <a:off x="6403690" y="887192"/>
            <a:ext cx="0" cy="3937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62248C2-DF66-B880-8418-7B5709400A23}"/>
              </a:ext>
            </a:extLst>
          </p:cNvPr>
          <p:cNvCxnSpPr/>
          <p:nvPr/>
        </p:nvCxnSpPr>
        <p:spPr>
          <a:xfrm>
            <a:off x="9724803" y="887192"/>
            <a:ext cx="0" cy="3937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A03C8AE-8863-9FC3-7B7F-0D0D597491CF}"/>
              </a:ext>
            </a:extLst>
          </p:cNvPr>
          <p:cNvCxnSpPr/>
          <p:nvPr/>
        </p:nvCxnSpPr>
        <p:spPr>
          <a:xfrm>
            <a:off x="10854977" y="887192"/>
            <a:ext cx="0" cy="3937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3F5F442-FA88-8F8A-CF19-81E3BDEEB0C1}"/>
              </a:ext>
            </a:extLst>
          </p:cNvPr>
          <p:cNvSpPr txBox="1"/>
          <p:nvPr/>
        </p:nvSpPr>
        <p:spPr>
          <a:xfrm>
            <a:off x="2314294" y="548637"/>
            <a:ext cx="1482246" cy="338554"/>
          </a:xfrm>
          <a:prstGeom prst="rect">
            <a:avLst/>
          </a:prstGeom>
          <a:noFill/>
        </p:spPr>
        <p:txBody>
          <a:bodyPr wrap="square" rtlCol="0">
            <a:spAutoFit/>
          </a:bodyPr>
          <a:lstStyle/>
          <a:p>
            <a:pPr algn="ctr"/>
            <a:r>
              <a:rPr lang="en-US" sz="1600" dirty="0">
                <a:solidFill>
                  <a:srgbClr val="0E0E0E"/>
                </a:solidFill>
                <a:latin typeface="Arial" panose="020B0604020202020204" pitchFamily="34" charset="0"/>
                <a:cs typeface="Arial" panose="020B0604020202020204" pitchFamily="34" charset="0"/>
              </a:rPr>
              <a:t>Exam 1</a:t>
            </a:r>
          </a:p>
        </p:txBody>
      </p:sp>
      <p:sp>
        <p:nvSpPr>
          <p:cNvPr id="12" name="TextBox 11">
            <a:extLst>
              <a:ext uri="{FF2B5EF4-FFF2-40B4-BE49-F238E27FC236}">
                <a16:creationId xmlns:a16="http://schemas.microsoft.com/office/drawing/2014/main" id="{5C764324-DE29-2528-10D7-34BEA6DA21EE}"/>
              </a:ext>
            </a:extLst>
          </p:cNvPr>
          <p:cNvSpPr txBox="1"/>
          <p:nvPr/>
        </p:nvSpPr>
        <p:spPr>
          <a:xfrm>
            <a:off x="5664831" y="548637"/>
            <a:ext cx="1482246" cy="338554"/>
          </a:xfrm>
          <a:prstGeom prst="rect">
            <a:avLst/>
          </a:prstGeom>
          <a:noFill/>
        </p:spPr>
        <p:txBody>
          <a:bodyPr wrap="square" rtlCol="0">
            <a:spAutoFit/>
          </a:bodyPr>
          <a:lstStyle/>
          <a:p>
            <a:pPr algn="ctr"/>
            <a:r>
              <a:rPr lang="en-US" sz="1600" dirty="0">
                <a:solidFill>
                  <a:srgbClr val="0E0E0E"/>
                </a:solidFill>
                <a:latin typeface="Arial" panose="020B0604020202020204" pitchFamily="34" charset="0"/>
                <a:cs typeface="Arial" panose="020B0604020202020204" pitchFamily="34" charset="0"/>
              </a:rPr>
              <a:t>Exam 2</a:t>
            </a:r>
          </a:p>
        </p:txBody>
      </p:sp>
      <p:sp>
        <p:nvSpPr>
          <p:cNvPr id="13" name="TextBox 12">
            <a:extLst>
              <a:ext uri="{FF2B5EF4-FFF2-40B4-BE49-F238E27FC236}">
                <a16:creationId xmlns:a16="http://schemas.microsoft.com/office/drawing/2014/main" id="{0C81D9E3-2F20-CA31-AB84-DC4813AA1474}"/>
              </a:ext>
            </a:extLst>
          </p:cNvPr>
          <p:cNvSpPr txBox="1"/>
          <p:nvPr/>
        </p:nvSpPr>
        <p:spPr>
          <a:xfrm>
            <a:off x="9013103" y="548637"/>
            <a:ext cx="1482246" cy="338554"/>
          </a:xfrm>
          <a:prstGeom prst="rect">
            <a:avLst/>
          </a:prstGeom>
          <a:noFill/>
        </p:spPr>
        <p:txBody>
          <a:bodyPr wrap="square" rtlCol="0">
            <a:spAutoFit/>
          </a:bodyPr>
          <a:lstStyle/>
          <a:p>
            <a:pPr algn="ctr"/>
            <a:r>
              <a:rPr lang="en-US" sz="1600" dirty="0">
                <a:solidFill>
                  <a:srgbClr val="0E0E0E"/>
                </a:solidFill>
                <a:latin typeface="Arial" panose="020B0604020202020204" pitchFamily="34" charset="0"/>
                <a:cs typeface="Arial" panose="020B0604020202020204" pitchFamily="34" charset="0"/>
              </a:rPr>
              <a:t>Exam 3</a:t>
            </a:r>
          </a:p>
        </p:txBody>
      </p:sp>
      <p:sp>
        <p:nvSpPr>
          <p:cNvPr id="14" name="TextBox 13">
            <a:extLst>
              <a:ext uri="{FF2B5EF4-FFF2-40B4-BE49-F238E27FC236}">
                <a16:creationId xmlns:a16="http://schemas.microsoft.com/office/drawing/2014/main" id="{319AB88D-FE56-2D4C-FB77-A819B8D14A42}"/>
              </a:ext>
            </a:extLst>
          </p:cNvPr>
          <p:cNvSpPr txBox="1"/>
          <p:nvPr/>
        </p:nvSpPr>
        <p:spPr>
          <a:xfrm>
            <a:off x="10139499" y="300610"/>
            <a:ext cx="1482246" cy="584775"/>
          </a:xfrm>
          <a:prstGeom prst="rect">
            <a:avLst/>
          </a:prstGeom>
          <a:noFill/>
        </p:spPr>
        <p:txBody>
          <a:bodyPr wrap="square" rtlCol="0">
            <a:spAutoFit/>
          </a:bodyPr>
          <a:lstStyle/>
          <a:p>
            <a:pPr algn="ctr"/>
            <a:r>
              <a:rPr lang="en-US" sz="1600" dirty="0">
                <a:solidFill>
                  <a:srgbClr val="0E0E0E"/>
                </a:solidFill>
                <a:latin typeface="Arial" panose="020B0604020202020204" pitchFamily="34" charset="0"/>
                <a:cs typeface="Arial" panose="020B0604020202020204" pitchFamily="34" charset="0"/>
              </a:rPr>
              <a:t>Final</a:t>
            </a:r>
            <a:br>
              <a:rPr lang="en-US" sz="1600" dirty="0">
                <a:solidFill>
                  <a:srgbClr val="0E0E0E"/>
                </a:solidFill>
                <a:latin typeface="Arial" panose="020B0604020202020204" pitchFamily="34" charset="0"/>
                <a:cs typeface="Arial" panose="020B0604020202020204" pitchFamily="34" charset="0"/>
              </a:rPr>
            </a:br>
            <a:r>
              <a:rPr lang="en-US" sz="1600" dirty="0">
                <a:solidFill>
                  <a:srgbClr val="0E0E0E"/>
                </a:solidFill>
                <a:latin typeface="Arial" panose="020B0604020202020204" pitchFamily="34" charset="0"/>
                <a:cs typeface="Arial" panose="020B0604020202020204" pitchFamily="34" charset="0"/>
              </a:rPr>
              <a:t>Exam</a:t>
            </a:r>
          </a:p>
        </p:txBody>
      </p:sp>
      <p:sp>
        <p:nvSpPr>
          <p:cNvPr id="2" name="Oval 1">
            <a:extLst>
              <a:ext uri="{FF2B5EF4-FFF2-40B4-BE49-F238E27FC236}">
                <a16:creationId xmlns:a16="http://schemas.microsoft.com/office/drawing/2014/main" id="{F6D5E29B-8B1C-65A8-D8BA-3CB5F9EDFB94}"/>
              </a:ext>
            </a:extLst>
          </p:cNvPr>
          <p:cNvSpPr/>
          <p:nvPr/>
        </p:nvSpPr>
        <p:spPr>
          <a:xfrm>
            <a:off x="6583062" y="1040862"/>
            <a:ext cx="480060" cy="480060"/>
          </a:xfrm>
          <a:prstGeom prst="ellipse">
            <a:avLst/>
          </a:prstGeom>
          <a:solidFill>
            <a:srgbClr val="2F5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5801269-9407-9601-8C95-85CDFA088CEB}"/>
              </a:ext>
            </a:extLst>
          </p:cNvPr>
          <p:cNvSpPr txBox="1"/>
          <p:nvPr/>
        </p:nvSpPr>
        <p:spPr>
          <a:xfrm>
            <a:off x="496052" y="1914622"/>
            <a:ext cx="11199895" cy="2123658"/>
          </a:xfrm>
          <a:prstGeom prst="rect">
            <a:avLst/>
          </a:prstGeom>
          <a:noFill/>
        </p:spPr>
        <p:txBody>
          <a:bodyPr wrap="square" rtlCol="0">
            <a:spAutoFit/>
          </a:bodyPr>
          <a:lstStyle/>
          <a:p>
            <a:pPr>
              <a:spcAft>
                <a:spcPts val="1200"/>
              </a:spcAft>
            </a:pPr>
            <a:r>
              <a:rPr lang="en-US" sz="3200" b="1" dirty="0">
                <a:effectLst/>
                <a:latin typeface="Arial" panose="020B0604020202020204" pitchFamily="34" charset="0"/>
                <a:ea typeface="Times New Roman" panose="02020603050405020304" pitchFamily="18" charset="0"/>
                <a:cs typeface="Arial" panose="020B0604020202020204" pitchFamily="34" charset="0"/>
              </a:rPr>
              <a:t>Students’ Aims and Ideals Calcified</a:t>
            </a:r>
          </a:p>
          <a:p>
            <a:pPr marL="458788">
              <a:spcAft>
                <a:spcPts val="1200"/>
              </a:spcAft>
            </a:pPr>
            <a:r>
              <a:rPr lang="en-US" sz="2800" dirty="0">
                <a:effectLst/>
                <a:latin typeface="Arial" panose="020B0604020202020204" pitchFamily="34" charset="0"/>
                <a:ea typeface="Times New Roman" panose="02020603050405020304" pitchFamily="18" charset="0"/>
                <a:cs typeface="Arial" panose="020B0604020202020204" pitchFamily="34" charset="0"/>
              </a:rPr>
              <a:t>When responding to a forum post discouraging use of everyday language: </a:t>
            </a:r>
            <a:endParaRPr lang="en-US" sz="2800" i="1" dirty="0">
              <a:solidFill>
                <a:schemeClr val="bg1">
                  <a:lumMod val="50000"/>
                </a:schemeClr>
              </a:solidFill>
              <a:latin typeface="Arial" panose="020B0604020202020204" pitchFamily="34" charset="0"/>
              <a:ea typeface="Times New Roman" panose="02020603050405020304" pitchFamily="18" charset="0"/>
              <a:cs typeface="Arial" panose="020B0604020202020204" pitchFamily="34" charset="0"/>
            </a:endParaRPr>
          </a:p>
          <a:p>
            <a:endParaRPr lang="en-US" sz="2400" dirty="0">
              <a:solidFill>
                <a:srgbClr val="0E0E0E"/>
              </a:solidFill>
              <a:latin typeface="Helvetica" pitchFamily="2" charset="0"/>
            </a:endParaRPr>
          </a:p>
        </p:txBody>
      </p:sp>
      <p:sp>
        <p:nvSpPr>
          <p:cNvPr id="5" name="Google Shape;196;p5">
            <a:extLst>
              <a:ext uri="{FF2B5EF4-FFF2-40B4-BE49-F238E27FC236}">
                <a16:creationId xmlns:a16="http://schemas.microsoft.com/office/drawing/2014/main" id="{0F733167-EEA0-87C6-A055-CC1FF73441B2}"/>
              </a:ext>
            </a:extLst>
          </p:cNvPr>
          <p:cNvSpPr txBox="1"/>
          <p:nvPr/>
        </p:nvSpPr>
        <p:spPr>
          <a:xfrm>
            <a:off x="0" y="6288468"/>
            <a:ext cx="8835615" cy="41545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dirty="0">
                <a:effectLst/>
                <a:latin typeface="Arial" panose="020B0604020202020204" pitchFamily="34" charset="0"/>
                <a:ea typeface="Arial" panose="020B0604020202020204" pitchFamily="34" charset="0"/>
              </a:rPr>
              <a:t>Schwarz, C. E., </a:t>
            </a:r>
            <a:r>
              <a:rPr lang="en-US" sz="1050" dirty="0" err="1">
                <a:effectLst/>
                <a:latin typeface="Arial" panose="020B0604020202020204" pitchFamily="34" charset="0"/>
                <a:ea typeface="Arial" panose="020B0604020202020204" pitchFamily="34" charset="0"/>
              </a:rPr>
              <a:t>DeGlopper</a:t>
            </a:r>
            <a:r>
              <a:rPr lang="en-US" sz="1050" dirty="0">
                <a:effectLst/>
                <a:latin typeface="Arial" panose="020B0604020202020204" pitchFamily="34" charset="0"/>
                <a:ea typeface="Arial" panose="020B0604020202020204" pitchFamily="34" charset="0"/>
              </a:rPr>
              <a:t>, K. S., Greco, N. C., Russ, R. S., &amp; Stowe, R. L. (2025). Modeling student negotiation of assessment-related epistemological messages in a college science course. </a:t>
            </a:r>
            <a:r>
              <a:rPr lang="en-US" sz="1050" i="1" dirty="0">
                <a:effectLst/>
                <a:latin typeface="Arial" panose="020B0604020202020204" pitchFamily="34" charset="0"/>
                <a:ea typeface="Arial" panose="020B0604020202020204" pitchFamily="34" charset="0"/>
              </a:rPr>
              <a:t>Science Education</a:t>
            </a:r>
            <a:r>
              <a:rPr lang="en-US" sz="1050" dirty="0">
                <a:solidFill>
                  <a:schemeClr val="dk1"/>
                </a:solidFill>
                <a:latin typeface="Arial"/>
                <a:ea typeface="Arial"/>
                <a:cs typeface="Arial"/>
                <a:sym typeface="Arial"/>
              </a:rPr>
              <a:t>, </a:t>
            </a:r>
            <a:r>
              <a:rPr lang="en-US" sz="1050" i="1" dirty="0">
                <a:solidFill>
                  <a:schemeClr val="dk1"/>
                </a:solidFill>
                <a:latin typeface="Arial"/>
                <a:ea typeface="Arial"/>
                <a:cs typeface="Arial"/>
                <a:sym typeface="Arial"/>
              </a:rPr>
              <a:t>109</a:t>
            </a:r>
            <a:r>
              <a:rPr lang="en-US" sz="1050" dirty="0">
                <a:solidFill>
                  <a:schemeClr val="dk1"/>
                </a:solidFill>
                <a:latin typeface="Arial"/>
                <a:ea typeface="Arial"/>
                <a:cs typeface="Arial"/>
                <a:sym typeface="Arial"/>
              </a:rPr>
              <a:t>(2)</a:t>
            </a:r>
            <a:r>
              <a:rPr lang="en-US" sz="1050" i="1" dirty="0">
                <a:solidFill>
                  <a:schemeClr val="dk1"/>
                </a:solidFill>
                <a:latin typeface="Arial"/>
                <a:ea typeface="Arial"/>
                <a:cs typeface="Arial"/>
                <a:sym typeface="Arial"/>
              </a:rPr>
              <a:t>, 429-447. </a:t>
            </a:r>
            <a:endParaRPr lang="en-US" sz="105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370821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a:extLst>
              <a:ext uri="{FF2B5EF4-FFF2-40B4-BE49-F238E27FC236}">
                <a16:creationId xmlns:a16="http://schemas.microsoft.com/office/drawing/2014/main" id="{42E72792-06E4-588D-B1A3-8F657390D2F2}"/>
              </a:ext>
            </a:extLst>
          </p:cNvPr>
          <p:cNvCxnSpPr/>
          <p:nvPr/>
        </p:nvCxnSpPr>
        <p:spPr>
          <a:xfrm>
            <a:off x="532367" y="1280892"/>
            <a:ext cx="11003280" cy="0"/>
          </a:xfrm>
          <a:prstGeom prst="straightConnector1">
            <a:avLst/>
          </a:prstGeom>
          <a:ln w="444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A5C68FD-F158-5133-53BF-8B116C911F30}"/>
              </a:ext>
            </a:extLst>
          </p:cNvPr>
          <p:cNvCxnSpPr/>
          <p:nvPr/>
        </p:nvCxnSpPr>
        <p:spPr>
          <a:xfrm>
            <a:off x="3055417" y="887192"/>
            <a:ext cx="0" cy="3937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38F90F3-E71B-C91D-4602-79B23BB8F184}"/>
              </a:ext>
            </a:extLst>
          </p:cNvPr>
          <p:cNvCxnSpPr/>
          <p:nvPr/>
        </p:nvCxnSpPr>
        <p:spPr>
          <a:xfrm>
            <a:off x="6403690" y="887192"/>
            <a:ext cx="0" cy="3937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62248C2-DF66-B880-8418-7B5709400A23}"/>
              </a:ext>
            </a:extLst>
          </p:cNvPr>
          <p:cNvCxnSpPr/>
          <p:nvPr/>
        </p:nvCxnSpPr>
        <p:spPr>
          <a:xfrm>
            <a:off x="9724803" y="887192"/>
            <a:ext cx="0" cy="3937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A03C8AE-8863-9FC3-7B7F-0D0D597491CF}"/>
              </a:ext>
            </a:extLst>
          </p:cNvPr>
          <p:cNvCxnSpPr/>
          <p:nvPr/>
        </p:nvCxnSpPr>
        <p:spPr>
          <a:xfrm>
            <a:off x="10854977" y="887192"/>
            <a:ext cx="0" cy="3937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3F5F442-FA88-8F8A-CF19-81E3BDEEB0C1}"/>
              </a:ext>
            </a:extLst>
          </p:cNvPr>
          <p:cNvSpPr txBox="1"/>
          <p:nvPr/>
        </p:nvSpPr>
        <p:spPr>
          <a:xfrm>
            <a:off x="2314294" y="548637"/>
            <a:ext cx="1482246" cy="338554"/>
          </a:xfrm>
          <a:prstGeom prst="rect">
            <a:avLst/>
          </a:prstGeom>
          <a:noFill/>
        </p:spPr>
        <p:txBody>
          <a:bodyPr wrap="square" rtlCol="0">
            <a:spAutoFit/>
          </a:bodyPr>
          <a:lstStyle/>
          <a:p>
            <a:pPr algn="ctr"/>
            <a:r>
              <a:rPr lang="en-US" sz="1600" dirty="0">
                <a:solidFill>
                  <a:srgbClr val="0E0E0E"/>
                </a:solidFill>
                <a:latin typeface="Arial" panose="020B0604020202020204" pitchFamily="34" charset="0"/>
                <a:cs typeface="Arial" panose="020B0604020202020204" pitchFamily="34" charset="0"/>
              </a:rPr>
              <a:t>Exam 1</a:t>
            </a:r>
          </a:p>
        </p:txBody>
      </p:sp>
      <p:sp>
        <p:nvSpPr>
          <p:cNvPr id="12" name="TextBox 11">
            <a:extLst>
              <a:ext uri="{FF2B5EF4-FFF2-40B4-BE49-F238E27FC236}">
                <a16:creationId xmlns:a16="http://schemas.microsoft.com/office/drawing/2014/main" id="{5C764324-DE29-2528-10D7-34BEA6DA21EE}"/>
              </a:ext>
            </a:extLst>
          </p:cNvPr>
          <p:cNvSpPr txBox="1"/>
          <p:nvPr/>
        </p:nvSpPr>
        <p:spPr>
          <a:xfrm>
            <a:off x="5664831" y="548637"/>
            <a:ext cx="1482246" cy="338554"/>
          </a:xfrm>
          <a:prstGeom prst="rect">
            <a:avLst/>
          </a:prstGeom>
          <a:noFill/>
        </p:spPr>
        <p:txBody>
          <a:bodyPr wrap="square" rtlCol="0">
            <a:spAutoFit/>
          </a:bodyPr>
          <a:lstStyle/>
          <a:p>
            <a:pPr algn="ctr"/>
            <a:r>
              <a:rPr lang="en-US" sz="1600" dirty="0">
                <a:solidFill>
                  <a:srgbClr val="0E0E0E"/>
                </a:solidFill>
                <a:latin typeface="Arial" panose="020B0604020202020204" pitchFamily="34" charset="0"/>
                <a:cs typeface="Arial" panose="020B0604020202020204" pitchFamily="34" charset="0"/>
              </a:rPr>
              <a:t>Exam 2</a:t>
            </a:r>
          </a:p>
        </p:txBody>
      </p:sp>
      <p:sp>
        <p:nvSpPr>
          <p:cNvPr id="13" name="TextBox 12">
            <a:extLst>
              <a:ext uri="{FF2B5EF4-FFF2-40B4-BE49-F238E27FC236}">
                <a16:creationId xmlns:a16="http://schemas.microsoft.com/office/drawing/2014/main" id="{0C81D9E3-2F20-CA31-AB84-DC4813AA1474}"/>
              </a:ext>
            </a:extLst>
          </p:cNvPr>
          <p:cNvSpPr txBox="1"/>
          <p:nvPr/>
        </p:nvSpPr>
        <p:spPr>
          <a:xfrm>
            <a:off x="9013103" y="548637"/>
            <a:ext cx="1482246" cy="338554"/>
          </a:xfrm>
          <a:prstGeom prst="rect">
            <a:avLst/>
          </a:prstGeom>
          <a:noFill/>
        </p:spPr>
        <p:txBody>
          <a:bodyPr wrap="square" rtlCol="0">
            <a:spAutoFit/>
          </a:bodyPr>
          <a:lstStyle/>
          <a:p>
            <a:pPr algn="ctr"/>
            <a:r>
              <a:rPr lang="en-US" sz="1600" dirty="0">
                <a:solidFill>
                  <a:srgbClr val="0E0E0E"/>
                </a:solidFill>
                <a:latin typeface="Arial" panose="020B0604020202020204" pitchFamily="34" charset="0"/>
                <a:cs typeface="Arial" panose="020B0604020202020204" pitchFamily="34" charset="0"/>
              </a:rPr>
              <a:t>Exam 3</a:t>
            </a:r>
          </a:p>
        </p:txBody>
      </p:sp>
      <p:sp>
        <p:nvSpPr>
          <p:cNvPr id="14" name="TextBox 13">
            <a:extLst>
              <a:ext uri="{FF2B5EF4-FFF2-40B4-BE49-F238E27FC236}">
                <a16:creationId xmlns:a16="http://schemas.microsoft.com/office/drawing/2014/main" id="{319AB88D-FE56-2D4C-FB77-A819B8D14A42}"/>
              </a:ext>
            </a:extLst>
          </p:cNvPr>
          <p:cNvSpPr txBox="1"/>
          <p:nvPr/>
        </p:nvSpPr>
        <p:spPr>
          <a:xfrm>
            <a:off x="10139499" y="300610"/>
            <a:ext cx="1482246" cy="584775"/>
          </a:xfrm>
          <a:prstGeom prst="rect">
            <a:avLst/>
          </a:prstGeom>
          <a:noFill/>
        </p:spPr>
        <p:txBody>
          <a:bodyPr wrap="square" rtlCol="0">
            <a:spAutoFit/>
          </a:bodyPr>
          <a:lstStyle/>
          <a:p>
            <a:pPr algn="ctr"/>
            <a:r>
              <a:rPr lang="en-US" sz="1600" dirty="0">
                <a:solidFill>
                  <a:srgbClr val="0E0E0E"/>
                </a:solidFill>
                <a:latin typeface="Arial" panose="020B0604020202020204" pitchFamily="34" charset="0"/>
                <a:cs typeface="Arial" panose="020B0604020202020204" pitchFamily="34" charset="0"/>
              </a:rPr>
              <a:t>Final</a:t>
            </a:r>
            <a:br>
              <a:rPr lang="en-US" sz="1600" dirty="0">
                <a:solidFill>
                  <a:srgbClr val="0E0E0E"/>
                </a:solidFill>
                <a:latin typeface="Arial" panose="020B0604020202020204" pitchFamily="34" charset="0"/>
                <a:cs typeface="Arial" panose="020B0604020202020204" pitchFamily="34" charset="0"/>
              </a:rPr>
            </a:br>
            <a:r>
              <a:rPr lang="en-US" sz="1600" dirty="0">
                <a:solidFill>
                  <a:srgbClr val="0E0E0E"/>
                </a:solidFill>
                <a:latin typeface="Arial" panose="020B0604020202020204" pitchFamily="34" charset="0"/>
                <a:cs typeface="Arial" panose="020B0604020202020204" pitchFamily="34" charset="0"/>
              </a:rPr>
              <a:t>Exam</a:t>
            </a:r>
          </a:p>
        </p:txBody>
      </p:sp>
      <p:sp>
        <p:nvSpPr>
          <p:cNvPr id="2" name="Oval 1">
            <a:extLst>
              <a:ext uri="{FF2B5EF4-FFF2-40B4-BE49-F238E27FC236}">
                <a16:creationId xmlns:a16="http://schemas.microsoft.com/office/drawing/2014/main" id="{F6D5E29B-8B1C-65A8-D8BA-3CB5F9EDFB94}"/>
              </a:ext>
            </a:extLst>
          </p:cNvPr>
          <p:cNvSpPr/>
          <p:nvPr/>
        </p:nvSpPr>
        <p:spPr>
          <a:xfrm>
            <a:off x="6583062" y="1040862"/>
            <a:ext cx="480060" cy="480060"/>
          </a:xfrm>
          <a:prstGeom prst="ellipse">
            <a:avLst/>
          </a:prstGeom>
          <a:solidFill>
            <a:srgbClr val="2F5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5801269-9407-9601-8C95-85CDFA088CEB}"/>
              </a:ext>
            </a:extLst>
          </p:cNvPr>
          <p:cNvSpPr txBox="1"/>
          <p:nvPr/>
        </p:nvSpPr>
        <p:spPr>
          <a:xfrm>
            <a:off x="496052" y="1914622"/>
            <a:ext cx="11199895" cy="4862870"/>
          </a:xfrm>
          <a:prstGeom prst="rect">
            <a:avLst/>
          </a:prstGeom>
          <a:noFill/>
        </p:spPr>
        <p:txBody>
          <a:bodyPr wrap="square" rtlCol="0">
            <a:spAutoFit/>
          </a:bodyPr>
          <a:lstStyle/>
          <a:p>
            <a:pPr>
              <a:spcAft>
                <a:spcPts val="1200"/>
              </a:spcAft>
            </a:pPr>
            <a:r>
              <a:rPr lang="en-US" sz="3200" b="1" dirty="0">
                <a:effectLst/>
                <a:latin typeface="Arial" panose="020B0604020202020204" pitchFamily="34" charset="0"/>
                <a:ea typeface="Times New Roman" panose="02020603050405020304" pitchFamily="18" charset="0"/>
                <a:cs typeface="Arial" panose="020B0604020202020204" pitchFamily="34" charset="0"/>
              </a:rPr>
              <a:t>Students’ Aims and Ideals Calcified</a:t>
            </a:r>
          </a:p>
          <a:p>
            <a:pPr marL="458788">
              <a:spcAft>
                <a:spcPts val="1200"/>
              </a:spcAft>
            </a:pPr>
            <a:r>
              <a:rPr lang="en-US" sz="2800" dirty="0">
                <a:effectLst/>
                <a:latin typeface="Arial" panose="020B0604020202020204" pitchFamily="34" charset="0"/>
                <a:ea typeface="Times New Roman" panose="02020603050405020304" pitchFamily="18" charset="0"/>
                <a:cs typeface="Arial" panose="020B0604020202020204" pitchFamily="34" charset="0"/>
              </a:rPr>
              <a:t>When responding to a forum post discouraging use of everyday language: </a:t>
            </a:r>
            <a:endParaRPr lang="en-US" sz="2800" i="1" dirty="0">
              <a:solidFill>
                <a:schemeClr val="bg1">
                  <a:lumMod val="50000"/>
                </a:schemeClr>
              </a:solidFill>
              <a:latin typeface="Arial" panose="020B0604020202020204" pitchFamily="34" charset="0"/>
              <a:ea typeface="Times New Roman" panose="02020603050405020304" pitchFamily="18" charset="0"/>
              <a:cs typeface="Arial" panose="020B0604020202020204" pitchFamily="34" charset="0"/>
            </a:endParaRPr>
          </a:p>
          <a:p>
            <a:pPr marL="458788" marR="0">
              <a:spcBef>
                <a:spcPts val="0"/>
              </a:spcBef>
              <a:spcAft>
                <a:spcPts val="0"/>
              </a:spcAft>
            </a:pPr>
            <a:r>
              <a:rPr lang="en-US" sz="2800" i="1" dirty="0">
                <a:solidFill>
                  <a:schemeClr val="bg1">
                    <a:lumMod val="50000"/>
                  </a:schemeClr>
                </a:solidFill>
                <a:effectLst/>
                <a:latin typeface="Arial" panose="020B0604020202020204" pitchFamily="34" charset="0"/>
                <a:ea typeface="Times New Roman" panose="02020603050405020304" pitchFamily="18" charset="0"/>
                <a:cs typeface="Arial" panose="020B0604020202020204" pitchFamily="34" charset="0"/>
              </a:rPr>
              <a:t>I think explaining how electrons are donated in a, like </a:t>
            </a:r>
            <a:r>
              <a:rPr lang="en-US" sz="2800" b="1" i="1" dirty="0">
                <a:effectLst/>
                <a:latin typeface="Arial" panose="020B0604020202020204" pitchFamily="34" charset="0"/>
                <a:ea typeface="Times New Roman" panose="02020603050405020304" pitchFamily="18" charset="0"/>
                <a:cs typeface="Arial" panose="020B0604020202020204" pitchFamily="34" charset="0"/>
              </a:rPr>
              <a:t>a real scientific explanation</a:t>
            </a:r>
            <a:r>
              <a:rPr lang="en-US" sz="2800" i="1" dirty="0">
                <a:effectLst/>
                <a:latin typeface="Arial" panose="020B0604020202020204" pitchFamily="34" charset="0"/>
                <a:ea typeface="Times New Roman" panose="02020603050405020304" pitchFamily="18" charset="0"/>
                <a:cs typeface="Arial" panose="020B0604020202020204" pitchFamily="34" charset="0"/>
              </a:rPr>
              <a:t> </a:t>
            </a:r>
            <a:r>
              <a:rPr lang="en-US" sz="2800" i="1" dirty="0">
                <a:solidFill>
                  <a:schemeClr val="bg1">
                    <a:lumMod val="50000"/>
                  </a:schemeClr>
                </a:solidFill>
                <a:effectLst/>
                <a:latin typeface="Arial" panose="020B0604020202020204" pitchFamily="34" charset="0"/>
                <a:ea typeface="Times New Roman" panose="02020603050405020304" pitchFamily="18" charset="0"/>
                <a:cs typeface="Arial" panose="020B0604020202020204" pitchFamily="34" charset="0"/>
              </a:rPr>
              <a:t>is important [for the class/exam]. But using words like “attack” or “want” is okay if you’re </a:t>
            </a:r>
            <a:r>
              <a:rPr lang="en-US" sz="2800" b="1" i="1" dirty="0">
                <a:effectLst/>
                <a:latin typeface="Arial" panose="020B0604020202020204" pitchFamily="34" charset="0"/>
                <a:ea typeface="Times New Roman" panose="02020603050405020304" pitchFamily="18" charset="0"/>
                <a:cs typeface="Arial" panose="020B0604020202020204" pitchFamily="34" charset="0"/>
              </a:rPr>
              <a:t>explaining it to yourself</a:t>
            </a:r>
            <a:r>
              <a:rPr lang="en-US" sz="2800" i="1" dirty="0">
                <a:effectLst/>
                <a:latin typeface="Arial" panose="020B0604020202020204" pitchFamily="34" charset="0"/>
                <a:ea typeface="Times New Roman" panose="02020603050405020304" pitchFamily="18" charset="0"/>
                <a:cs typeface="Arial" panose="020B0604020202020204" pitchFamily="34" charset="0"/>
              </a:rPr>
              <a:t> </a:t>
            </a:r>
            <a:r>
              <a:rPr lang="en-US" sz="2800" i="1" dirty="0">
                <a:solidFill>
                  <a:schemeClr val="bg1">
                    <a:lumMod val="50000"/>
                  </a:schemeClr>
                </a:solidFill>
                <a:effectLst/>
                <a:latin typeface="Arial" panose="020B0604020202020204" pitchFamily="34" charset="0"/>
                <a:ea typeface="Times New Roman" panose="02020603050405020304" pitchFamily="18" charset="0"/>
                <a:cs typeface="Arial" panose="020B0604020202020204" pitchFamily="34" charset="0"/>
              </a:rPr>
              <a:t>or maybe to other people in a </a:t>
            </a:r>
            <a:r>
              <a:rPr lang="en-US" sz="2800" b="1" i="1" dirty="0">
                <a:effectLst/>
                <a:latin typeface="Arial" panose="020B0604020202020204" pitchFamily="34" charset="0"/>
                <a:ea typeface="Times New Roman" panose="02020603050405020304" pitchFamily="18" charset="0"/>
                <a:cs typeface="Arial" panose="020B0604020202020204" pitchFamily="34" charset="0"/>
              </a:rPr>
              <a:t>less academic way</a:t>
            </a:r>
            <a:r>
              <a:rPr lang="en-US" sz="2800" i="1" dirty="0">
                <a:solidFill>
                  <a:schemeClr val="bg1">
                    <a:lumMod val="50000"/>
                  </a:schemeClr>
                </a:solidFill>
                <a:effectLst/>
                <a:latin typeface="Arial" panose="020B0604020202020204" pitchFamily="34" charset="0"/>
                <a:ea typeface="Times New Roman" panose="02020603050405020304" pitchFamily="18" charset="0"/>
                <a:cs typeface="Arial" panose="020B0604020202020204" pitchFamily="34" charset="0"/>
              </a:rPr>
              <a:t>, like group study maybe.</a:t>
            </a:r>
            <a:endParaRPr lang="en-US" sz="2800" i="1" dirty="0">
              <a:solidFill>
                <a:schemeClr val="bg1">
                  <a:lumMod val="50000"/>
                </a:schemeClr>
              </a:solidFill>
              <a:effectLst/>
              <a:latin typeface="Arial" panose="020B0604020202020204" pitchFamily="34" charset="0"/>
              <a:ea typeface="Arial" panose="020B0604020202020204" pitchFamily="34" charset="0"/>
              <a:cs typeface="Arial" panose="020B0604020202020204" pitchFamily="34" charset="0"/>
            </a:endParaRPr>
          </a:p>
          <a:p>
            <a:pPr marL="458788">
              <a:spcAft>
                <a:spcPts val="1200"/>
              </a:spcAft>
            </a:pPr>
            <a:r>
              <a:rPr lang="en-US" sz="2800" dirty="0">
                <a:latin typeface="Arial" panose="020B0604020202020204" pitchFamily="34" charset="0"/>
                <a:ea typeface="Times New Roman" panose="02020603050405020304" pitchFamily="18" charset="0"/>
                <a:cs typeface="Arial" panose="020B0604020202020204" pitchFamily="34" charset="0"/>
              </a:rPr>
              <a:t>– Ella</a:t>
            </a:r>
            <a:endParaRPr lang="en-US" sz="2800" i="1" u="sng" dirty="0">
              <a:solidFill>
                <a:srgbClr val="0E0E0E"/>
              </a:solidFill>
              <a:latin typeface="Arial" panose="020B0604020202020204" pitchFamily="34" charset="0"/>
              <a:cs typeface="Arial" panose="020B0604020202020204" pitchFamily="34" charset="0"/>
            </a:endParaRPr>
          </a:p>
          <a:p>
            <a:endParaRPr lang="en-US" sz="2400" dirty="0">
              <a:solidFill>
                <a:srgbClr val="0E0E0E"/>
              </a:solidFill>
              <a:latin typeface="Helvetica" pitchFamily="2" charset="0"/>
            </a:endParaRPr>
          </a:p>
        </p:txBody>
      </p:sp>
      <p:sp>
        <p:nvSpPr>
          <p:cNvPr id="5" name="Google Shape;196;p5">
            <a:extLst>
              <a:ext uri="{FF2B5EF4-FFF2-40B4-BE49-F238E27FC236}">
                <a16:creationId xmlns:a16="http://schemas.microsoft.com/office/drawing/2014/main" id="{50DA1374-E597-6BBD-F2E1-A3BAB2C08F48}"/>
              </a:ext>
            </a:extLst>
          </p:cNvPr>
          <p:cNvSpPr txBox="1"/>
          <p:nvPr/>
        </p:nvSpPr>
        <p:spPr>
          <a:xfrm>
            <a:off x="0" y="6288468"/>
            <a:ext cx="8835615" cy="41545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dirty="0">
                <a:effectLst/>
                <a:latin typeface="Arial" panose="020B0604020202020204" pitchFamily="34" charset="0"/>
                <a:ea typeface="Arial" panose="020B0604020202020204" pitchFamily="34" charset="0"/>
              </a:rPr>
              <a:t>Schwarz, C. E., </a:t>
            </a:r>
            <a:r>
              <a:rPr lang="en-US" sz="1050" dirty="0" err="1">
                <a:effectLst/>
                <a:latin typeface="Arial" panose="020B0604020202020204" pitchFamily="34" charset="0"/>
                <a:ea typeface="Arial" panose="020B0604020202020204" pitchFamily="34" charset="0"/>
              </a:rPr>
              <a:t>DeGlopper</a:t>
            </a:r>
            <a:r>
              <a:rPr lang="en-US" sz="1050" dirty="0">
                <a:effectLst/>
                <a:latin typeface="Arial" panose="020B0604020202020204" pitchFamily="34" charset="0"/>
                <a:ea typeface="Arial" panose="020B0604020202020204" pitchFamily="34" charset="0"/>
              </a:rPr>
              <a:t>, K. S., Greco, N. C., Russ, R. S., &amp; Stowe, R. L. (2025). Modeling student negotiation of assessment-related epistemological messages in a college science course. </a:t>
            </a:r>
            <a:r>
              <a:rPr lang="en-US" sz="1050" i="1" dirty="0">
                <a:effectLst/>
                <a:latin typeface="Arial" panose="020B0604020202020204" pitchFamily="34" charset="0"/>
                <a:ea typeface="Arial" panose="020B0604020202020204" pitchFamily="34" charset="0"/>
              </a:rPr>
              <a:t>Science Education</a:t>
            </a:r>
            <a:r>
              <a:rPr lang="en-US" sz="1050" dirty="0">
                <a:solidFill>
                  <a:schemeClr val="dk1"/>
                </a:solidFill>
                <a:latin typeface="Arial"/>
                <a:ea typeface="Arial"/>
                <a:cs typeface="Arial"/>
                <a:sym typeface="Arial"/>
              </a:rPr>
              <a:t>, </a:t>
            </a:r>
            <a:r>
              <a:rPr lang="en-US" sz="1050" i="1" dirty="0">
                <a:solidFill>
                  <a:schemeClr val="dk1"/>
                </a:solidFill>
                <a:latin typeface="Arial"/>
                <a:ea typeface="Arial"/>
                <a:cs typeface="Arial"/>
                <a:sym typeface="Arial"/>
              </a:rPr>
              <a:t>109</a:t>
            </a:r>
            <a:r>
              <a:rPr lang="en-US" sz="1050" dirty="0">
                <a:solidFill>
                  <a:schemeClr val="dk1"/>
                </a:solidFill>
                <a:latin typeface="Arial"/>
                <a:ea typeface="Arial"/>
                <a:cs typeface="Arial"/>
                <a:sym typeface="Arial"/>
              </a:rPr>
              <a:t>(2)</a:t>
            </a:r>
            <a:r>
              <a:rPr lang="en-US" sz="1050" i="1" dirty="0">
                <a:solidFill>
                  <a:schemeClr val="dk1"/>
                </a:solidFill>
                <a:latin typeface="Arial"/>
                <a:ea typeface="Arial"/>
                <a:cs typeface="Arial"/>
                <a:sym typeface="Arial"/>
              </a:rPr>
              <a:t>, 429-447. </a:t>
            </a:r>
            <a:endParaRPr lang="en-US" sz="105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135749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a:extLst>
              <a:ext uri="{FF2B5EF4-FFF2-40B4-BE49-F238E27FC236}">
                <a16:creationId xmlns:a16="http://schemas.microsoft.com/office/drawing/2014/main" id="{42E72792-06E4-588D-B1A3-8F657390D2F2}"/>
              </a:ext>
            </a:extLst>
          </p:cNvPr>
          <p:cNvCxnSpPr/>
          <p:nvPr/>
        </p:nvCxnSpPr>
        <p:spPr>
          <a:xfrm>
            <a:off x="532367" y="1280892"/>
            <a:ext cx="11003280" cy="0"/>
          </a:xfrm>
          <a:prstGeom prst="straightConnector1">
            <a:avLst/>
          </a:prstGeom>
          <a:ln w="444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A5C68FD-F158-5133-53BF-8B116C911F30}"/>
              </a:ext>
            </a:extLst>
          </p:cNvPr>
          <p:cNvCxnSpPr/>
          <p:nvPr/>
        </p:nvCxnSpPr>
        <p:spPr>
          <a:xfrm>
            <a:off x="3055417" y="887192"/>
            <a:ext cx="0" cy="3937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38F90F3-E71B-C91D-4602-79B23BB8F184}"/>
              </a:ext>
            </a:extLst>
          </p:cNvPr>
          <p:cNvCxnSpPr/>
          <p:nvPr/>
        </p:nvCxnSpPr>
        <p:spPr>
          <a:xfrm>
            <a:off x="6403690" y="887192"/>
            <a:ext cx="0" cy="3937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62248C2-DF66-B880-8418-7B5709400A23}"/>
              </a:ext>
            </a:extLst>
          </p:cNvPr>
          <p:cNvCxnSpPr/>
          <p:nvPr/>
        </p:nvCxnSpPr>
        <p:spPr>
          <a:xfrm>
            <a:off x="9724803" y="887192"/>
            <a:ext cx="0" cy="3937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A03C8AE-8863-9FC3-7B7F-0D0D597491CF}"/>
              </a:ext>
            </a:extLst>
          </p:cNvPr>
          <p:cNvCxnSpPr/>
          <p:nvPr/>
        </p:nvCxnSpPr>
        <p:spPr>
          <a:xfrm>
            <a:off x="10854977" y="887192"/>
            <a:ext cx="0" cy="3937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3F5F442-FA88-8F8A-CF19-81E3BDEEB0C1}"/>
              </a:ext>
            </a:extLst>
          </p:cNvPr>
          <p:cNvSpPr txBox="1"/>
          <p:nvPr/>
        </p:nvSpPr>
        <p:spPr>
          <a:xfrm>
            <a:off x="2314294" y="548637"/>
            <a:ext cx="1482246" cy="338554"/>
          </a:xfrm>
          <a:prstGeom prst="rect">
            <a:avLst/>
          </a:prstGeom>
          <a:noFill/>
        </p:spPr>
        <p:txBody>
          <a:bodyPr wrap="square" rtlCol="0">
            <a:spAutoFit/>
          </a:bodyPr>
          <a:lstStyle/>
          <a:p>
            <a:pPr algn="ctr"/>
            <a:r>
              <a:rPr lang="en-US" sz="1600" dirty="0">
                <a:solidFill>
                  <a:srgbClr val="0E0E0E"/>
                </a:solidFill>
                <a:latin typeface="Arial" panose="020B0604020202020204" pitchFamily="34" charset="0"/>
                <a:cs typeface="Arial" panose="020B0604020202020204" pitchFamily="34" charset="0"/>
              </a:rPr>
              <a:t>Exam 1</a:t>
            </a:r>
          </a:p>
        </p:txBody>
      </p:sp>
      <p:sp>
        <p:nvSpPr>
          <p:cNvPr id="12" name="TextBox 11">
            <a:extLst>
              <a:ext uri="{FF2B5EF4-FFF2-40B4-BE49-F238E27FC236}">
                <a16:creationId xmlns:a16="http://schemas.microsoft.com/office/drawing/2014/main" id="{5C764324-DE29-2528-10D7-34BEA6DA21EE}"/>
              </a:ext>
            </a:extLst>
          </p:cNvPr>
          <p:cNvSpPr txBox="1"/>
          <p:nvPr/>
        </p:nvSpPr>
        <p:spPr>
          <a:xfrm>
            <a:off x="5664831" y="548637"/>
            <a:ext cx="1482246" cy="338554"/>
          </a:xfrm>
          <a:prstGeom prst="rect">
            <a:avLst/>
          </a:prstGeom>
          <a:noFill/>
        </p:spPr>
        <p:txBody>
          <a:bodyPr wrap="square" rtlCol="0">
            <a:spAutoFit/>
          </a:bodyPr>
          <a:lstStyle/>
          <a:p>
            <a:pPr algn="ctr"/>
            <a:r>
              <a:rPr lang="en-US" sz="1600" dirty="0">
                <a:solidFill>
                  <a:srgbClr val="0E0E0E"/>
                </a:solidFill>
                <a:latin typeface="Arial" panose="020B0604020202020204" pitchFamily="34" charset="0"/>
                <a:cs typeface="Arial" panose="020B0604020202020204" pitchFamily="34" charset="0"/>
              </a:rPr>
              <a:t>Exam 2</a:t>
            </a:r>
          </a:p>
        </p:txBody>
      </p:sp>
      <p:sp>
        <p:nvSpPr>
          <p:cNvPr id="13" name="TextBox 12">
            <a:extLst>
              <a:ext uri="{FF2B5EF4-FFF2-40B4-BE49-F238E27FC236}">
                <a16:creationId xmlns:a16="http://schemas.microsoft.com/office/drawing/2014/main" id="{0C81D9E3-2F20-CA31-AB84-DC4813AA1474}"/>
              </a:ext>
            </a:extLst>
          </p:cNvPr>
          <p:cNvSpPr txBox="1"/>
          <p:nvPr/>
        </p:nvSpPr>
        <p:spPr>
          <a:xfrm>
            <a:off x="9013103" y="548637"/>
            <a:ext cx="1482246" cy="338554"/>
          </a:xfrm>
          <a:prstGeom prst="rect">
            <a:avLst/>
          </a:prstGeom>
          <a:noFill/>
        </p:spPr>
        <p:txBody>
          <a:bodyPr wrap="square" rtlCol="0">
            <a:spAutoFit/>
          </a:bodyPr>
          <a:lstStyle/>
          <a:p>
            <a:pPr algn="ctr"/>
            <a:r>
              <a:rPr lang="en-US" sz="1600" dirty="0">
                <a:solidFill>
                  <a:srgbClr val="0E0E0E"/>
                </a:solidFill>
                <a:latin typeface="Arial" panose="020B0604020202020204" pitchFamily="34" charset="0"/>
                <a:cs typeface="Arial" panose="020B0604020202020204" pitchFamily="34" charset="0"/>
              </a:rPr>
              <a:t>Exam 3</a:t>
            </a:r>
          </a:p>
        </p:txBody>
      </p:sp>
      <p:sp>
        <p:nvSpPr>
          <p:cNvPr id="14" name="TextBox 13">
            <a:extLst>
              <a:ext uri="{FF2B5EF4-FFF2-40B4-BE49-F238E27FC236}">
                <a16:creationId xmlns:a16="http://schemas.microsoft.com/office/drawing/2014/main" id="{319AB88D-FE56-2D4C-FB77-A819B8D14A42}"/>
              </a:ext>
            </a:extLst>
          </p:cNvPr>
          <p:cNvSpPr txBox="1"/>
          <p:nvPr/>
        </p:nvSpPr>
        <p:spPr>
          <a:xfrm>
            <a:off x="10139499" y="300610"/>
            <a:ext cx="1482246" cy="584775"/>
          </a:xfrm>
          <a:prstGeom prst="rect">
            <a:avLst/>
          </a:prstGeom>
          <a:noFill/>
        </p:spPr>
        <p:txBody>
          <a:bodyPr wrap="square" rtlCol="0">
            <a:spAutoFit/>
          </a:bodyPr>
          <a:lstStyle/>
          <a:p>
            <a:pPr algn="ctr"/>
            <a:r>
              <a:rPr lang="en-US" sz="1600" dirty="0">
                <a:solidFill>
                  <a:srgbClr val="0E0E0E"/>
                </a:solidFill>
                <a:latin typeface="Arial" panose="020B0604020202020204" pitchFamily="34" charset="0"/>
                <a:cs typeface="Arial" panose="020B0604020202020204" pitchFamily="34" charset="0"/>
              </a:rPr>
              <a:t>Final</a:t>
            </a:r>
            <a:br>
              <a:rPr lang="en-US" sz="1600" dirty="0">
                <a:solidFill>
                  <a:srgbClr val="0E0E0E"/>
                </a:solidFill>
                <a:latin typeface="Arial" panose="020B0604020202020204" pitchFamily="34" charset="0"/>
                <a:cs typeface="Arial" panose="020B0604020202020204" pitchFamily="34" charset="0"/>
              </a:rPr>
            </a:br>
            <a:r>
              <a:rPr lang="en-US" sz="1600" dirty="0">
                <a:solidFill>
                  <a:srgbClr val="0E0E0E"/>
                </a:solidFill>
                <a:latin typeface="Arial" panose="020B0604020202020204" pitchFamily="34" charset="0"/>
                <a:cs typeface="Arial" panose="020B0604020202020204" pitchFamily="34" charset="0"/>
              </a:rPr>
              <a:t>Exam</a:t>
            </a:r>
          </a:p>
        </p:txBody>
      </p:sp>
      <p:sp>
        <p:nvSpPr>
          <p:cNvPr id="2" name="Oval 1">
            <a:extLst>
              <a:ext uri="{FF2B5EF4-FFF2-40B4-BE49-F238E27FC236}">
                <a16:creationId xmlns:a16="http://schemas.microsoft.com/office/drawing/2014/main" id="{F6D5E29B-8B1C-65A8-D8BA-3CB5F9EDFB94}"/>
              </a:ext>
            </a:extLst>
          </p:cNvPr>
          <p:cNvSpPr/>
          <p:nvPr/>
        </p:nvSpPr>
        <p:spPr>
          <a:xfrm>
            <a:off x="6583062" y="1040862"/>
            <a:ext cx="480060" cy="480060"/>
          </a:xfrm>
          <a:prstGeom prst="ellipse">
            <a:avLst/>
          </a:prstGeom>
          <a:solidFill>
            <a:srgbClr val="2F5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5801269-9407-9601-8C95-85CDFA088CEB}"/>
              </a:ext>
            </a:extLst>
          </p:cNvPr>
          <p:cNvSpPr txBox="1"/>
          <p:nvPr/>
        </p:nvSpPr>
        <p:spPr>
          <a:xfrm>
            <a:off x="496052" y="1914622"/>
            <a:ext cx="11199895" cy="2985433"/>
          </a:xfrm>
          <a:prstGeom prst="rect">
            <a:avLst/>
          </a:prstGeom>
          <a:noFill/>
        </p:spPr>
        <p:txBody>
          <a:bodyPr wrap="square" rtlCol="0">
            <a:spAutoFit/>
          </a:bodyPr>
          <a:lstStyle/>
          <a:p>
            <a:pPr>
              <a:spcAft>
                <a:spcPts val="1200"/>
              </a:spcAft>
            </a:pPr>
            <a:r>
              <a:rPr lang="en-US" sz="3200" b="1" dirty="0">
                <a:effectLst/>
                <a:latin typeface="Arial" panose="020B0604020202020204" pitchFamily="34" charset="0"/>
                <a:ea typeface="Times New Roman" panose="02020603050405020304" pitchFamily="18" charset="0"/>
                <a:cs typeface="Arial" panose="020B0604020202020204" pitchFamily="34" charset="0"/>
              </a:rPr>
              <a:t>Students’ Aims and Ideals Calcified</a:t>
            </a:r>
          </a:p>
          <a:p>
            <a:pPr marL="458788">
              <a:spcAft>
                <a:spcPts val="1200"/>
              </a:spcAft>
            </a:pPr>
            <a:r>
              <a:rPr lang="en-US" sz="2800" dirty="0">
                <a:effectLst/>
                <a:latin typeface="Arial" panose="020B0604020202020204" pitchFamily="34" charset="0"/>
                <a:ea typeface="Times New Roman" panose="02020603050405020304" pitchFamily="18" charset="0"/>
                <a:cs typeface="Arial" panose="020B0604020202020204" pitchFamily="34" charset="0"/>
              </a:rPr>
              <a:t>When considering whether she could solve a new problem:</a:t>
            </a:r>
            <a:endParaRPr lang="en-US" sz="2800" i="1" dirty="0">
              <a:solidFill>
                <a:schemeClr val="bg1">
                  <a:lumMod val="50000"/>
                </a:schemeClr>
              </a:solidFill>
              <a:latin typeface="Arial" panose="020B0604020202020204" pitchFamily="34" charset="0"/>
              <a:ea typeface="Times New Roman" panose="02020603050405020304" pitchFamily="18" charset="0"/>
              <a:cs typeface="Arial" panose="020B0604020202020204" pitchFamily="34" charset="0"/>
            </a:endParaRPr>
          </a:p>
          <a:p>
            <a:pPr marL="458788" marR="0">
              <a:spcBef>
                <a:spcPts val="0"/>
              </a:spcBef>
              <a:spcAft>
                <a:spcPts val="0"/>
              </a:spcAft>
            </a:pPr>
            <a:r>
              <a:rPr lang="en-US" sz="2800" i="1" dirty="0">
                <a:solidFill>
                  <a:schemeClr val="bg1">
                    <a:lumMod val="50000"/>
                  </a:schemeClr>
                </a:solidFill>
                <a:effectLst/>
                <a:latin typeface="Arial" panose="020B0604020202020204" pitchFamily="34" charset="0"/>
                <a:ea typeface="Times New Roman" panose="02020603050405020304" pitchFamily="18" charset="0"/>
                <a:cs typeface="Arial" panose="020B0604020202020204" pitchFamily="34" charset="0"/>
              </a:rPr>
              <a:t>I think I could probably look at this maybe a little bit and, and try and formulate an answer that </a:t>
            </a:r>
            <a:r>
              <a:rPr lang="en-US" sz="2800" b="1" i="1" dirty="0">
                <a:effectLst/>
                <a:latin typeface="Arial" panose="020B0604020202020204" pitchFamily="34" charset="0"/>
                <a:ea typeface="Times New Roman" panose="02020603050405020304" pitchFamily="18" charset="0"/>
                <a:cs typeface="Arial" panose="020B0604020202020204" pitchFamily="34" charset="0"/>
              </a:rPr>
              <a:t>makes sense chemically</a:t>
            </a:r>
            <a:r>
              <a:rPr lang="en-US" sz="2800" i="1" dirty="0">
                <a:solidFill>
                  <a:schemeClr val="bg1">
                    <a:lumMod val="50000"/>
                  </a:schemeClr>
                </a:solidFill>
                <a:effectLst/>
                <a:latin typeface="Arial" panose="020B0604020202020204" pitchFamily="34" charset="0"/>
                <a:ea typeface="Times New Roman" panose="02020603050405020304" pitchFamily="18" charset="0"/>
                <a:cs typeface="Arial" panose="020B0604020202020204" pitchFamily="34" charset="0"/>
              </a:rPr>
              <a:t>, but </a:t>
            </a:r>
            <a:r>
              <a:rPr lang="en-US" sz="2800" b="1" i="1" dirty="0">
                <a:effectLst/>
                <a:latin typeface="Arial" panose="020B0604020202020204" pitchFamily="34" charset="0"/>
                <a:ea typeface="Times New Roman" panose="02020603050405020304" pitchFamily="18" charset="0"/>
                <a:cs typeface="Arial" panose="020B0604020202020204" pitchFamily="34" charset="0"/>
              </a:rPr>
              <a:t>isn't probably what they're looking for</a:t>
            </a:r>
            <a:r>
              <a:rPr lang="en-US" sz="2800" i="1"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a:latin typeface="Arial" panose="020B0604020202020204" pitchFamily="34" charset="0"/>
                <a:ea typeface="Times New Roman" panose="02020603050405020304" pitchFamily="18" charset="0"/>
                <a:cs typeface="Arial" panose="020B0604020202020204" pitchFamily="34" charset="0"/>
              </a:rPr>
              <a:t>– Ella</a:t>
            </a:r>
            <a:endParaRPr lang="en-US" sz="2800" i="1" u="sng" dirty="0">
              <a:solidFill>
                <a:srgbClr val="0E0E0E"/>
              </a:solidFill>
              <a:latin typeface="Arial" panose="020B0604020202020204" pitchFamily="34" charset="0"/>
              <a:cs typeface="Arial" panose="020B0604020202020204" pitchFamily="34" charset="0"/>
            </a:endParaRPr>
          </a:p>
          <a:p>
            <a:endParaRPr lang="en-US" sz="2400" dirty="0">
              <a:solidFill>
                <a:srgbClr val="0E0E0E"/>
              </a:solidFill>
              <a:latin typeface="Helvetica" pitchFamily="2" charset="0"/>
            </a:endParaRPr>
          </a:p>
        </p:txBody>
      </p:sp>
      <p:sp>
        <p:nvSpPr>
          <p:cNvPr id="5" name="Google Shape;196;p5">
            <a:extLst>
              <a:ext uri="{FF2B5EF4-FFF2-40B4-BE49-F238E27FC236}">
                <a16:creationId xmlns:a16="http://schemas.microsoft.com/office/drawing/2014/main" id="{5CD861CB-2E56-0E7E-D98D-67F832BC6513}"/>
              </a:ext>
            </a:extLst>
          </p:cNvPr>
          <p:cNvSpPr txBox="1"/>
          <p:nvPr/>
        </p:nvSpPr>
        <p:spPr>
          <a:xfrm>
            <a:off x="0" y="6288468"/>
            <a:ext cx="8835615" cy="41545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dirty="0">
                <a:effectLst/>
                <a:latin typeface="Arial" panose="020B0604020202020204" pitchFamily="34" charset="0"/>
                <a:ea typeface="Arial" panose="020B0604020202020204" pitchFamily="34" charset="0"/>
              </a:rPr>
              <a:t>Schwarz, C. E., </a:t>
            </a:r>
            <a:r>
              <a:rPr lang="en-US" sz="1050" dirty="0" err="1">
                <a:effectLst/>
                <a:latin typeface="Arial" panose="020B0604020202020204" pitchFamily="34" charset="0"/>
                <a:ea typeface="Arial" panose="020B0604020202020204" pitchFamily="34" charset="0"/>
              </a:rPr>
              <a:t>DeGlopper</a:t>
            </a:r>
            <a:r>
              <a:rPr lang="en-US" sz="1050" dirty="0">
                <a:effectLst/>
                <a:latin typeface="Arial" panose="020B0604020202020204" pitchFamily="34" charset="0"/>
                <a:ea typeface="Arial" panose="020B0604020202020204" pitchFamily="34" charset="0"/>
              </a:rPr>
              <a:t>, K. S., Greco, N. C., Russ, R. S., &amp; Stowe, R. L. (2025). Modeling student negotiation of assessment-related epistemological messages in a college science course. </a:t>
            </a:r>
            <a:r>
              <a:rPr lang="en-US" sz="1050" i="1" dirty="0">
                <a:effectLst/>
                <a:latin typeface="Arial" panose="020B0604020202020204" pitchFamily="34" charset="0"/>
                <a:ea typeface="Arial" panose="020B0604020202020204" pitchFamily="34" charset="0"/>
              </a:rPr>
              <a:t>Science Education</a:t>
            </a:r>
            <a:r>
              <a:rPr lang="en-US" sz="1050" dirty="0">
                <a:solidFill>
                  <a:schemeClr val="dk1"/>
                </a:solidFill>
                <a:latin typeface="Arial"/>
                <a:ea typeface="Arial"/>
                <a:cs typeface="Arial"/>
                <a:sym typeface="Arial"/>
              </a:rPr>
              <a:t>, </a:t>
            </a:r>
            <a:r>
              <a:rPr lang="en-US" sz="1050" i="1" dirty="0">
                <a:solidFill>
                  <a:schemeClr val="dk1"/>
                </a:solidFill>
                <a:latin typeface="Arial"/>
                <a:ea typeface="Arial"/>
                <a:cs typeface="Arial"/>
                <a:sym typeface="Arial"/>
              </a:rPr>
              <a:t>109</a:t>
            </a:r>
            <a:r>
              <a:rPr lang="en-US" sz="1050" dirty="0">
                <a:solidFill>
                  <a:schemeClr val="dk1"/>
                </a:solidFill>
                <a:latin typeface="Arial"/>
                <a:ea typeface="Arial"/>
                <a:cs typeface="Arial"/>
                <a:sym typeface="Arial"/>
              </a:rPr>
              <a:t>(2)</a:t>
            </a:r>
            <a:r>
              <a:rPr lang="en-US" sz="1050" i="1" dirty="0">
                <a:solidFill>
                  <a:schemeClr val="dk1"/>
                </a:solidFill>
                <a:latin typeface="Arial"/>
                <a:ea typeface="Arial"/>
                <a:cs typeface="Arial"/>
                <a:sym typeface="Arial"/>
              </a:rPr>
              <a:t>, 429-447. </a:t>
            </a:r>
            <a:endParaRPr lang="en-US" sz="105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7331122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a:extLst>
              <a:ext uri="{FF2B5EF4-FFF2-40B4-BE49-F238E27FC236}">
                <a16:creationId xmlns:a16="http://schemas.microsoft.com/office/drawing/2014/main" id="{42E72792-06E4-588D-B1A3-8F657390D2F2}"/>
              </a:ext>
            </a:extLst>
          </p:cNvPr>
          <p:cNvCxnSpPr/>
          <p:nvPr/>
        </p:nvCxnSpPr>
        <p:spPr>
          <a:xfrm>
            <a:off x="532367" y="1280892"/>
            <a:ext cx="11003280" cy="0"/>
          </a:xfrm>
          <a:prstGeom prst="straightConnector1">
            <a:avLst/>
          </a:prstGeom>
          <a:ln w="444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A5C68FD-F158-5133-53BF-8B116C911F30}"/>
              </a:ext>
            </a:extLst>
          </p:cNvPr>
          <p:cNvCxnSpPr/>
          <p:nvPr/>
        </p:nvCxnSpPr>
        <p:spPr>
          <a:xfrm>
            <a:off x="3055417" y="887192"/>
            <a:ext cx="0" cy="3937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38F90F3-E71B-C91D-4602-79B23BB8F184}"/>
              </a:ext>
            </a:extLst>
          </p:cNvPr>
          <p:cNvCxnSpPr/>
          <p:nvPr/>
        </p:nvCxnSpPr>
        <p:spPr>
          <a:xfrm>
            <a:off x="6403690" y="887192"/>
            <a:ext cx="0" cy="3937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62248C2-DF66-B880-8418-7B5709400A23}"/>
              </a:ext>
            </a:extLst>
          </p:cNvPr>
          <p:cNvCxnSpPr/>
          <p:nvPr/>
        </p:nvCxnSpPr>
        <p:spPr>
          <a:xfrm>
            <a:off x="9724803" y="887192"/>
            <a:ext cx="0" cy="3937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A03C8AE-8863-9FC3-7B7F-0D0D597491CF}"/>
              </a:ext>
            </a:extLst>
          </p:cNvPr>
          <p:cNvCxnSpPr/>
          <p:nvPr/>
        </p:nvCxnSpPr>
        <p:spPr>
          <a:xfrm>
            <a:off x="10854977" y="887192"/>
            <a:ext cx="0" cy="3937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3F5F442-FA88-8F8A-CF19-81E3BDEEB0C1}"/>
              </a:ext>
            </a:extLst>
          </p:cNvPr>
          <p:cNvSpPr txBox="1"/>
          <p:nvPr/>
        </p:nvSpPr>
        <p:spPr>
          <a:xfrm>
            <a:off x="2314294" y="548637"/>
            <a:ext cx="1482246" cy="338554"/>
          </a:xfrm>
          <a:prstGeom prst="rect">
            <a:avLst/>
          </a:prstGeom>
          <a:noFill/>
        </p:spPr>
        <p:txBody>
          <a:bodyPr wrap="square" rtlCol="0">
            <a:spAutoFit/>
          </a:bodyPr>
          <a:lstStyle/>
          <a:p>
            <a:pPr algn="ctr"/>
            <a:r>
              <a:rPr lang="en-US" sz="1600" dirty="0">
                <a:solidFill>
                  <a:srgbClr val="0E0E0E"/>
                </a:solidFill>
                <a:latin typeface="Arial" panose="020B0604020202020204" pitchFamily="34" charset="0"/>
                <a:cs typeface="Arial" panose="020B0604020202020204" pitchFamily="34" charset="0"/>
              </a:rPr>
              <a:t>Exam 1</a:t>
            </a:r>
          </a:p>
        </p:txBody>
      </p:sp>
      <p:sp>
        <p:nvSpPr>
          <p:cNvPr id="12" name="TextBox 11">
            <a:extLst>
              <a:ext uri="{FF2B5EF4-FFF2-40B4-BE49-F238E27FC236}">
                <a16:creationId xmlns:a16="http://schemas.microsoft.com/office/drawing/2014/main" id="{5C764324-DE29-2528-10D7-34BEA6DA21EE}"/>
              </a:ext>
            </a:extLst>
          </p:cNvPr>
          <p:cNvSpPr txBox="1"/>
          <p:nvPr/>
        </p:nvSpPr>
        <p:spPr>
          <a:xfrm>
            <a:off x="5664831" y="548637"/>
            <a:ext cx="1482246" cy="338554"/>
          </a:xfrm>
          <a:prstGeom prst="rect">
            <a:avLst/>
          </a:prstGeom>
          <a:noFill/>
        </p:spPr>
        <p:txBody>
          <a:bodyPr wrap="square" rtlCol="0">
            <a:spAutoFit/>
          </a:bodyPr>
          <a:lstStyle/>
          <a:p>
            <a:pPr algn="ctr"/>
            <a:r>
              <a:rPr lang="en-US" sz="1600" dirty="0">
                <a:solidFill>
                  <a:srgbClr val="0E0E0E"/>
                </a:solidFill>
                <a:latin typeface="Arial" panose="020B0604020202020204" pitchFamily="34" charset="0"/>
                <a:cs typeface="Arial" panose="020B0604020202020204" pitchFamily="34" charset="0"/>
              </a:rPr>
              <a:t>Exam 2</a:t>
            </a:r>
          </a:p>
        </p:txBody>
      </p:sp>
      <p:sp>
        <p:nvSpPr>
          <p:cNvPr id="13" name="TextBox 12">
            <a:extLst>
              <a:ext uri="{FF2B5EF4-FFF2-40B4-BE49-F238E27FC236}">
                <a16:creationId xmlns:a16="http://schemas.microsoft.com/office/drawing/2014/main" id="{0C81D9E3-2F20-CA31-AB84-DC4813AA1474}"/>
              </a:ext>
            </a:extLst>
          </p:cNvPr>
          <p:cNvSpPr txBox="1"/>
          <p:nvPr/>
        </p:nvSpPr>
        <p:spPr>
          <a:xfrm>
            <a:off x="9013103" y="548637"/>
            <a:ext cx="1482246" cy="338554"/>
          </a:xfrm>
          <a:prstGeom prst="rect">
            <a:avLst/>
          </a:prstGeom>
          <a:noFill/>
        </p:spPr>
        <p:txBody>
          <a:bodyPr wrap="square" rtlCol="0">
            <a:spAutoFit/>
          </a:bodyPr>
          <a:lstStyle/>
          <a:p>
            <a:pPr algn="ctr"/>
            <a:r>
              <a:rPr lang="en-US" sz="1600" dirty="0">
                <a:solidFill>
                  <a:srgbClr val="0E0E0E"/>
                </a:solidFill>
                <a:latin typeface="Arial" panose="020B0604020202020204" pitchFamily="34" charset="0"/>
                <a:cs typeface="Arial" panose="020B0604020202020204" pitchFamily="34" charset="0"/>
              </a:rPr>
              <a:t>Exam 3</a:t>
            </a:r>
          </a:p>
        </p:txBody>
      </p:sp>
      <p:sp>
        <p:nvSpPr>
          <p:cNvPr id="14" name="TextBox 13">
            <a:extLst>
              <a:ext uri="{FF2B5EF4-FFF2-40B4-BE49-F238E27FC236}">
                <a16:creationId xmlns:a16="http://schemas.microsoft.com/office/drawing/2014/main" id="{319AB88D-FE56-2D4C-FB77-A819B8D14A42}"/>
              </a:ext>
            </a:extLst>
          </p:cNvPr>
          <p:cNvSpPr txBox="1"/>
          <p:nvPr/>
        </p:nvSpPr>
        <p:spPr>
          <a:xfrm>
            <a:off x="10139499" y="300610"/>
            <a:ext cx="1482246" cy="584775"/>
          </a:xfrm>
          <a:prstGeom prst="rect">
            <a:avLst/>
          </a:prstGeom>
          <a:noFill/>
        </p:spPr>
        <p:txBody>
          <a:bodyPr wrap="square" rtlCol="0">
            <a:spAutoFit/>
          </a:bodyPr>
          <a:lstStyle/>
          <a:p>
            <a:pPr algn="ctr"/>
            <a:r>
              <a:rPr lang="en-US" sz="1600" dirty="0">
                <a:solidFill>
                  <a:srgbClr val="0E0E0E"/>
                </a:solidFill>
                <a:latin typeface="Arial" panose="020B0604020202020204" pitchFamily="34" charset="0"/>
                <a:cs typeface="Arial" panose="020B0604020202020204" pitchFamily="34" charset="0"/>
              </a:rPr>
              <a:t>Final</a:t>
            </a:r>
            <a:br>
              <a:rPr lang="en-US" sz="1600" dirty="0">
                <a:solidFill>
                  <a:srgbClr val="0E0E0E"/>
                </a:solidFill>
                <a:latin typeface="Arial" panose="020B0604020202020204" pitchFamily="34" charset="0"/>
                <a:cs typeface="Arial" panose="020B0604020202020204" pitchFamily="34" charset="0"/>
              </a:rPr>
            </a:br>
            <a:r>
              <a:rPr lang="en-US" sz="1600" dirty="0">
                <a:solidFill>
                  <a:srgbClr val="0E0E0E"/>
                </a:solidFill>
                <a:latin typeface="Arial" panose="020B0604020202020204" pitchFamily="34" charset="0"/>
                <a:cs typeface="Arial" panose="020B0604020202020204" pitchFamily="34" charset="0"/>
              </a:rPr>
              <a:t>Exam</a:t>
            </a:r>
          </a:p>
        </p:txBody>
      </p:sp>
      <p:sp>
        <p:nvSpPr>
          <p:cNvPr id="2" name="Oval 1">
            <a:extLst>
              <a:ext uri="{FF2B5EF4-FFF2-40B4-BE49-F238E27FC236}">
                <a16:creationId xmlns:a16="http://schemas.microsoft.com/office/drawing/2014/main" id="{F6D5E29B-8B1C-65A8-D8BA-3CB5F9EDFB94}"/>
              </a:ext>
            </a:extLst>
          </p:cNvPr>
          <p:cNvSpPr/>
          <p:nvPr/>
        </p:nvSpPr>
        <p:spPr>
          <a:xfrm>
            <a:off x="6583062" y="1040862"/>
            <a:ext cx="480060" cy="480060"/>
          </a:xfrm>
          <a:prstGeom prst="ellipse">
            <a:avLst/>
          </a:prstGeom>
          <a:solidFill>
            <a:srgbClr val="2F5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5801269-9407-9601-8C95-85CDFA088CEB}"/>
              </a:ext>
            </a:extLst>
          </p:cNvPr>
          <p:cNvSpPr txBox="1"/>
          <p:nvPr/>
        </p:nvSpPr>
        <p:spPr>
          <a:xfrm>
            <a:off x="496052" y="1914622"/>
            <a:ext cx="11199895" cy="3046988"/>
          </a:xfrm>
          <a:prstGeom prst="rect">
            <a:avLst/>
          </a:prstGeom>
          <a:noFill/>
        </p:spPr>
        <p:txBody>
          <a:bodyPr wrap="square" rtlCol="0">
            <a:spAutoFit/>
          </a:bodyPr>
          <a:lstStyle/>
          <a:p>
            <a:pPr>
              <a:spcAft>
                <a:spcPts val="1200"/>
              </a:spcAft>
            </a:pPr>
            <a:r>
              <a:rPr lang="en-US" sz="3200" b="1" dirty="0">
                <a:effectLst/>
                <a:latin typeface="Arial" panose="020B0604020202020204" pitchFamily="34" charset="0"/>
                <a:ea typeface="Times New Roman" panose="02020603050405020304" pitchFamily="18" charset="0"/>
                <a:cs typeface="Arial" panose="020B0604020202020204" pitchFamily="34" charset="0"/>
              </a:rPr>
              <a:t>Students’ Aims and Ideals Calcified</a:t>
            </a:r>
          </a:p>
          <a:p>
            <a:pPr marL="458788">
              <a:spcAft>
                <a:spcPts val="1200"/>
              </a:spcAft>
            </a:pPr>
            <a:r>
              <a:rPr lang="en-US" sz="2800" dirty="0">
                <a:effectLst/>
                <a:latin typeface="Arial" panose="020B0604020202020204" pitchFamily="34" charset="0"/>
                <a:ea typeface="Times New Roman" panose="02020603050405020304" pitchFamily="18" charset="0"/>
                <a:cs typeface="Arial" panose="020B0604020202020204" pitchFamily="34" charset="0"/>
              </a:rPr>
              <a:t>What are “they” looking for?</a:t>
            </a:r>
            <a:endParaRPr lang="en-US" sz="2800" i="1" dirty="0">
              <a:solidFill>
                <a:schemeClr val="bg1">
                  <a:lumMod val="50000"/>
                </a:schemeClr>
              </a:solidFill>
              <a:latin typeface="Arial" panose="020B0604020202020204" pitchFamily="34" charset="0"/>
              <a:ea typeface="Times New Roman" panose="02020603050405020304" pitchFamily="18" charset="0"/>
              <a:cs typeface="Arial" panose="020B0604020202020204" pitchFamily="34" charset="0"/>
            </a:endParaRPr>
          </a:p>
          <a:p>
            <a:pPr marL="458788" marR="0">
              <a:spcBef>
                <a:spcPts val="0"/>
              </a:spcBef>
              <a:spcAft>
                <a:spcPts val="0"/>
              </a:spcAft>
            </a:pPr>
            <a:r>
              <a:rPr lang="en-US" sz="2800" i="1" dirty="0">
                <a:solidFill>
                  <a:schemeClr val="bg1">
                    <a:lumMod val="50000"/>
                  </a:schemeClr>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I remember there was one, er, </a:t>
            </a:r>
            <a:r>
              <a:rPr lang="en-US" sz="2800" i="1" dirty="0" err="1">
                <a:solidFill>
                  <a:schemeClr val="bg1">
                    <a:lumMod val="50000"/>
                  </a:schemeClr>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'cause</a:t>
            </a:r>
            <a:r>
              <a:rPr lang="en-US" sz="2800" i="1" dirty="0">
                <a:solidFill>
                  <a:schemeClr val="bg1">
                    <a:lumMod val="50000"/>
                  </a:schemeClr>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 in like a certain type of problem, like it would ask about stability, and </a:t>
            </a:r>
            <a:r>
              <a:rPr lang="en-US" sz="2800" b="1" i="1" dirty="0">
                <a:effectLst/>
                <a:highlight>
                  <a:srgbClr val="FFFFFF"/>
                </a:highlight>
                <a:latin typeface="Arial" panose="020B0604020202020204" pitchFamily="34" charset="0"/>
                <a:ea typeface="Times New Roman" panose="02020603050405020304" pitchFamily="18" charset="0"/>
                <a:cs typeface="Arial" panose="020B0604020202020204" pitchFamily="34" charset="0"/>
              </a:rPr>
              <a:t>they really wanted you to say "hyperconjugation" </a:t>
            </a:r>
            <a:r>
              <a:rPr lang="en-US" sz="2800" b="1" i="1" dirty="0" err="1">
                <a:effectLst/>
                <a:highlight>
                  <a:srgbClr val="FFFFFF"/>
                </a:highlight>
                <a:latin typeface="Arial" panose="020B0604020202020204" pitchFamily="34" charset="0"/>
                <a:ea typeface="Times New Roman" panose="02020603050405020304" pitchFamily="18" charset="0"/>
                <a:cs typeface="Arial" panose="020B0604020202020204" pitchFamily="34" charset="0"/>
              </a:rPr>
              <a:t>'cause</a:t>
            </a:r>
            <a:r>
              <a:rPr lang="en-US" sz="2800" b="1" i="1" dirty="0">
                <a:effectLst/>
                <a:highlight>
                  <a:srgbClr val="FFFFFF"/>
                </a:highlight>
                <a:latin typeface="Arial" panose="020B0604020202020204" pitchFamily="34" charset="0"/>
                <a:ea typeface="Times New Roman" panose="02020603050405020304" pitchFamily="18" charset="0"/>
                <a:cs typeface="Arial" panose="020B0604020202020204" pitchFamily="34" charset="0"/>
              </a:rPr>
              <a:t> like in all the keys it was like, "hyperconjugation,”</a:t>
            </a:r>
            <a:endParaRPr lang="en-US" sz="2400" i="1" dirty="0">
              <a:solidFill>
                <a:srgbClr val="0E0E0E"/>
              </a:solidFill>
              <a:latin typeface="Helvetica" pitchFamily="2" charset="0"/>
            </a:endParaRPr>
          </a:p>
        </p:txBody>
      </p:sp>
      <p:sp>
        <p:nvSpPr>
          <p:cNvPr id="5" name="Google Shape;196;p5">
            <a:extLst>
              <a:ext uri="{FF2B5EF4-FFF2-40B4-BE49-F238E27FC236}">
                <a16:creationId xmlns:a16="http://schemas.microsoft.com/office/drawing/2014/main" id="{16B85AF9-7606-51C4-6F88-BF5E81C954BE}"/>
              </a:ext>
            </a:extLst>
          </p:cNvPr>
          <p:cNvSpPr txBox="1"/>
          <p:nvPr/>
        </p:nvSpPr>
        <p:spPr>
          <a:xfrm>
            <a:off x="0" y="6288468"/>
            <a:ext cx="8835615" cy="41545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dirty="0">
                <a:effectLst/>
                <a:latin typeface="Arial" panose="020B0604020202020204" pitchFamily="34" charset="0"/>
                <a:ea typeface="Arial" panose="020B0604020202020204" pitchFamily="34" charset="0"/>
              </a:rPr>
              <a:t>Schwarz, C. E., </a:t>
            </a:r>
            <a:r>
              <a:rPr lang="en-US" sz="1050" dirty="0" err="1">
                <a:effectLst/>
                <a:latin typeface="Arial" panose="020B0604020202020204" pitchFamily="34" charset="0"/>
                <a:ea typeface="Arial" panose="020B0604020202020204" pitchFamily="34" charset="0"/>
              </a:rPr>
              <a:t>DeGlopper</a:t>
            </a:r>
            <a:r>
              <a:rPr lang="en-US" sz="1050" dirty="0">
                <a:effectLst/>
                <a:latin typeface="Arial" panose="020B0604020202020204" pitchFamily="34" charset="0"/>
                <a:ea typeface="Arial" panose="020B0604020202020204" pitchFamily="34" charset="0"/>
              </a:rPr>
              <a:t>, K. S., Greco, N. C., Russ, R. S., &amp; Stowe, R. L. (2025). Modeling student negotiation of assessment-related epistemological messages in a college science course. </a:t>
            </a:r>
            <a:r>
              <a:rPr lang="en-US" sz="1050" i="1" dirty="0">
                <a:effectLst/>
                <a:latin typeface="Arial" panose="020B0604020202020204" pitchFamily="34" charset="0"/>
                <a:ea typeface="Arial" panose="020B0604020202020204" pitchFamily="34" charset="0"/>
              </a:rPr>
              <a:t>Science Education</a:t>
            </a:r>
            <a:r>
              <a:rPr lang="en-US" sz="1050" dirty="0">
                <a:solidFill>
                  <a:schemeClr val="dk1"/>
                </a:solidFill>
                <a:latin typeface="Arial"/>
                <a:ea typeface="Arial"/>
                <a:cs typeface="Arial"/>
                <a:sym typeface="Arial"/>
              </a:rPr>
              <a:t>, </a:t>
            </a:r>
            <a:r>
              <a:rPr lang="en-US" sz="1050" i="1" dirty="0">
                <a:solidFill>
                  <a:schemeClr val="dk1"/>
                </a:solidFill>
                <a:latin typeface="Arial"/>
                <a:ea typeface="Arial"/>
                <a:cs typeface="Arial"/>
                <a:sym typeface="Arial"/>
              </a:rPr>
              <a:t>109</a:t>
            </a:r>
            <a:r>
              <a:rPr lang="en-US" sz="1050" dirty="0">
                <a:solidFill>
                  <a:schemeClr val="dk1"/>
                </a:solidFill>
                <a:latin typeface="Arial"/>
                <a:ea typeface="Arial"/>
                <a:cs typeface="Arial"/>
                <a:sym typeface="Arial"/>
              </a:rPr>
              <a:t>(2)</a:t>
            </a:r>
            <a:r>
              <a:rPr lang="en-US" sz="1050" i="1" dirty="0">
                <a:solidFill>
                  <a:schemeClr val="dk1"/>
                </a:solidFill>
                <a:latin typeface="Arial"/>
                <a:ea typeface="Arial"/>
                <a:cs typeface="Arial"/>
                <a:sym typeface="Arial"/>
              </a:rPr>
              <a:t>, 429-447. </a:t>
            </a:r>
            <a:endParaRPr lang="en-US" sz="105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1585744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a:extLst>
              <a:ext uri="{FF2B5EF4-FFF2-40B4-BE49-F238E27FC236}">
                <a16:creationId xmlns:a16="http://schemas.microsoft.com/office/drawing/2014/main" id="{42E72792-06E4-588D-B1A3-8F657390D2F2}"/>
              </a:ext>
            </a:extLst>
          </p:cNvPr>
          <p:cNvCxnSpPr/>
          <p:nvPr/>
        </p:nvCxnSpPr>
        <p:spPr>
          <a:xfrm>
            <a:off x="532367" y="1280892"/>
            <a:ext cx="11003280" cy="0"/>
          </a:xfrm>
          <a:prstGeom prst="straightConnector1">
            <a:avLst/>
          </a:prstGeom>
          <a:ln w="444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A5C68FD-F158-5133-53BF-8B116C911F30}"/>
              </a:ext>
            </a:extLst>
          </p:cNvPr>
          <p:cNvCxnSpPr/>
          <p:nvPr/>
        </p:nvCxnSpPr>
        <p:spPr>
          <a:xfrm>
            <a:off x="3055417" y="887192"/>
            <a:ext cx="0" cy="3937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38F90F3-E71B-C91D-4602-79B23BB8F184}"/>
              </a:ext>
            </a:extLst>
          </p:cNvPr>
          <p:cNvCxnSpPr/>
          <p:nvPr/>
        </p:nvCxnSpPr>
        <p:spPr>
          <a:xfrm>
            <a:off x="6403690" y="887192"/>
            <a:ext cx="0" cy="3937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62248C2-DF66-B880-8418-7B5709400A23}"/>
              </a:ext>
            </a:extLst>
          </p:cNvPr>
          <p:cNvCxnSpPr/>
          <p:nvPr/>
        </p:nvCxnSpPr>
        <p:spPr>
          <a:xfrm>
            <a:off x="9724803" y="887192"/>
            <a:ext cx="0" cy="3937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A03C8AE-8863-9FC3-7B7F-0D0D597491CF}"/>
              </a:ext>
            </a:extLst>
          </p:cNvPr>
          <p:cNvCxnSpPr/>
          <p:nvPr/>
        </p:nvCxnSpPr>
        <p:spPr>
          <a:xfrm>
            <a:off x="10854977" y="887192"/>
            <a:ext cx="0" cy="3937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3F5F442-FA88-8F8A-CF19-81E3BDEEB0C1}"/>
              </a:ext>
            </a:extLst>
          </p:cNvPr>
          <p:cNvSpPr txBox="1"/>
          <p:nvPr/>
        </p:nvSpPr>
        <p:spPr>
          <a:xfrm>
            <a:off x="2314294" y="548637"/>
            <a:ext cx="1482246" cy="338554"/>
          </a:xfrm>
          <a:prstGeom prst="rect">
            <a:avLst/>
          </a:prstGeom>
          <a:noFill/>
        </p:spPr>
        <p:txBody>
          <a:bodyPr wrap="square" rtlCol="0">
            <a:spAutoFit/>
          </a:bodyPr>
          <a:lstStyle/>
          <a:p>
            <a:pPr algn="ctr"/>
            <a:r>
              <a:rPr lang="en-US" sz="1600" dirty="0">
                <a:solidFill>
                  <a:srgbClr val="0E0E0E"/>
                </a:solidFill>
                <a:latin typeface="Arial" panose="020B0604020202020204" pitchFamily="34" charset="0"/>
                <a:cs typeface="Arial" panose="020B0604020202020204" pitchFamily="34" charset="0"/>
              </a:rPr>
              <a:t>Exam 1</a:t>
            </a:r>
          </a:p>
        </p:txBody>
      </p:sp>
      <p:sp>
        <p:nvSpPr>
          <p:cNvPr id="12" name="TextBox 11">
            <a:extLst>
              <a:ext uri="{FF2B5EF4-FFF2-40B4-BE49-F238E27FC236}">
                <a16:creationId xmlns:a16="http://schemas.microsoft.com/office/drawing/2014/main" id="{5C764324-DE29-2528-10D7-34BEA6DA21EE}"/>
              </a:ext>
            </a:extLst>
          </p:cNvPr>
          <p:cNvSpPr txBox="1"/>
          <p:nvPr/>
        </p:nvSpPr>
        <p:spPr>
          <a:xfrm>
            <a:off x="5664831" y="548637"/>
            <a:ext cx="1482246" cy="338554"/>
          </a:xfrm>
          <a:prstGeom prst="rect">
            <a:avLst/>
          </a:prstGeom>
          <a:noFill/>
        </p:spPr>
        <p:txBody>
          <a:bodyPr wrap="square" rtlCol="0">
            <a:spAutoFit/>
          </a:bodyPr>
          <a:lstStyle/>
          <a:p>
            <a:pPr algn="ctr"/>
            <a:r>
              <a:rPr lang="en-US" sz="1600" dirty="0">
                <a:solidFill>
                  <a:srgbClr val="0E0E0E"/>
                </a:solidFill>
                <a:latin typeface="Arial" panose="020B0604020202020204" pitchFamily="34" charset="0"/>
                <a:cs typeface="Arial" panose="020B0604020202020204" pitchFamily="34" charset="0"/>
              </a:rPr>
              <a:t>Exam 2</a:t>
            </a:r>
          </a:p>
        </p:txBody>
      </p:sp>
      <p:sp>
        <p:nvSpPr>
          <p:cNvPr id="13" name="TextBox 12">
            <a:extLst>
              <a:ext uri="{FF2B5EF4-FFF2-40B4-BE49-F238E27FC236}">
                <a16:creationId xmlns:a16="http://schemas.microsoft.com/office/drawing/2014/main" id="{0C81D9E3-2F20-CA31-AB84-DC4813AA1474}"/>
              </a:ext>
            </a:extLst>
          </p:cNvPr>
          <p:cNvSpPr txBox="1"/>
          <p:nvPr/>
        </p:nvSpPr>
        <p:spPr>
          <a:xfrm>
            <a:off x="9013103" y="548637"/>
            <a:ext cx="1482246" cy="338554"/>
          </a:xfrm>
          <a:prstGeom prst="rect">
            <a:avLst/>
          </a:prstGeom>
          <a:noFill/>
        </p:spPr>
        <p:txBody>
          <a:bodyPr wrap="square" rtlCol="0">
            <a:spAutoFit/>
          </a:bodyPr>
          <a:lstStyle/>
          <a:p>
            <a:pPr algn="ctr"/>
            <a:r>
              <a:rPr lang="en-US" sz="1600" dirty="0">
                <a:solidFill>
                  <a:srgbClr val="0E0E0E"/>
                </a:solidFill>
                <a:latin typeface="Arial" panose="020B0604020202020204" pitchFamily="34" charset="0"/>
                <a:cs typeface="Arial" panose="020B0604020202020204" pitchFamily="34" charset="0"/>
              </a:rPr>
              <a:t>Exam 3</a:t>
            </a:r>
          </a:p>
        </p:txBody>
      </p:sp>
      <p:sp>
        <p:nvSpPr>
          <p:cNvPr id="14" name="TextBox 13">
            <a:extLst>
              <a:ext uri="{FF2B5EF4-FFF2-40B4-BE49-F238E27FC236}">
                <a16:creationId xmlns:a16="http://schemas.microsoft.com/office/drawing/2014/main" id="{319AB88D-FE56-2D4C-FB77-A819B8D14A42}"/>
              </a:ext>
            </a:extLst>
          </p:cNvPr>
          <p:cNvSpPr txBox="1"/>
          <p:nvPr/>
        </p:nvSpPr>
        <p:spPr>
          <a:xfrm>
            <a:off x="10139499" y="300610"/>
            <a:ext cx="1482246" cy="584775"/>
          </a:xfrm>
          <a:prstGeom prst="rect">
            <a:avLst/>
          </a:prstGeom>
          <a:noFill/>
        </p:spPr>
        <p:txBody>
          <a:bodyPr wrap="square" rtlCol="0">
            <a:spAutoFit/>
          </a:bodyPr>
          <a:lstStyle/>
          <a:p>
            <a:pPr algn="ctr"/>
            <a:r>
              <a:rPr lang="en-US" sz="1600" dirty="0">
                <a:solidFill>
                  <a:srgbClr val="0E0E0E"/>
                </a:solidFill>
                <a:latin typeface="Arial" panose="020B0604020202020204" pitchFamily="34" charset="0"/>
                <a:cs typeface="Arial" panose="020B0604020202020204" pitchFamily="34" charset="0"/>
              </a:rPr>
              <a:t>Final</a:t>
            </a:r>
            <a:br>
              <a:rPr lang="en-US" sz="1600" dirty="0">
                <a:solidFill>
                  <a:srgbClr val="0E0E0E"/>
                </a:solidFill>
                <a:latin typeface="Arial" panose="020B0604020202020204" pitchFamily="34" charset="0"/>
                <a:cs typeface="Arial" panose="020B0604020202020204" pitchFamily="34" charset="0"/>
              </a:rPr>
            </a:br>
            <a:r>
              <a:rPr lang="en-US" sz="1600" dirty="0">
                <a:solidFill>
                  <a:srgbClr val="0E0E0E"/>
                </a:solidFill>
                <a:latin typeface="Arial" panose="020B0604020202020204" pitchFamily="34" charset="0"/>
                <a:cs typeface="Arial" panose="020B0604020202020204" pitchFamily="34" charset="0"/>
              </a:rPr>
              <a:t>Exam</a:t>
            </a:r>
          </a:p>
        </p:txBody>
      </p:sp>
      <p:sp>
        <p:nvSpPr>
          <p:cNvPr id="2" name="Oval 1">
            <a:extLst>
              <a:ext uri="{FF2B5EF4-FFF2-40B4-BE49-F238E27FC236}">
                <a16:creationId xmlns:a16="http://schemas.microsoft.com/office/drawing/2014/main" id="{F6D5E29B-8B1C-65A8-D8BA-3CB5F9EDFB94}"/>
              </a:ext>
            </a:extLst>
          </p:cNvPr>
          <p:cNvSpPr/>
          <p:nvPr/>
        </p:nvSpPr>
        <p:spPr>
          <a:xfrm>
            <a:off x="6583062" y="1040862"/>
            <a:ext cx="480060" cy="480060"/>
          </a:xfrm>
          <a:prstGeom prst="ellipse">
            <a:avLst/>
          </a:prstGeom>
          <a:solidFill>
            <a:srgbClr val="2F5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5801269-9407-9601-8C95-85CDFA088CEB}"/>
              </a:ext>
            </a:extLst>
          </p:cNvPr>
          <p:cNvSpPr txBox="1"/>
          <p:nvPr/>
        </p:nvSpPr>
        <p:spPr>
          <a:xfrm>
            <a:off x="496052" y="1914622"/>
            <a:ext cx="11199895" cy="5139869"/>
          </a:xfrm>
          <a:prstGeom prst="rect">
            <a:avLst/>
          </a:prstGeom>
          <a:noFill/>
        </p:spPr>
        <p:txBody>
          <a:bodyPr wrap="square" rtlCol="0">
            <a:spAutoFit/>
          </a:bodyPr>
          <a:lstStyle/>
          <a:p>
            <a:pPr>
              <a:spcAft>
                <a:spcPts val="1200"/>
              </a:spcAft>
            </a:pPr>
            <a:r>
              <a:rPr lang="en-US" sz="3200" b="1" dirty="0">
                <a:effectLst/>
                <a:latin typeface="Arial" panose="020B0604020202020204" pitchFamily="34" charset="0"/>
                <a:ea typeface="Times New Roman" panose="02020603050405020304" pitchFamily="18" charset="0"/>
                <a:cs typeface="Arial" panose="020B0604020202020204" pitchFamily="34" charset="0"/>
              </a:rPr>
              <a:t>Students’ Aims and Ideals Calcified</a:t>
            </a:r>
          </a:p>
          <a:p>
            <a:pPr marL="458788">
              <a:spcAft>
                <a:spcPts val="1200"/>
              </a:spcAft>
            </a:pPr>
            <a:r>
              <a:rPr lang="en-US" sz="2800" dirty="0">
                <a:effectLst/>
                <a:latin typeface="Arial" panose="020B0604020202020204" pitchFamily="34" charset="0"/>
                <a:ea typeface="Times New Roman" panose="02020603050405020304" pitchFamily="18" charset="0"/>
                <a:cs typeface="Arial" panose="020B0604020202020204" pitchFamily="34" charset="0"/>
              </a:rPr>
              <a:t>What are “they” looking for?</a:t>
            </a:r>
            <a:endParaRPr lang="en-US" sz="2800" i="1" dirty="0">
              <a:solidFill>
                <a:schemeClr val="bg1">
                  <a:lumMod val="50000"/>
                </a:schemeClr>
              </a:solidFill>
              <a:latin typeface="Arial" panose="020B0604020202020204" pitchFamily="34" charset="0"/>
              <a:ea typeface="Times New Roman" panose="02020603050405020304" pitchFamily="18" charset="0"/>
              <a:cs typeface="Arial" panose="020B0604020202020204" pitchFamily="34" charset="0"/>
            </a:endParaRPr>
          </a:p>
          <a:p>
            <a:pPr marL="458788"/>
            <a:r>
              <a:rPr lang="en-US" sz="2800" i="1" dirty="0">
                <a:solidFill>
                  <a:schemeClr val="bg1">
                    <a:lumMod val="50000"/>
                  </a:schemeClr>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I remember there was one, er, </a:t>
            </a:r>
            <a:r>
              <a:rPr lang="en-US" sz="2800" i="1" dirty="0" err="1">
                <a:solidFill>
                  <a:schemeClr val="bg1">
                    <a:lumMod val="50000"/>
                  </a:schemeClr>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'cause</a:t>
            </a:r>
            <a:r>
              <a:rPr lang="en-US" sz="2800" i="1" dirty="0">
                <a:solidFill>
                  <a:schemeClr val="bg1">
                    <a:lumMod val="50000"/>
                  </a:schemeClr>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 in like a certain type of problem, like it would ask about stability, and </a:t>
            </a:r>
            <a:r>
              <a:rPr lang="en-US" sz="2800" b="1" i="1" dirty="0">
                <a:effectLst/>
                <a:highlight>
                  <a:srgbClr val="FFFFFF"/>
                </a:highlight>
                <a:latin typeface="Arial" panose="020B0604020202020204" pitchFamily="34" charset="0"/>
                <a:ea typeface="Times New Roman" panose="02020603050405020304" pitchFamily="18" charset="0"/>
                <a:cs typeface="Arial" panose="020B0604020202020204" pitchFamily="34" charset="0"/>
              </a:rPr>
              <a:t>they really wanted you to say "hyperconjugation" </a:t>
            </a:r>
            <a:r>
              <a:rPr lang="en-US" sz="2800" b="1" i="1" dirty="0" err="1">
                <a:effectLst/>
                <a:highlight>
                  <a:srgbClr val="FFFFFF"/>
                </a:highlight>
                <a:latin typeface="Arial" panose="020B0604020202020204" pitchFamily="34" charset="0"/>
                <a:ea typeface="Times New Roman" panose="02020603050405020304" pitchFamily="18" charset="0"/>
                <a:cs typeface="Arial" panose="020B0604020202020204" pitchFamily="34" charset="0"/>
              </a:rPr>
              <a:t>'cause</a:t>
            </a:r>
            <a:r>
              <a:rPr lang="en-US" sz="2800" b="1" i="1" dirty="0">
                <a:effectLst/>
                <a:highlight>
                  <a:srgbClr val="FFFFFF"/>
                </a:highlight>
                <a:latin typeface="Arial" panose="020B0604020202020204" pitchFamily="34" charset="0"/>
                <a:ea typeface="Times New Roman" panose="02020603050405020304" pitchFamily="18" charset="0"/>
                <a:cs typeface="Arial" panose="020B0604020202020204" pitchFamily="34" charset="0"/>
              </a:rPr>
              <a:t> like in all the keys it was like, "hyperconjugation,” </a:t>
            </a:r>
            <a:r>
              <a:rPr lang="en-US" sz="2800" i="1" dirty="0">
                <a:solidFill>
                  <a:schemeClr val="bg1">
                    <a:lumMod val="50000"/>
                  </a:schemeClr>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 on the exam, I literally saw a question that was asking about it. So I just wrote "hyperconjugation" like the first thing, like when I did it, so I would know to say it. And then I got that question right for the answer. </a:t>
            </a:r>
            <a:r>
              <a:rPr lang="en-US" sz="2800" i="1" dirty="0" err="1">
                <a:solidFill>
                  <a:schemeClr val="bg1">
                    <a:lumMod val="50000"/>
                  </a:schemeClr>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'Cause</a:t>
            </a:r>
            <a:r>
              <a:rPr lang="en-US" sz="2800" i="1" dirty="0">
                <a:solidFill>
                  <a:schemeClr val="bg1">
                    <a:lumMod val="50000"/>
                  </a:schemeClr>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 </a:t>
            </a:r>
            <a:r>
              <a:rPr lang="en-US" sz="2800" b="1" i="1" dirty="0">
                <a:effectLst/>
                <a:highlight>
                  <a:srgbClr val="FFFFFF"/>
                </a:highlight>
                <a:latin typeface="Arial" panose="020B0604020202020204" pitchFamily="34" charset="0"/>
                <a:ea typeface="Times New Roman" panose="02020603050405020304" pitchFamily="18" charset="0"/>
                <a:cs typeface="Arial" panose="020B0604020202020204" pitchFamily="34" charset="0"/>
              </a:rPr>
              <a:t>they wanted that word, I think. </a:t>
            </a:r>
            <a:r>
              <a:rPr lang="en-US" sz="2800" dirty="0">
                <a:effectLst/>
                <a:highlight>
                  <a:srgbClr val="FFFFFF"/>
                </a:highlight>
                <a:latin typeface="Arial" panose="020B0604020202020204" pitchFamily="34" charset="0"/>
                <a:ea typeface="Times New Roman" panose="02020603050405020304" pitchFamily="18" charset="0"/>
                <a:cs typeface="Arial" panose="020B0604020202020204" pitchFamily="34" charset="0"/>
              </a:rPr>
              <a:t>– Lexi </a:t>
            </a:r>
            <a:endParaRPr lang="en-US" sz="2800" i="1" dirty="0">
              <a:effectLst/>
              <a:latin typeface="Arial" panose="020B0604020202020204" pitchFamily="34" charset="0"/>
              <a:ea typeface="Arial" panose="020B0604020202020204" pitchFamily="34" charset="0"/>
              <a:cs typeface="Arial" panose="020B0604020202020204" pitchFamily="34" charset="0"/>
            </a:endParaRPr>
          </a:p>
          <a:p>
            <a:pPr marL="458788" marR="0">
              <a:spcBef>
                <a:spcPts val="0"/>
              </a:spcBef>
              <a:spcAft>
                <a:spcPts val="0"/>
              </a:spcAft>
            </a:pPr>
            <a:endParaRPr lang="en-US" sz="2400" i="1" dirty="0">
              <a:solidFill>
                <a:srgbClr val="0E0E0E"/>
              </a:solidFill>
              <a:latin typeface="Helvetica" pitchFamily="2" charset="0"/>
            </a:endParaRPr>
          </a:p>
        </p:txBody>
      </p:sp>
    </p:spTree>
    <p:extLst>
      <p:ext uri="{BB962C8B-B14F-4D97-AF65-F5344CB8AC3E}">
        <p14:creationId xmlns:p14="http://schemas.microsoft.com/office/powerpoint/2010/main" val="41967257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a:extLst>
              <a:ext uri="{FF2B5EF4-FFF2-40B4-BE49-F238E27FC236}">
                <a16:creationId xmlns:a16="http://schemas.microsoft.com/office/drawing/2014/main" id="{42E72792-06E4-588D-B1A3-8F657390D2F2}"/>
              </a:ext>
            </a:extLst>
          </p:cNvPr>
          <p:cNvCxnSpPr/>
          <p:nvPr/>
        </p:nvCxnSpPr>
        <p:spPr>
          <a:xfrm>
            <a:off x="532367" y="1280892"/>
            <a:ext cx="11003280" cy="0"/>
          </a:xfrm>
          <a:prstGeom prst="straightConnector1">
            <a:avLst/>
          </a:prstGeom>
          <a:ln w="444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A5C68FD-F158-5133-53BF-8B116C911F30}"/>
              </a:ext>
            </a:extLst>
          </p:cNvPr>
          <p:cNvCxnSpPr/>
          <p:nvPr/>
        </p:nvCxnSpPr>
        <p:spPr>
          <a:xfrm>
            <a:off x="3055417" y="887192"/>
            <a:ext cx="0" cy="3937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38F90F3-E71B-C91D-4602-79B23BB8F184}"/>
              </a:ext>
            </a:extLst>
          </p:cNvPr>
          <p:cNvCxnSpPr/>
          <p:nvPr/>
        </p:nvCxnSpPr>
        <p:spPr>
          <a:xfrm>
            <a:off x="6403690" y="887192"/>
            <a:ext cx="0" cy="3937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62248C2-DF66-B880-8418-7B5709400A23}"/>
              </a:ext>
            </a:extLst>
          </p:cNvPr>
          <p:cNvCxnSpPr/>
          <p:nvPr/>
        </p:nvCxnSpPr>
        <p:spPr>
          <a:xfrm>
            <a:off x="9724803" y="887192"/>
            <a:ext cx="0" cy="3937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A03C8AE-8863-9FC3-7B7F-0D0D597491CF}"/>
              </a:ext>
            </a:extLst>
          </p:cNvPr>
          <p:cNvCxnSpPr/>
          <p:nvPr/>
        </p:nvCxnSpPr>
        <p:spPr>
          <a:xfrm>
            <a:off x="10854977" y="887192"/>
            <a:ext cx="0" cy="3937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3F5F442-FA88-8F8A-CF19-81E3BDEEB0C1}"/>
              </a:ext>
            </a:extLst>
          </p:cNvPr>
          <p:cNvSpPr txBox="1"/>
          <p:nvPr/>
        </p:nvSpPr>
        <p:spPr>
          <a:xfrm>
            <a:off x="2314294" y="548637"/>
            <a:ext cx="1482246" cy="338554"/>
          </a:xfrm>
          <a:prstGeom prst="rect">
            <a:avLst/>
          </a:prstGeom>
          <a:noFill/>
        </p:spPr>
        <p:txBody>
          <a:bodyPr wrap="square" rtlCol="0">
            <a:spAutoFit/>
          </a:bodyPr>
          <a:lstStyle/>
          <a:p>
            <a:pPr algn="ctr"/>
            <a:r>
              <a:rPr lang="en-US" sz="1600" dirty="0">
                <a:solidFill>
                  <a:srgbClr val="0E0E0E"/>
                </a:solidFill>
                <a:latin typeface="Arial" panose="020B0604020202020204" pitchFamily="34" charset="0"/>
                <a:cs typeface="Arial" panose="020B0604020202020204" pitchFamily="34" charset="0"/>
              </a:rPr>
              <a:t>Exam 1</a:t>
            </a:r>
          </a:p>
        </p:txBody>
      </p:sp>
      <p:sp>
        <p:nvSpPr>
          <p:cNvPr id="12" name="TextBox 11">
            <a:extLst>
              <a:ext uri="{FF2B5EF4-FFF2-40B4-BE49-F238E27FC236}">
                <a16:creationId xmlns:a16="http://schemas.microsoft.com/office/drawing/2014/main" id="{5C764324-DE29-2528-10D7-34BEA6DA21EE}"/>
              </a:ext>
            </a:extLst>
          </p:cNvPr>
          <p:cNvSpPr txBox="1"/>
          <p:nvPr/>
        </p:nvSpPr>
        <p:spPr>
          <a:xfrm>
            <a:off x="5664831" y="548637"/>
            <a:ext cx="1482246" cy="338554"/>
          </a:xfrm>
          <a:prstGeom prst="rect">
            <a:avLst/>
          </a:prstGeom>
          <a:noFill/>
        </p:spPr>
        <p:txBody>
          <a:bodyPr wrap="square" rtlCol="0">
            <a:spAutoFit/>
          </a:bodyPr>
          <a:lstStyle/>
          <a:p>
            <a:pPr algn="ctr"/>
            <a:r>
              <a:rPr lang="en-US" sz="1600" dirty="0">
                <a:solidFill>
                  <a:srgbClr val="0E0E0E"/>
                </a:solidFill>
                <a:latin typeface="Arial" panose="020B0604020202020204" pitchFamily="34" charset="0"/>
                <a:cs typeface="Arial" panose="020B0604020202020204" pitchFamily="34" charset="0"/>
              </a:rPr>
              <a:t>Exam 2</a:t>
            </a:r>
          </a:p>
        </p:txBody>
      </p:sp>
      <p:sp>
        <p:nvSpPr>
          <p:cNvPr id="13" name="TextBox 12">
            <a:extLst>
              <a:ext uri="{FF2B5EF4-FFF2-40B4-BE49-F238E27FC236}">
                <a16:creationId xmlns:a16="http://schemas.microsoft.com/office/drawing/2014/main" id="{0C81D9E3-2F20-CA31-AB84-DC4813AA1474}"/>
              </a:ext>
            </a:extLst>
          </p:cNvPr>
          <p:cNvSpPr txBox="1"/>
          <p:nvPr/>
        </p:nvSpPr>
        <p:spPr>
          <a:xfrm>
            <a:off x="9013103" y="548637"/>
            <a:ext cx="1482246" cy="338554"/>
          </a:xfrm>
          <a:prstGeom prst="rect">
            <a:avLst/>
          </a:prstGeom>
          <a:noFill/>
        </p:spPr>
        <p:txBody>
          <a:bodyPr wrap="square" rtlCol="0">
            <a:spAutoFit/>
          </a:bodyPr>
          <a:lstStyle/>
          <a:p>
            <a:pPr algn="ctr"/>
            <a:r>
              <a:rPr lang="en-US" sz="1600" dirty="0">
                <a:solidFill>
                  <a:srgbClr val="0E0E0E"/>
                </a:solidFill>
                <a:latin typeface="Arial" panose="020B0604020202020204" pitchFamily="34" charset="0"/>
                <a:cs typeface="Arial" panose="020B0604020202020204" pitchFamily="34" charset="0"/>
              </a:rPr>
              <a:t>Exam 3</a:t>
            </a:r>
          </a:p>
        </p:txBody>
      </p:sp>
      <p:sp>
        <p:nvSpPr>
          <p:cNvPr id="14" name="TextBox 13">
            <a:extLst>
              <a:ext uri="{FF2B5EF4-FFF2-40B4-BE49-F238E27FC236}">
                <a16:creationId xmlns:a16="http://schemas.microsoft.com/office/drawing/2014/main" id="{319AB88D-FE56-2D4C-FB77-A819B8D14A42}"/>
              </a:ext>
            </a:extLst>
          </p:cNvPr>
          <p:cNvSpPr txBox="1"/>
          <p:nvPr/>
        </p:nvSpPr>
        <p:spPr>
          <a:xfrm>
            <a:off x="10139499" y="300610"/>
            <a:ext cx="1482246" cy="584775"/>
          </a:xfrm>
          <a:prstGeom prst="rect">
            <a:avLst/>
          </a:prstGeom>
          <a:noFill/>
        </p:spPr>
        <p:txBody>
          <a:bodyPr wrap="square" rtlCol="0">
            <a:spAutoFit/>
          </a:bodyPr>
          <a:lstStyle/>
          <a:p>
            <a:pPr algn="ctr"/>
            <a:r>
              <a:rPr lang="en-US" sz="1600" dirty="0">
                <a:solidFill>
                  <a:srgbClr val="0E0E0E"/>
                </a:solidFill>
                <a:latin typeface="Arial" panose="020B0604020202020204" pitchFamily="34" charset="0"/>
                <a:cs typeface="Arial" panose="020B0604020202020204" pitchFamily="34" charset="0"/>
              </a:rPr>
              <a:t>Final</a:t>
            </a:r>
            <a:br>
              <a:rPr lang="en-US" sz="1600" dirty="0">
                <a:solidFill>
                  <a:srgbClr val="0E0E0E"/>
                </a:solidFill>
                <a:latin typeface="Arial" panose="020B0604020202020204" pitchFamily="34" charset="0"/>
                <a:cs typeface="Arial" panose="020B0604020202020204" pitchFamily="34" charset="0"/>
              </a:rPr>
            </a:br>
            <a:r>
              <a:rPr lang="en-US" sz="1600" dirty="0">
                <a:solidFill>
                  <a:srgbClr val="0E0E0E"/>
                </a:solidFill>
                <a:latin typeface="Arial" panose="020B0604020202020204" pitchFamily="34" charset="0"/>
                <a:cs typeface="Arial" panose="020B0604020202020204" pitchFamily="34" charset="0"/>
              </a:rPr>
              <a:t>Exam</a:t>
            </a:r>
          </a:p>
        </p:txBody>
      </p:sp>
      <p:sp>
        <p:nvSpPr>
          <p:cNvPr id="2" name="Oval 1">
            <a:extLst>
              <a:ext uri="{FF2B5EF4-FFF2-40B4-BE49-F238E27FC236}">
                <a16:creationId xmlns:a16="http://schemas.microsoft.com/office/drawing/2014/main" id="{F6D5E29B-8B1C-65A8-D8BA-3CB5F9EDFB94}"/>
              </a:ext>
            </a:extLst>
          </p:cNvPr>
          <p:cNvSpPr/>
          <p:nvPr/>
        </p:nvSpPr>
        <p:spPr>
          <a:xfrm>
            <a:off x="6583062" y="1040862"/>
            <a:ext cx="480060" cy="480060"/>
          </a:xfrm>
          <a:prstGeom prst="ellipse">
            <a:avLst/>
          </a:prstGeom>
          <a:solidFill>
            <a:srgbClr val="2F5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5801269-9407-9601-8C95-85CDFA088CEB}"/>
              </a:ext>
            </a:extLst>
          </p:cNvPr>
          <p:cNvSpPr txBox="1"/>
          <p:nvPr/>
        </p:nvSpPr>
        <p:spPr>
          <a:xfrm>
            <a:off x="496052" y="1914622"/>
            <a:ext cx="11199895" cy="1692771"/>
          </a:xfrm>
          <a:prstGeom prst="rect">
            <a:avLst/>
          </a:prstGeom>
          <a:noFill/>
        </p:spPr>
        <p:txBody>
          <a:bodyPr wrap="square" rtlCol="0">
            <a:spAutoFit/>
          </a:bodyPr>
          <a:lstStyle/>
          <a:p>
            <a:pPr>
              <a:spcAft>
                <a:spcPts val="1200"/>
              </a:spcAft>
            </a:pPr>
            <a:r>
              <a:rPr lang="en-US" sz="3200" b="1" dirty="0">
                <a:effectLst/>
                <a:latin typeface="Arial" panose="020B0604020202020204" pitchFamily="34" charset="0"/>
                <a:ea typeface="Times New Roman" panose="02020603050405020304" pitchFamily="18" charset="0"/>
                <a:cs typeface="Arial" panose="020B0604020202020204" pitchFamily="34" charset="0"/>
              </a:rPr>
              <a:t>Students’ Aims and Ideals Calcified</a:t>
            </a:r>
          </a:p>
          <a:p>
            <a:pPr marL="458788">
              <a:spcAft>
                <a:spcPts val="1200"/>
              </a:spcAft>
            </a:pPr>
            <a:r>
              <a:rPr lang="en-US" sz="2800" dirty="0">
                <a:effectLst/>
                <a:latin typeface="Arial" panose="020B0604020202020204" pitchFamily="34" charset="0"/>
                <a:ea typeface="Times New Roman" panose="02020603050405020304" pitchFamily="18" charset="0"/>
                <a:cs typeface="Arial" panose="020B0604020202020204" pitchFamily="34" charset="0"/>
              </a:rPr>
              <a:t>What are “they” looking for?</a:t>
            </a:r>
            <a:endParaRPr lang="en-US" sz="2800" i="1" dirty="0">
              <a:solidFill>
                <a:schemeClr val="bg1">
                  <a:lumMod val="50000"/>
                </a:schemeClr>
              </a:solidFill>
              <a:latin typeface="Arial" panose="020B0604020202020204" pitchFamily="34" charset="0"/>
              <a:ea typeface="Times New Roman" panose="02020603050405020304" pitchFamily="18" charset="0"/>
              <a:cs typeface="Arial" panose="020B0604020202020204" pitchFamily="34" charset="0"/>
            </a:endParaRPr>
          </a:p>
          <a:p>
            <a:pPr marL="458788" marR="0">
              <a:spcBef>
                <a:spcPts val="0"/>
              </a:spcBef>
              <a:spcAft>
                <a:spcPts val="0"/>
              </a:spcAft>
            </a:pPr>
            <a:endParaRPr lang="en-US" sz="2400" i="1" dirty="0">
              <a:solidFill>
                <a:srgbClr val="0E0E0E"/>
              </a:solidFill>
              <a:latin typeface="Helvetica" pitchFamily="2" charset="0"/>
            </a:endParaRPr>
          </a:p>
        </p:txBody>
      </p:sp>
      <p:pic>
        <p:nvPicPr>
          <p:cNvPr id="4" name="image2.png">
            <a:extLst>
              <a:ext uri="{FF2B5EF4-FFF2-40B4-BE49-F238E27FC236}">
                <a16:creationId xmlns:a16="http://schemas.microsoft.com/office/drawing/2014/main" id="{D2EFC3BB-DE86-C3B2-5461-0430647DF6E9}"/>
              </a:ext>
            </a:extLst>
          </p:cNvPr>
          <p:cNvPicPr/>
          <p:nvPr/>
        </p:nvPicPr>
        <p:blipFill>
          <a:blip r:embed="rId2"/>
          <a:srcRect/>
          <a:stretch>
            <a:fillRect/>
          </a:stretch>
        </p:blipFill>
        <p:spPr>
          <a:xfrm>
            <a:off x="1435564" y="3458594"/>
            <a:ext cx="9936252" cy="2760070"/>
          </a:xfrm>
          <a:prstGeom prst="rect">
            <a:avLst/>
          </a:prstGeom>
          <a:ln/>
        </p:spPr>
      </p:pic>
      <p:sp>
        <p:nvSpPr>
          <p:cNvPr id="15" name="Google Shape;196;p5">
            <a:extLst>
              <a:ext uri="{FF2B5EF4-FFF2-40B4-BE49-F238E27FC236}">
                <a16:creationId xmlns:a16="http://schemas.microsoft.com/office/drawing/2014/main" id="{E25D51B6-2658-C7B7-43C1-8948F7017840}"/>
              </a:ext>
            </a:extLst>
          </p:cNvPr>
          <p:cNvSpPr txBox="1"/>
          <p:nvPr/>
        </p:nvSpPr>
        <p:spPr>
          <a:xfrm>
            <a:off x="0" y="6288468"/>
            <a:ext cx="8835615" cy="41545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dirty="0">
                <a:effectLst/>
                <a:latin typeface="Arial" panose="020B0604020202020204" pitchFamily="34" charset="0"/>
                <a:ea typeface="Arial" panose="020B0604020202020204" pitchFamily="34" charset="0"/>
              </a:rPr>
              <a:t>Schwarz, C. E., </a:t>
            </a:r>
            <a:r>
              <a:rPr lang="en-US" sz="1050" dirty="0" err="1">
                <a:effectLst/>
                <a:latin typeface="Arial" panose="020B0604020202020204" pitchFamily="34" charset="0"/>
                <a:ea typeface="Arial" panose="020B0604020202020204" pitchFamily="34" charset="0"/>
              </a:rPr>
              <a:t>DeGlopper</a:t>
            </a:r>
            <a:r>
              <a:rPr lang="en-US" sz="1050" dirty="0">
                <a:effectLst/>
                <a:latin typeface="Arial" panose="020B0604020202020204" pitchFamily="34" charset="0"/>
                <a:ea typeface="Arial" panose="020B0604020202020204" pitchFamily="34" charset="0"/>
              </a:rPr>
              <a:t>, K. S., Greco, N. C., Russ, R. S., &amp; Stowe, R. L. (2025). Modeling student negotiation of assessment-related epistemological messages in a college science course. </a:t>
            </a:r>
            <a:r>
              <a:rPr lang="en-US" sz="1050" i="1" dirty="0">
                <a:effectLst/>
                <a:latin typeface="Arial" panose="020B0604020202020204" pitchFamily="34" charset="0"/>
                <a:ea typeface="Arial" panose="020B0604020202020204" pitchFamily="34" charset="0"/>
              </a:rPr>
              <a:t>Science Education</a:t>
            </a:r>
            <a:r>
              <a:rPr lang="en-US" sz="1050" dirty="0">
                <a:solidFill>
                  <a:schemeClr val="dk1"/>
                </a:solidFill>
                <a:latin typeface="Arial"/>
                <a:ea typeface="Arial"/>
                <a:cs typeface="Arial"/>
                <a:sym typeface="Arial"/>
              </a:rPr>
              <a:t>, </a:t>
            </a:r>
            <a:r>
              <a:rPr lang="en-US" sz="1050" i="1" dirty="0">
                <a:solidFill>
                  <a:schemeClr val="dk1"/>
                </a:solidFill>
                <a:latin typeface="Arial"/>
                <a:ea typeface="Arial"/>
                <a:cs typeface="Arial"/>
                <a:sym typeface="Arial"/>
              </a:rPr>
              <a:t>109</a:t>
            </a:r>
            <a:r>
              <a:rPr lang="en-US" sz="1050" dirty="0">
                <a:solidFill>
                  <a:schemeClr val="dk1"/>
                </a:solidFill>
                <a:latin typeface="Arial"/>
                <a:ea typeface="Arial"/>
                <a:cs typeface="Arial"/>
                <a:sym typeface="Arial"/>
              </a:rPr>
              <a:t>(2)</a:t>
            </a:r>
            <a:r>
              <a:rPr lang="en-US" sz="1050" i="1" dirty="0">
                <a:solidFill>
                  <a:schemeClr val="dk1"/>
                </a:solidFill>
                <a:latin typeface="Arial"/>
                <a:ea typeface="Arial"/>
                <a:cs typeface="Arial"/>
                <a:sym typeface="Arial"/>
              </a:rPr>
              <a:t>, 429-447. </a:t>
            </a:r>
            <a:endParaRPr lang="en-US" sz="105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783479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5801269-9407-9601-8C95-85CDFA088CEB}"/>
              </a:ext>
            </a:extLst>
          </p:cNvPr>
          <p:cNvSpPr txBox="1"/>
          <p:nvPr/>
        </p:nvSpPr>
        <p:spPr>
          <a:xfrm>
            <a:off x="496052" y="1914622"/>
            <a:ext cx="11199895" cy="1692771"/>
          </a:xfrm>
          <a:prstGeom prst="rect">
            <a:avLst/>
          </a:prstGeom>
          <a:noFill/>
        </p:spPr>
        <p:txBody>
          <a:bodyPr wrap="square" rtlCol="0">
            <a:spAutoFit/>
          </a:bodyPr>
          <a:lstStyle/>
          <a:p>
            <a:pPr>
              <a:spcAft>
                <a:spcPts val="1200"/>
              </a:spcAft>
            </a:pPr>
            <a:r>
              <a:rPr lang="en-US" sz="3200" b="1" dirty="0">
                <a:latin typeface="Arial" panose="020B0604020202020204" pitchFamily="34" charset="0"/>
                <a:ea typeface="Times New Roman" panose="02020603050405020304" pitchFamily="18" charset="0"/>
                <a:cs typeface="Arial" panose="020B0604020202020204" pitchFamily="34" charset="0"/>
              </a:rPr>
              <a:t>Aims and Ideals Consistent Across Interviews 2 &amp; 3</a:t>
            </a:r>
            <a:endParaRPr lang="en-US" sz="3200" b="1" dirty="0">
              <a:effectLst/>
              <a:latin typeface="Arial" panose="020B0604020202020204" pitchFamily="34" charset="0"/>
              <a:ea typeface="Times New Roman" panose="02020603050405020304" pitchFamily="18" charset="0"/>
              <a:cs typeface="Arial" panose="020B0604020202020204" pitchFamily="34" charset="0"/>
            </a:endParaRPr>
          </a:p>
          <a:p>
            <a:pPr marL="458788">
              <a:spcAft>
                <a:spcPts val="1200"/>
              </a:spcAft>
            </a:pPr>
            <a:r>
              <a:rPr lang="en-US" sz="2800" dirty="0">
                <a:effectLst/>
                <a:latin typeface="Arial" panose="020B0604020202020204" pitchFamily="34" charset="0"/>
                <a:ea typeface="Times New Roman" panose="02020603050405020304" pitchFamily="18" charset="0"/>
                <a:cs typeface="Arial" panose="020B0604020202020204" pitchFamily="34" charset="0"/>
              </a:rPr>
              <a:t>Authorized knowledge must have a very particular structure:</a:t>
            </a:r>
          </a:p>
          <a:p>
            <a:pPr marL="458788" marR="0">
              <a:spcBef>
                <a:spcPts val="0"/>
              </a:spcBef>
              <a:spcAft>
                <a:spcPts val="0"/>
              </a:spcAft>
            </a:pPr>
            <a:endParaRPr lang="en-US" sz="2400" i="1" dirty="0">
              <a:solidFill>
                <a:srgbClr val="0E0E0E"/>
              </a:solidFill>
              <a:latin typeface="Helvetica" pitchFamily="2" charset="0"/>
            </a:endParaRPr>
          </a:p>
        </p:txBody>
      </p:sp>
      <p:cxnSp>
        <p:nvCxnSpPr>
          <p:cNvPr id="5" name="Straight Arrow Connector 4">
            <a:extLst>
              <a:ext uri="{FF2B5EF4-FFF2-40B4-BE49-F238E27FC236}">
                <a16:creationId xmlns:a16="http://schemas.microsoft.com/office/drawing/2014/main" id="{D9CBE372-CAFA-F665-CA7F-BEBE37D8ADBB}"/>
              </a:ext>
            </a:extLst>
          </p:cNvPr>
          <p:cNvCxnSpPr/>
          <p:nvPr/>
        </p:nvCxnSpPr>
        <p:spPr>
          <a:xfrm>
            <a:off x="532367" y="1280892"/>
            <a:ext cx="11003280" cy="0"/>
          </a:xfrm>
          <a:prstGeom prst="straightConnector1">
            <a:avLst/>
          </a:prstGeom>
          <a:ln w="444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5A70C68-D724-B2EF-00AD-649ADA42C7D5}"/>
              </a:ext>
            </a:extLst>
          </p:cNvPr>
          <p:cNvCxnSpPr/>
          <p:nvPr/>
        </p:nvCxnSpPr>
        <p:spPr>
          <a:xfrm>
            <a:off x="3055417" y="887192"/>
            <a:ext cx="0" cy="3937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EC93F0A-335C-FB87-0CFB-E4822CF638B2}"/>
              </a:ext>
            </a:extLst>
          </p:cNvPr>
          <p:cNvCxnSpPr/>
          <p:nvPr/>
        </p:nvCxnSpPr>
        <p:spPr>
          <a:xfrm>
            <a:off x="6403690" y="887192"/>
            <a:ext cx="0" cy="3937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4D1CCD1-F8ED-361A-78B6-8B83AB8092AE}"/>
              </a:ext>
            </a:extLst>
          </p:cNvPr>
          <p:cNvCxnSpPr/>
          <p:nvPr/>
        </p:nvCxnSpPr>
        <p:spPr>
          <a:xfrm>
            <a:off x="9724803" y="887192"/>
            <a:ext cx="0" cy="3937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3AD8DB7-BD48-BCCA-C099-FAC0A3A48683}"/>
              </a:ext>
            </a:extLst>
          </p:cNvPr>
          <p:cNvCxnSpPr/>
          <p:nvPr/>
        </p:nvCxnSpPr>
        <p:spPr>
          <a:xfrm>
            <a:off x="10854977" y="887192"/>
            <a:ext cx="0" cy="3937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8897D0A8-3691-ECCD-EC9C-D89010BF5824}"/>
              </a:ext>
            </a:extLst>
          </p:cNvPr>
          <p:cNvSpPr txBox="1"/>
          <p:nvPr/>
        </p:nvSpPr>
        <p:spPr>
          <a:xfrm>
            <a:off x="2314294" y="548637"/>
            <a:ext cx="1482246" cy="338554"/>
          </a:xfrm>
          <a:prstGeom prst="rect">
            <a:avLst/>
          </a:prstGeom>
          <a:noFill/>
        </p:spPr>
        <p:txBody>
          <a:bodyPr wrap="square" rtlCol="0">
            <a:spAutoFit/>
          </a:bodyPr>
          <a:lstStyle/>
          <a:p>
            <a:pPr algn="ctr"/>
            <a:r>
              <a:rPr lang="en-US" sz="1600" dirty="0">
                <a:solidFill>
                  <a:srgbClr val="0E0E0E"/>
                </a:solidFill>
                <a:latin typeface="Arial" panose="020B0604020202020204" pitchFamily="34" charset="0"/>
                <a:cs typeface="Arial" panose="020B0604020202020204" pitchFamily="34" charset="0"/>
              </a:rPr>
              <a:t>Exam 1</a:t>
            </a:r>
          </a:p>
        </p:txBody>
      </p:sp>
      <p:sp>
        <p:nvSpPr>
          <p:cNvPr id="20" name="TextBox 19">
            <a:extLst>
              <a:ext uri="{FF2B5EF4-FFF2-40B4-BE49-F238E27FC236}">
                <a16:creationId xmlns:a16="http://schemas.microsoft.com/office/drawing/2014/main" id="{CEE42059-6400-8C60-5887-AC195D4CD251}"/>
              </a:ext>
            </a:extLst>
          </p:cNvPr>
          <p:cNvSpPr txBox="1"/>
          <p:nvPr/>
        </p:nvSpPr>
        <p:spPr>
          <a:xfrm>
            <a:off x="5664831" y="548637"/>
            <a:ext cx="1482246" cy="338554"/>
          </a:xfrm>
          <a:prstGeom prst="rect">
            <a:avLst/>
          </a:prstGeom>
          <a:noFill/>
        </p:spPr>
        <p:txBody>
          <a:bodyPr wrap="square" rtlCol="0">
            <a:spAutoFit/>
          </a:bodyPr>
          <a:lstStyle/>
          <a:p>
            <a:pPr algn="ctr"/>
            <a:r>
              <a:rPr lang="en-US" sz="1600" dirty="0">
                <a:solidFill>
                  <a:srgbClr val="0E0E0E"/>
                </a:solidFill>
                <a:latin typeface="Arial" panose="020B0604020202020204" pitchFamily="34" charset="0"/>
                <a:cs typeface="Arial" panose="020B0604020202020204" pitchFamily="34" charset="0"/>
              </a:rPr>
              <a:t>Exam 2</a:t>
            </a:r>
          </a:p>
        </p:txBody>
      </p:sp>
      <p:sp>
        <p:nvSpPr>
          <p:cNvPr id="21" name="TextBox 20">
            <a:extLst>
              <a:ext uri="{FF2B5EF4-FFF2-40B4-BE49-F238E27FC236}">
                <a16:creationId xmlns:a16="http://schemas.microsoft.com/office/drawing/2014/main" id="{4CD335E0-D03C-ABB3-063E-9B4C3041DF78}"/>
              </a:ext>
            </a:extLst>
          </p:cNvPr>
          <p:cNvSpPr txBox="1"/>
          <p:nvPr/>
        </p:nvSpPr>
        <p:spPr>
          <a:xfrm>
            <a:off x="9013103" y="548637"/>
            <a:ext cx="1482246" cy="338554"/>
          </a:xfrm>
          <a:prstGeom prst="rect">
            <a:avLst/>
          </a:prstGeom>
          <a:noFill/>
        </p:spPr>
        <p:txBody>
          <a:bodyPr wrap="square" rtlCol="0">
            <a:spAutoFit/>
          </a:bodyPr>
          <a:lstStyle/>
          <a:p>
            <a:pPr algn="ctr"/>
            <a:r>
              <a:rPr lang="en-US" sz="1600" dirty="0">
                <a:solidFill>
                  <a:srgbClr val="0E0E0E"/>
                </a:solidFill>
                <a:latin typeface="Arial" panose="020B0604020202020204" pitchFamily="34" charset="0"/>
                <a:cs typeface="Arial" panose="020B0604020202020204" pitchFamily="34" charset="0"/>
              </a:rPr>
              <a:t>Exam 3</a:t>
            </a:r>
          </a:p>
        </p:txBody>
      </p:sp>
      <p:sp>
        <p:nvSpPr>
          <p:cNvPr id="22" name="TextBox 21">
            <a:extLst>
              <a:ext uri="{FF2B5EF4-FFF2-40B4-BE49-F238E27FC236}">
                <a16:creationId xmlns:a16="http://schemas.microsoft.com/office/drawing/2014/main" id="{AF4F9DE4-68F4-D7A7-92DB-D6852C71C8CA}"/>
              </a:ext>
            </a:extLst>
          </p:cNvPr>
          <p:cNvSpPr txBox="1"/>
          <p:nvPr/>
        </p:nvSpPr>
        <p:spPr>
          <a:xfrm>
            <a:off x="10139499" y="300610"/>
            <a:ext cx="1482246" cy="584775"/>
          </a:xfrm>
          <a:prstGeom prst="rect">
            <a:avLst/>
          </a:prstGeom>
          <a:noFill/>
        </p:spPr>
        <p:txBody>
          <a:bodyPr wrap="square" rtlCol="0">
            <a:spAutoFit/>
          </a:bodyPr>
          <a:lstStyle/>
          <a:p>
            <a:pPr algn="ctr"/>
            <a:r>
              <a:rPr lang="en-US" sz="1600" dirty="0">
                <a:solidFill>
                  <a:srgbClr val="0E0E0E"/>
                </a:solidFill>
                <a:latin typeface="Arial" panose="020B0604020202020204" pitchFamily="34" charset="0"/>
                <a:cs typeface="Arial" panose="020B0604020202020204" pitchFamily="34" charset="0"/>
              </a:rPr>
              <a:t>Final</a:t>
            </a:r>
            <a:br>
              <a:rPr lang="en-US" sz="1600" dirty="0">
                <a:solidFill>
                  <a:srgbClr val="0E0E0E"/>
                </a:solidFill>
                <a:latin typeface="Arial" panose="020B0604020202020204" pitchFamily="34" charset="0"/>
                <a:cs typeface="Arial" panose="020B0604020202020204" pitchFamily="34" charset="0"/>
              </a:rPr>
            </a:br>
            <a:r>
              <a:rPr lang="en-US" sz="1600" dirty="0">
                <a:solidFill>
                  <a:srgbClr val="0E0E0E"/>
                </a:solidFill>
                <a:latin typeface="Arial" panose="020B0604020202020204" pitchFamily="34" charset="0"/>
                <a:cs typeface="Arial" panose="020B0604020202020204" pitchFamily="34" charset="0"/>
              </a:rPr>
              <a:t>Exam</a:t>
            </a:r>
          </a:p>
        </p:txBody>
      </p:sp>
      <p:sp>
        <p:nvSpPr>
          <p:cNvPr id="23" name="Oval 22">
            <a:extLst>
              <a:ext uri="{FF2B5EF4-FFF2-40B4-BE49-F238E27FC236}">
                <a16:creationId xmlns:a16="http://schemas.microsoft.com/office/drawing/2014/main" id="{20D53607-1554-1262-0E5B-845410DDB973}"/>
              </a:ext>
            </a:extLst>
          </p:cNvPr>
          <p:cNvSpPr/>
          <p:nvPr/>
        </p:nvSpPr>
        <p:spPr>
          <a:xfrm>
            <a:off x="9863472" y="1040862"/>
            <a:ext cx="480060" cy="48006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196;p5">
            <a:extLst>
              <a:ext uri="{FF2B5EF4-FFF2-40B4-BE49-F238E27FC236}">
                <a16:creationId xmlns:a16="http://schemas.microsoft.com/office/drawing/2014/main" id="{BD7B5809-3971-3FC5-AD3D-325DBA6C66BA}"/>
              </a:ext>
            </a:extLst>
          </p:cNvPr>
          <p:cNvSpPr txBox="1"/>
          <p:nvPr/>
        </p:nvSpPr>
        <p:spPr>
          <a:xfrm>
            <a:off x="0" y="6288468"/>
            <a:ext cx="8835615" cy="41545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dirty="0">
                <a:effectLst/>
                <a:latin typeface="Arial" panose="020B0604020202020204" pitchFamily="34" charset="0"/>
                <a:ea typeface="Arial" panose="020B0604020202020204" pitchFamily="34" charset="0"/>
              </a:rPr>
              <a:t>Schwarz, C. E., </a:t>
            </a:r>
            <a:r>
              <a:rPr lang="en-US" sz="1050" dirty="0" err="1">
                <a:effectLst/>
                <a:latin typeface="Arial" panose="020B0604020202020204" pitchFamily="34" charset="0"/>
                <a:ea typeface="Arial" panose="020B0604020202020204" pitchFamily="34" charset="0"/>
              </a:rPr>
              <a:t>DeGlopper</a:t>
            </a:r>
            <a:r>
              <a:rPr lang="en-US" sz="1050" dirty="0">
                <a:effectLst/>
                <a:latin typeface="Arial" panose="020B0604020202020204" pitchFamily="34" charset="0"/>
                <a:ea typeface="Arial" panose="020B0604020202020204" pitchFamily="34" charset="0"/>
              </a:rPr>
              <a:t>, K. S., Greco, N. C., Russ, R. S., &amp; Stowe, R. L. (2025). Modeling student negotiation of assessment-related epistemological messages in a college science course. </a:t>
            </a:r>
            <a:r>
              <a:rPr lang="en-US" sz="1050" i="1" dirty="0">
                <a:effectLst/>
                <a:latin typeface="Arial" panose="020B0604020202020204" pitchFamily="34" charset="0"/>
                <a:ea typeface="Arial" panose="020B0604020202020204" pitchFamily="34" charset="0"/>
              </a:rPr>
              <a:t>Science Education</a:t>
            </a:r>
            <a:r>
              <a:rPr lang="en-US" sz="1050" dirty="0">
                <a:solidFill>
                  <a:schemeClr val="dk1"/>
                </a:solidFill>
                <a:latin typeface="Arial"/>
                <a:ea typeface="Arial"/>
                <a:cs typeface="Arial"/>
                <a:sym typeface="Arial"/>
              </a:rPr>
              <a:t>, </a:t>
            </a:r>
            <a:r>
              <a:rPr lang="en-US" sz="1050" i="1" dirty="0">
                <a:solidFill>
                  <a:schemeClr val="dk1"/>
                </a:solidFill>
                <a:latin typeface="Arial"/>
                <a:ea typeface="Arial"/>
                <a:cs typeface="Arial"/>
                <a:sym typeface="Arial"/>
              </a:rPr>
              <a:t>109</a:t>
            </a:r>
            <a:r>
              <a:rPr lang="en-US" sz="1050" dirty="0">
                <a:solidFill>
                  <a:schemeClr val="dk1"/>
                </a:solidFill>
                <a:latin typeface="Arial"/>
                <a:ea typeface="Arial"/>
                <a:cs typeface="Arial"/>
                <a:sym typeface="Arial"/>
              </a:rPr>
              <a:t>(2)</a:t>
            </a:r>
            <a:r>
              <a:rPr lang="en-US" sz="1050" i="1" dirty="0">
                <a:solidFill>
                  <a:schemeClr val="dk1"/>
                </a:solidFill>
                <a:latin typeface="Arial"/>
                <a:ea typeface="Arial"/>
                <a:cs typeface="Arial"/>
                <a:sym typeface="Arial"/>
              </a:rPr>
              <a:t>, 429-447. </a:t>
            </a:r>
            <a:endParaRPr lang="en-US" sz="105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1178051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5801269-9407-9601-8C95-85CDFA088CEB}"/>
              </a:ext>
            </a:extLst>
          </p:cNvPr>
          <p:cNvSpPr txBox="1"/>
          <p:nvPr/>
        </p:nvSpPr>
        <p:spPr>
          <a:xfrm>
            <a:off x="496052" y="1914622"/>
            <a:ext cx="11199895" cy="3724096"/>
          </a:xfrm>
          <a:prstGeom prst="rect">
            <a:avLst/>
          </a:prstGeom>
          <a:noFill/>
        </p:spPr>
        <p:txBody>
          <a:bodyPr wrap="square" rtlCol="0">
            <a:spAutoFit/>
          </a:bodyPr>
          <a:lstStyle/>
          <a:p>
            <a:pPr>
              <a:spcAft>
                <a:spcPts val="1200"/>
              </a:spcAft>
            </a:pPr>
            <a:r>
              <a:rPr lang="en-US" sz="3200" b="1" dirty="0">
                <a:latin typeface="Arial" panose="020B0604020202020204" pitchFamily="34" charset="0"/>
                <a:ea typeface="Times New Roman" panose="02020603050405020304" pitchFamily="18" charset="0"/>
                <a:cs typeface="Arial" panose="020B0604020202020204" pitchFamily="34" charset="0"/>
              </a:rPr>
              <a:t>Aims and Ideals Consistent Across Interviews 2 &amp; 3</a:t>
            </a:r>
            <a:endParaRPr lang="en-US" sz="3200" b="1" dirty="0">
              <a:effectLst/>
              <a:latin typeface="Arial" panose="020B0604020202020204" pitchFamily="34" charset="0"/>
              <a:ea typeface="Times New Roman" panose="02020603050405020304" pitchFamily="18" charset="0"/>
              <a:cs typeface="Arial" panose="020B0604020202020204" pitchFamily="34" charset="0"/>
            </a:endParaRPr>
          </a:p>
          <a:p>
            <a:pPr marL="458788">
              <a:spcAft>
                <a:spcPts val="1200"/>
              </a:spcAft>
            </a:pPr>
            <a:r>
              <a:rPr lang="en-US" sz="2800" dirty="0">
                <a:effectLst/>
                <a:latin typeface="Arial" panose="020B0604020202020204" pitchFamily="34" charset="0"/>
                <a:ea typeface="Times New Roman" panose="02020603050405020304" pitchFamily="18" charset="0"/>
                <a:cs typeface="Arial" panose="020B0604020202020204" pitchFamily="34" charset="0"/>
              </a:rPr>
              <a:t>Authorized knowledge must have a very particular structure:</a:t>
            </a:r>
          </a:p>
          <a:p>
            <a:pPr marL="458788">
              <a:spcAft>
                <a:spcPts val="1200"/>
              </a:spcAft>
            </a:pPr>
            <a:r>
              <a:rPr lang="en-US" sz="2800" i="1" dirty="0">
                <a:solidFill>
                  <a:schemeClr val="bg1">
                    <a:lumMod val="50000"/>
                  </a:schemeClr>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Sometimes when you draw the products, I drew different wedge and dashes in different spots. And </a:t>
            </a:r>
            <a:r>
              <a:rPr lang="en-US" sz="2800" b="1" i="1" dirty="0">
                <a:effectLst/>
                <a:highlight>
                  <a:srgbClr val="FFFFFF"/>
                </a:highlight>
                <a:latin typeface="Arial" panose="020B0604020202020204" pitchFamily="34" charset="0"/>
                <a:ea typeface="Times New Roman" panose="02020603050405020304" pitchFamily="18" charset="0"/>
                <a:cs typeface="Arial" panose="020B0604020202020204" pitchFamily="34" charset="0"/>
              </a:rPr>
              <a:t>it was sometimes confusing to know if my answer was right too, if it didn't match the keys</a:t>
            </a:r>
            <a:r>
              <a:rPr lang="en-US" sz="2800" i="1" dirty="0">
                <a:effectLst/>
                <a:highlight>
                  <a:srgbClr val="FFFFFF"/>
                </a:highlight>
                <a:latin typeface="Arial" panose="020B0604020202020204" pitchFamily="34" charset="0"/>
                <a:ea typeface="Times New Roman" panose="02020603050405020304" pitchFamily="18" charset="0"/>
                <a:cs typeface="Arial" panose="020B0604020202020204" pitchFamily="34" charset="0"/>
              </a:rPr>
              <a:t>.</a:t>
            </a:r>
          </a:p>
          <a:p>
            <a:pPr marL="458788">
              <a:spcAft>
                <a:spcPts val="1200"/>
              </a:spcAft>
            </a:pPr>
            <a:r>
              <a:rPr lang="en-US" sz="2800" dirty="0">
                <a:effectLst/>
                <a:highlight>
                  <a:srgbClr val="FFFFFF"/>
                </a:highlight>
                <a:latin typeface="Arial" panose="020B0604020202020204" pitchFamily="34" charset="0"/>
                <a:ea typeface="Times New Roman" panose="02020603050405020304" pitchFamily="18" charset="0"/>
                <a:cs typeface="Arial" panose="020B0604020202020204" pitchFamily="34" charset="0"/>
              </a:rPr>
              <a:t>–</a:t>
            </a:r>
            <a:r>
              <a:rPr lang="en-US" sz="2800" dirty="0">
                <a:highlight>
                  <a:srgbClr val="FFFFFF"/>
                </a:highlight>
                <a:latin typeface="Arial" panose="020B0604020202020204" pitchFamily="34" charset="0"/>
                <a:ea typeface="Times New Roman" panose="02020603050405020304" pitchFamily="18" charset="0"/>
                <a:cs typeface="Arial" panose="020B0604020202020204" pitchFamily="34" charset="0"/>
              </a:rPr>
              <a:t> Lexi </a:t>
            </a:r>
            <a:endParaRPr lang="en-US" sz="2800" dirty="0">
              <a:latin typeface="Arial" panose="020B0604020202020204" pitchFamily="34" charset="0"/>
              <a:ea typeface="Times New Roman" panose="02020603050405020304" pitchFamily="18" charset="0"/>
              <a:cs typeface="Arial" panose="020B0604020202020204" pitchFamily="34" charset="0"/>
            </a:endParaRPr>
          </a:p>
          <a:p>
            <a:pPr marL="458788" marR="0">
              <a:spcBef>
                <a:spcPts val="0"/>
              </a:spcBef>
              <a:spcAft>
                <a:spcPts val="0"/>
              </a:spcAft>
            </a:pPr>
            <a:endParaRPr lang="en-US" sz="2400" i="1" dirty="0">
              <a:solidFill>
                <a:srgbClr val="0E0E0E"/>
              </a:solidFill>
              <a:latin typeface="Helvetica" pitchFamily="2" charset="0"/>
            </a:endParaRPr>
          </a:p>
        </p:txBody>
      </p:sp>
      <p:cxnSp>
        <p:nvCxnSpPr>
          <p:cNvPr id="5" name="Straight Arrow Connector 4">
            <a:extLst>
              <a:ext uri="{FF2B5EF4-FFF2-40B4-BE49-F238E27FC236}">
                <a16:creationId xmlns:a16="http://schemas.microsoft.com/office/drawing/2014/main" id="{D9CBE372-CAFA-F665-CA7F-BEBE37D8ADBB}"/>
              </a:ext>
            </a:extLst>
          </p:cNvPr>
          <p:cNvCxnSpPr/>
          <p:nvPr/>
        </p:nvCxnSpPr>
        <p:spPr>
          <a:xfrm>
            <a:off x="532367" y="1280892"/>
            <a:ext cx="11003280" cy="0"/>
          </a:xfrm>
          <a:prstGeom prst="straightConnector1">
            <a:avLst/>
          </a:prstGeom>
          <a:ln w="444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5A70C68-D724-B2EF-00AD-649ADA42C7D5}"/>
              </a:ext>
            </a:extLst>
          </p:cNvPr>
          <p:cNvCxnSpPr/>
          <p:nvPr/>
        </p:nvCxnSpPr>
        <p:spPr>
          <a:xfrm>
            <a:off x="3055417" y="887192"/>
            <a:ext cx="0" cy="3937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EC93F0A-335C-FB87-0CFB-E4822CF638B2}"/>
              </a:ext>
            </a:extLst>
          </p:cNvPr>
          <p:cNvCxnSpPr/>
          <p:nvPr/>
        </p:nvCxnSpPr>
        <p:spPr>
          <a:xfrm>
            <a:off x="6403690" y="887192"/>
            <a:ext cx="0" cy="3937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4D1CCD1-F8ED-361A-78B6-8B83AB8092AE}"/>
              </a:ext>
            </a:extLst>
          </p:cNvPr>
          <p:cNvCxnSpPr/>
          <p:nvPr/>
        </p:nvCxnSpPr>
        <p:spPr>
          <a:xfrm>
            <a:off x="9724803" y="887192"/>
            <a:ext cx="0" cy="3937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3AD8DB7-BD48-BCCA-C099-FAC0A3A48683}"/>
              </a:ext>
            </a:extLst>
          </p:cNvPr>
          <p:cNvCxnSpPr/>
          <p:nvPr/>
        </p:nvCxnSpPr>
        <p:spPr>
          <a:xfrm>
            <a:off x="10854977" y="887192"/>
            <a:ext cx="0" cy="3937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8897D0A8-3691-ECCD-EC9C-D89010BF5824}"/>
              </a:ext>
            </a:extLst>
          </p:cNvPr>
          <p:cNvSpPr txBox="1"/>
          <p:nvPr/>
        </p:nvSpPr>
        <p:spPr>
          <a:xfrm>
            <a:off x="2314294" y="548637"/>
            <a:ext cx="1482246" cy="338554"/>
          </a:xfrm>
          <a:prstGeom prst="rect">
            <a:avLst/>
          </a:prstGeom>
          <a:noFill/>
        </p:spPr>
        <p:txBody>
          <a:bodyPr wrap="square" rtlCol="0">
            <a:spAutoFit/>
          </a:bodyPr>
          <a:lstStyle/>
          <a:p>
            <a:pPr algn="ctr"/>
            <a:r>
              <a:rPr lang="en-US" sz="1600" dirty="0">
                <a:solidFill>
                  <a:srgbClr val="0E0E0E"/>
                </a:solidFill>
                <a:latin typeface="Arial" panose="020B0604020202020204" pitchFamily="34" charset="0"/>
                <a:cs typeface="Arial" panose="020B0604020202020204" pitchFamily="34" charset="0"/>
              </a:rPr>
              <a:t>Exam 1</a:t>
            </a:r>
          </a:p>
        </p:txBody>
      </p:sp>
      <p:sp>
        <p:nvSpPr>
          <p:cNvPr id="20" name="TextBox 19">
            <a:extLst>
              <a:ext uri="{FF2B5EF4-FFF2-40B4-BE49-F238E27FC236}">
                <a16:creationId xmlns:a16="http://schemas.microsoft.com/office/drawing/2014/main" id="{CEE42059-6400-8C60-5887-AC195D4CD251}"/>
              </a:ext>
            </a:extLst>
          </p:cNvPr>
          <p:cNvSpPr txBox="1"/>
          <p:nvPr/>
        </p:nvSpPr>
        <p:spPr>
          <a:xfrm>
            <a:off x="5664831" y="548637"/>
            <a:ext cx="1482246" cy="338554"/>
          </a:xfrm>
          <a:prstGeom prst="rect">
            <a:avLst/>
          </a:prstGeom>
          <a:noFill/>
        </p:spPr>
        <p:txBody>
          <a:bodyPr wrap="square" rtlCol="0">
            <a:spAutoFit/>
          </a:bodyPr>
          <a:lstStyle/>
          <a:p>
            <a:pPr algn="ctr"/>
            <a:r>
              <a:rPr lang="en-US" sz="1600" dirty="0">
                <a:solidFill>
                  <a:srgbClr val="0E0E0E"/>
                </a:solidFill>
                <a:latin typeface="Arial" panose="020B0604020202020204" pitchFamily="34" charset="0"/>
                <a:cs typeface="Arial" panose="020B0604020202020204" pitchFamily="34" charset="0"/>
              </a:rPr>
              <a:t>Exam 2</a:t>
            </a:r>
          </a:p>
        </p:txBody>
      </p:sp>
      <p:sp>
        <p:nvSpPr>
          <p:cNvPr id="21" name="TextBox 20">
            <a:extLst>
              <a:ext uri="{FF2B5EF4-FFF2-40B4-BE49-F238E27FC236}">
                <a16:creationId xmlns:a16="http://schemas.microsoft.com/office/drawing/2014/main" id="{4CD335E0-D03C-ABB3-063E-9B4C3041DF78}"/>
              </a:ext>
            </a:extLst>
          </p:cNvPr>
          <p:cNvSpPr txBox="1"/>
          <p:nvPr/>
        </p:nvSpPr>
        <p:spPr>
          <a:xfrm>
            <a:off x="9013103" y="548637"/>
            <a:ext cx="1482246" cy="338554"/>
          </a:xfrm>
          <a:prstGeom prst="rect">
            <a:avLst/>
          </a:prstGeom>
          <a:noFill/>
        </p:spPr>
        <p:txBody>
          <a:bodyPr wrap="square" rtlCol="0">
            <a:spAutoFit/>
          </a:bodyPr>
          <a:lstStyle/>
          <a:p>
            <a:pPr algn="ctr"/>
            <a:r>
              <a:rPr lang="en-US" sz="1600" dirty="0">
                <a:solidFill>
                  <a:srgbClr val="0E0E0E"/>
                </a:solidFill>
                <a:latin typeface="Arial" panose="020B0604020202020204" pitchFamily="34" charset="0"/>
                <a:cs typeface="Arial" panose="020B0604020202020204" pitchFamily="34" charset="0"/>
              </a:rPr>
              <a:t>Exam 3</a:t>
            </a:r>
          </a:p>
        </p:txBody>
      </p:sp>
      <p:sp>
        <p:nvSpPr>
          <p:cNvPr id="22" name="TextBox 21">
            <a:extLst>
              <a:ext uri="{FF2B5EF4-FFF2-40B4-BE49-F238E27FC236}">
                <a16:creationId xmlns:a16="http://schemas.microsoft.com/office/drawing/2014/main" id="{AF4F9DE4-68F4-D7A7-92DB-D6852C71C8CA}"/>
              </a:ext>
            </a:extLst>
          </p:cNvPr>
          <p:cNvSpPr txBox="1"/>
          <p:nvPr/>
        </p:nvSpPr>
        <p:spPr>
          <a:xfrm>
            <a:off x="10139499" y="300610"/>
            <a:ext cx="1482246" cy="584775"/>
          </a:xfrm>
          <a:prstGeom prst="rect">
            <a:avLst/>
          </a:prstGeom>
          <a:noFill/>
        </p:spPr>
        <p:txBody>
          <a:bodyPr wrap="square" rtlCol="0">
            <a:spAutoFit/>
          </a:bodyPr>
          <a:lstStyle/>
          <a:p>
            <a:pPr algn="ctr"/>
            <a:r>
              <a:rPr lang="en-US" sz="1600" dirty="0">
                <a:solidFill>
                  <a:srgbClr val="0E0E0E"/>
                </a:solidFill>
                <a:latin typeface="Arial" panose="020B0604020202020204" pitchFamily="34" charset="0"/>
                <a:cs typeface="Arial" panose="020B0604020202020204" pitchFamily="34" charset="0"/>
              </a:rPr>
              <a:t>Final</a:t>
            </a:r>
            <a:br>
              <a:rPr lang="en-US" sz="1600" dirty="0">
                <a:solidFill>
                  <a:srgbClr val="0E0E0E"/>
                </a:solidFill>
                <a:latin typeface="Arial" panose="020B0604020202020204" pitchFamily="34" charset="0"/>
                <a:cs typeface="Arial" panose="020B0604020202020204" pitchFamily="34" charset="0"/>
              </a:rPr>
            </a:br>
            <a:r>
              <a:rPr lang="en-US" sz="1600" dirty="0">
                <a:solidFill>
                  <a:srgbClr val="0E0E0E"/>
                </a:solidFill>
                <a:latin typeface="Arial" panose="020B0604020202020204" pitchFamily="34" charset="0"/>
                <a:cs typeface="Arial" panose="020B0604020202020204" pitchFamily="34" charset="0"/>
              </a:rPr>
              <a:t>Exam</a:t>
            </a:r>
          </a:p>
        </p:txBody>
      </p:sp>
      <p:sp>
        <p:nvSpPr>
          <p:cNvPr id="23" name="Oval 22">
            <a:extLst>
              <a:ext uri="{FF2B5EF4-FFF2-40B4-BE49-F238E27FC236}">
                <a16:creationId xmlns:a16="http://schemas.microsoft.com/office/drawing/2014/main" id="{20D53607-1554-1262-0E5B-845410DDB973}"/>
              </a:ext>
            </a:extLst>
          </p:cNvPr>
          <p:cNvSpPr/>
          <p:nvPr/>
        </p:nvSpPr>
        <p:spPr>
          <a:xfrm>
            <a:off x="9863472" y="1040862"/>
            <a:ext cx="480060" cy="48006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196;p5">
            <a:extLst>
              <a:ext uri="{FF2B5EF4-FFF2-40B4-BE49-F238E27FC236}">
                <a16:creationId xmlns:a16="http://schemas.microsoft.com/office/drawing/2014/main" id="{25404F32-6245-8EF4-554C-32EFEA977113}"/>
              </a:ext>
            </a:extLst>
          </p:cNvPr>
          <p:cNvSpPr txBox="1"/>
          <p:nvPr/>
        </p:nvSpPr>
        <p:spPr>
          <a:xfrm>
            <a:off x="0" y="6288468"/>
            <a:ext cx="8835615" cy="41545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dirty="0">
                <a:effectLst/>
                <a:latin typeface="Arial" panose="020B0604020202020204" pitchFamily="34" charset="0"/>
                <a:ea typeface="Arial" panose="020B0604020202020204" pitchFamily="34" charset="0"/>
              </a:rPr>
              <a:t>Schwarz, C. E., </a:t>
            </a:r>
            <a:r>
              <a:rPr lang="en-US" sz="1050" dirty="0" err="1">
                <a:effectLst/>
                <a:latin typeface="Arial" panose="020B0604020202020204" pitchFamily="34" charset="0"/>
                <a:ea typeface="Arial" panose="020B0604020202020204" pitchFamily="34" charset="0"/>
              </a:rPr>
              <a:t>DeGlopper</a:t>
            </a:r>
            <a:r>
              <a:rPr lang="en-US" sz="1050" dirty="0">
                <a:effectLst/>
                <a:latin typeface="Arial" panose="020B0604020202020204" pitchFamily="34" charset="0"/>
                <a:ea typeface="Arial" panose="020B0604020202020204" pitchFamily="34" charset="0"/>
              </a:rPr>
              <a:t>, K. S., Greco, N. C., Russ, R. S., &amp; Stowe, R. L. (2025). Modeling student negotiation of assessment-related epistemological messages in a college science course. </a:t>
            </a:r>
            <a:r>
              <a:rPr lang="en-US" sz="1050" i="1" dirty="0">
                <a:effectLst/>
                <a:latin typeface="Arial" panose="020B0604020202020204" pitchFamily="34" charset="0"/>
                <a:ea typeface="Arial" panose="020B0604020202020204" pitchFamily="34" charset="0"/>
              </a:rPr>
              <a:t>Science Education</a:t>
            </a:r>
            <a:r>
              <a:rPr lang="en-US" sz="1050" dirty="0">
                <a:solidFill>
                  <a:schemeClr val="dk1"/>
                </a:solidFill>
                <a:latin typeface="Arial"/>
                <a:ea typeface="Arial"/>
                <a:cs typeface="Arial"/>
                <a:sym typeface="Arial"/>
              </a:rPr>
              <a:t>, </a:t>
            </a:r>
            <a:r>
              <a:rPr lang="en-US" sz="1050" i="1" dirty="0">
                <a:solidFill>
                  <a:schemeClr val="dk1"/>
                </a:solidFill>
                <a:latin typeface="Arial"/>
                <a:ea typeface="Arial"/>
                <a:cs typeface="Arial"/>
                <a:sym typeface="Arial"/>
              </a:rPr>
              <a:t>109</a:t>
            </a:r>
            <a:r>
              <a:rPr lang="en-US" sz="1050" dirty="0">
                <a:solidFill>
                  <a:schemeClr val="dk1"/>
                </a:solidFill>
                <a:latin typeface="Arial"/>
                <a:ea typeface="Arial"/>
                <a:cs typeface="Arial"/>
                <a:sym typeface="Arial"/>
              </a:rPr>
              <a:t>(2)</a:t>
            </a:r>
            <a:r>
              <a:rPr lang="en-US" sz="1050" i="1" dirty="0">
                <a:solidFill>
                  <a:schemeClr val="dk1"/>
                </a:solidFill>
                <a:latin typeface="Arial"/>
                <a:ea typeface="Arial"/>
                <a:cs typeface="Arial"/>
                <a:sym typeface="Arial"/>
              </a:rPr>
              <a:t>, 429-447. </a:t>
            </a:r>
            <a:endParaRPr lang="en-US" sz="105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435716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52296FF-FEC7-C286-13BB-BDBBC6FBD623}"/>
              </a:ext>
            </a:extLst>
          </p:cNvPr>
          <p:cNvSpPr>
            <a:spLocks noGrp="1"/>
          </p:cNvSpPr>
          <p:nvPr>
            <p:ph type="title"/>
          </p:nvPr>
        </p:nvSpPr>
        <p:spPr>
          <a:xfrm>
            <a:off x="-109984" y="-27050"/>
            <a:ext cx="12411967" cy="1325563"/>
          </a:xfrm>
        </p:spPr>
        <p:txBody>
          <a:bodyPr>
            <a:normAutofit/>
          </a:bodyPr>
          <a:lstStyle/>
          <a:p>
            <a:pPr algn="ctr"/>
            <a:r>
              <a:rPr lang="en-US" dirty="0"/>
              <a:t>Constructing Knowledge in Daily Life</a:t>
            </a:r>
            <a:endParaRPr lang="en-US" sz="3600" b="1" dirty="0">
              <a:solidFill>
                <a:srgbClr val="0E0E0E"/>
              </a:solidFill>
            </a:endParaRPr>
          </a:p>
        </p:txBody>
      </p:sp>
    </p:spTree>
    <p:extLst>
      <p:ext uri="{BB962C8B-B14F-4D97-AF65-F5344CB8AC3E}">
        <p14:creationId xmlns:p14="http://schemas.microsoft.com/office/powerpoint/2010/main" val="77686747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5801269-9407-9601-8C95-85CDFA088CEB}"/>
              </a:ext>
            </a:extLst>
          </p:cNvPr>
          <p:cNvSpPr txBox="1"/>
          <p:nvPr/>
        </p:nvSpPr>
        <p:spPr>
          <a:xfrm>
            <a:off x="496052" y="1914622"/>
            <a:ext cx="11199895" cy="4154984"/>
          </a:xfrm>
          <a:prstGeom prst="rect">
            <a:avLst/>
          </a:prstGeom>
          <a:noFill/>
        </p:spPr>
        <p:txBody>
          <a:bodyPr wrap="square" rtlCol="0">
            <a:spAutoFit/>
          </a:bodyPr>
          <a:lstStyle/>
          <a:p>
            <a:pPr>
              <a:spcAft>
                <a:spcPts val="1200"/>
              </a:spcAft>
            </a:pPr>
            <a:r>
              <a:rPr lang="en-US" sz="3200" b="1" dirty="0">
                <a:latin typeface="Arial" panose="020B0604020202020204" pitchFamily="34" charset="0"/>
                <a:ea typeface="Times New Roman" panose="02020603050405020304" pitchFamily="18" charset="0"/>
                <a:cs typeface="Arial" panose="020B0604020202020204" pitchFamily="34" charset="0"/>
              </a:rPr>
              <a:t>Aims and Ideals Consistent Across Interviews 2 &amp; 3</a:t>
            </a:r>
            <a:endParaRPr lang="en-US" sz="3200" b="1" dirty="0">
              <a:effectLst/>
              <a:latin typeface="Arial" panose="020B0604020202020204" pitchFamily="34" charset="0"/>
              <a:ea typeface="Times New Roman" panose="02020603050405020304" pitchFamily="18" charset="0"/>
              <a:cs typeface="Arial" panose="020B0604020202020204" pitchFamily="34" charset="0"/>
            </a:endParaRPr>
          </a:p>
          <a:p>
            <a:pPr marL="458788">
              <a:spcAft>
                <a:spcPts val="1200"/>
              </a:spcAft>
            </a:pPr>
            <a:r>
              <a:rPr lang="en-US" sz="2800" dirty="0">
                <a:effectLst/>
                <a:latin typeface="Arial" panose="020B0604020202020204" pitchFamily="34" charset="0"/>
                <a:ea typeface="Times New Roman" panose="02020603050405020304" pitchFamily="18" charset="0"/>
                <a:cs typeface="Arial" panose="020B0604020202020204" pitchFamily="34" charset="0"/>
              </a:rPr>
              <a:t>Authorized knowledge must have a very particular structure:</a:t>
            </a:r>
          </a:p>
          <a:p>
            <a:pPr marL="458788">
              <a:spcAft>
                <a:spcPts val="1200"/>
              </a:spcAft>
            </a:pPr>
            <a:r>
              <a:rPr lang="en-US" sz="2800" i="1" dirty="0">
                <a:solidFill>
                  <a:schemeClr val="bg1">
                    <a:lumMod val="50000"/>
                  </a:schemeClr>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One problem that I had was </a:t>
            </a:r>
            <a:r>
              <a:rPr lang="en-US" sz="2800" b="1" i="1" dirty="0">
                <a:effectLst/>
                <a:highlight>
                  <a:srgbClr val="FFFFFF"/>
                </a:highlight>
                <a:latin typeface="Arial" panose="020B0604020202020204" pitchFamily="34" charset="0"/>
                <a:ea typeface="Times New Roman" panose="02020603050405020304" pitchFamily="18" charset="0"/>
                <a:cs typeface="Arial" panose="020B0604020202020204" pitchFamily="34" charset="0"/>
              </a:rPr>
              <a:t>I would know what happens and I would know why</a:t>
            </a:r>
            <a:r>
              <a:rPr lang="en-US" sz="2800" i="1" dirty="0">
                <a:effectLst/>
                <a:highlight>
                  <a:srgbClr val="FFFFFF"/>
                </a:highlight>
                <a:latin typeface="Arial" panose="020B0604020202020204" pitchFamily="34" charset="0"/>
                <a:ea typeface="Times New Roman" panose="02020603050405020304" pitchFamily="18" charset="0"/>
                <a:cs typeface="Arial" panose="020B0604020202020204" pitchFamily="34" charset="0"/>
              </a:rPr>
              <a:t>, </a:t>
            </a:r>
            <a:r>
              <a:rPr lang="en-US" sz="2800" i="1" dirty="0">
                <a:solidFill>
                  <a:schemeClr val="bg1">
                    <a:lumMod val="50000"/>
                  </a:schemeClr>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but</a:t>
            </a:r>
            <a:r>
              <a:rPr lang="en-US" sz="2800" i="1" dirty="0">
                <a:effectLst/>
                <a:highlight>
                  <a:srgbClr val="FFFFFF"/>
                </a:highlight>
                <a:latin typeface="Arial" panose="020B0604020202020204" pitchFamily="34" charset="0"/>
                <a:ea typeface="Times New Roman" panose="02020603050405020304" pitchFamily="18" charset="0"/>
                <a:cs typeface="Arial" panose="020B0604020202020204" pitchFamily="34" charset="0"/>
              </a:rPr>
              <a:t> </a:t>
            </a:r>
            <a:r>
              <a:rPr lang="en-US" sz="2800" b="1" i="1" dirty="0">
                <a:effectLst/>
                <a:highlight>
                  <a:srgbClr val="FFFFFF"/>
                </a:highlight>
                <a:latin typeface="Arial" panose="020B0604020202020204" pitchFamily="34" charset="0"/>
                <a:ea typeface="Times New Roman" panose="02020603050405020304" pitchFamily="18" charset="0"/>
                <a:cs typeface="Arial" panose="020B0604020202020204" pitchFamily="34" charset="0"/>
              </a:rPr>
              <a:t>I would leave out a keyword </a:t>
            </a:r>
            <a:r>
              <a:rPr lang="en-US" sz="2800" i="1" dirty="0">
                <a:solidFill>
                  <a:schemeClr val="bg1">
                    <a:lumMod val="50000"/>
                  </a:schemeClr>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or like one out of three factors in the short answer</a:t>
            </a:r>
            <a:r>
              <a:rPr lang="en-US" sz="2800" b="1" i="1" dirty="0">
                <a:solidFill>
                  <a:schemeClr val="bg1">
                    <a:lumMod val="50000"/>
                  </a:schemeClr>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 </a:t>
            </a:r>
            <a:r>
              <a:rPr lang="en-US" sz="2800" b="1" i="1" dirty="0">
                <a:effectLst/>
                <a:highlight>
                  <a:srgbClr val="FFFFFF"/>
                </a:highlight>
                <a:latin typeface="Arial" panose="020B0604020202020204" pitchFamily="34" charset="0"/>
                <a:ea typeface="Times New Roman" panose="02020603050405020304" pitchFamily="18" charset="0"/>
                <a:cs typeface="Arial" panose="020B0604020202020204" pitchFamily="34" charset="0"/>
              </a:rPr>
              <a:t>and lose a lot of points from that</a:t>
            </a:r>
            <a:r>
              <a:rPr lang="en-US" sz="2800" i="1" dirty="0">
                <a:effectLst/>
                <a:highlight>
                  <a:srgbClr val="FFFFFF"/>
                </a:highlight>
                <a:latin typeface="Arial" panose="020B0604020202020204" pitchFamily="34" charset="0"/>
                <a:ea typeface="Times New Roman" panose="02020603050405020304" pitchFamily="18" charset="0"/>
                <a:cs typeface="Arial" panose="020B0604020202020204" pitchFamily="34" charset="0"/>
              </a:rPr>
              <a:t>, </a:t>
            </a:r>
            <a:r>
              <a:rPr lang="en-US" sz="2800" i="1" dirty="0">
                <a:solidFill>
                  <a:schemeClr val="bg1">
                    <a:lumMod val="50000"/>
                  </a:schemeClr>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which is a little bit frustrating. </a:t>
            </a:r>
            <a:endParaRPr lang="en-US" sz="2800" i="1" dirty="0">
              <a:solidFill>
                <a:schemeClr val="bg1">
                  <a:lumMod val="50000"/>
                </a:schemeClr>
              </a:solidFill>
              <a:effectLst/>
              <a:latin typeface="Arial" panose="020B0604020202020204" pitchFamily="34" charset="0"/>
              <a:ea typeface="Arial" panose="020B0604020202020204" pitchFamily="34" charset="0"/>
              <a:cs typeface="Arial" panose="020B0604020202020204" pitchFamily="34" charset="0"/>
            </a:endParaRPr>
          </a:p>
          <a:p>
            <a:pPr marL="458788">
              <a:spcAft>
                <a:spcPts val="1200"/>
              </a:spcAft>
            </a:pPr>
            <a:r>
              <a:rPr lang="en-US" sz="2800" dirty="0">
                <a:effectLst/>
                <a:highlight>
                  <a:srgbClr val="FFFFFF"/>
                </a:highlight>
                <a:latin typeface="Arial" panose="020B0604020202020204" pitchFamily="34" charset="0"/>
                <a:ea typeface="Times New Roman" panose="02020603050405020304" pitchFamily="18" charset="0"/>
                <a:cs typeface="Arial" panose="020B0604020202020204" pitchFamily="34" charset="0"/>
              </a:rPr>
              <a:t>–</a:t>
            </a:r>
            <a:r>
              <a:rPr lang="en-US" sz="2800" dirty="0">
                <a:highlight>
                  <a:srgbClr val="FFFFFF"/>
                </a:highlight>
                <a:latin typeface="Arial" panose="020B0604020202020204" pitchFamily="34" charset="0"/>
                <a:ea typeface="Times New Roman" panose="02020603050405020304" pitchFamily="18" charset="0"/>
                <a:cs typeface="Arial" panose="020B0604020202020204" pitchFamily="34" charset="0"/>
              </a:rPr>
              <a:t> Sarah</a:t>
            </a:r>
            <a:endParaRPr lang="en-US" sz="2800" dirty="0">
              <a:latin typeface="Arial" panose="020B0604020202020204" pitchFamily="34" charset="0"/>
              <a:ea typeface="Times New Roman" panose="02020603050405020304" pitchFamily="18" charset="0"/>
              <a:cs typeface="Arial" panose="020B0604020202020204" pitchFamily="34" charset="0"/>
            </a:endParaRPr>
          </a:p>
          <a:p>
            <a:pPr marL="458788" marR="0">
              <a:spcBef>
                <a:spcPts val="0"/>
              </a:spcBef>
              <a:spcAft>
                <a:spcPts val="0"/>
              </a:spcAft>
            </a:pPr>
            <a:endParaRPr lang="en-US" sz="2400" i="1" dirty="0">
              <a:solidFill>
                <a:srgbClr val="0E0E0E"/>
              </a:solidFill>
              <a:latin typeface="Helvetica" pitchFamily="2" charset="0"/>
            </a:endParaRPr>
          </a:p>
        </p:txBody>
      </p:sp>
      <p:cxnSp>
        <p:nvCxnSpPr>
          <p:cNvPr id="5" name="Straight Arrow Connector 4">
            <a:extLst>
              <a:ext uri="{FF2B5EF4-FFF2-40B4-BE49-F238E27FC236}">
                <a16:creationId xmlns:a16="http://schemas.microsoft.com/office/drawing/2014/main" id="{D9CBE372-CAFA-F665-CA7F-BEBE37D8ADBB}"/>
              </a:ext>
            </a:extLst>
          </p:cNvPr>
          <p:cNvCxnSpPr/>
          <p:nvPr/>
        </p:nvCxnSpPr>
        <p:spPr>
          <a:xfrm>
            <a:off x="532367" y="1280892"/>
            <a:ext cx="11003280" cy="0"/>
          </a:xfrm>
          <a:prstGeom prst="straightConnector1">
            <a:avLst/>
          </a:prstGeom>
          <a:ln w="444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5A70C68-D724-B2EF-00AD-649ADA42C7D5}"/>
              </a:ext>
            </a:extLst>
          </p:cNvPr>
          <p:cNvCxnSpPr/>
          <p:nvPr/>
        </p:nvCxnSpPr>
        <p:spPr>
          <a:xfrm>
            <a:off x="3055417" y="887192"/>
            <a:ext cx="0" cy="3937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EC93F0A-335C-FB87-0CFB-E4822CF638B2}"/>
              </a:ext>
            </a:extLst>
          </p:cNvPr>
          <p:cNvCxnSpPr/>
          <p:nvPr/>
        </p:nvCxnSpPr>
        <p:spPr>
          <a:xfrm>
            <a:off x="6403690" y="887192"/>
            <a:ext cx="0" cy="3937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4D1CCD1-F8ED-361A-78B6-8B83AB8092AE}"/>
              </a:ext>
            </a:extLst>
          </p:cNvPr>
          <p:cNvCxnSpPr/>
          <p:nvPr/>
        </p:nvCxnSpPr>
        <p:spPr>
          <a:xfrm>
            <a:off x="9724803" y="887192"/>
            <a:ext cx="0" cy="3937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3AD8DB7-BD48-BCCA-C099-FAC0A3A48683}"/>
              </a:ext>
            </a:extLst>
          </p:cNvPr>
          <p:cNvCxnSpPr/>
          <p:nvPr/>
        </p:nvCxnSpPr>
        <p:spPr>
          <a:xfrm>
            <a:off x="10854977" y="887192"/>
            <a:ext cx="0" cy="3937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8897D0A8-3691-ECCD-EC9C-D89010BF5824}"/>
              </a:ext>
            </a:extLst>
          </p:cNvPr>
          <p:cNvSpPr txBox="1"/>
          <p:nvPr/>
        </p:nvSpPr>
        <p:spPr>
          <a:xfrm>
            <a:off x="2314294" y="548637"/>
            <a:ext cx="1482246" cy="338554"/>
          </a:xfrm>
          <a:prstGeom prst="rect">
            <a:avLst/>
          </a:prstGeom>
          <a:noFill/>
        </p:spPr>
        <p:txBody>
          <a:bodyPr wrap="square" rtlCol="0">
            <a:spAutoFit/>
          </a:bodyPr>
          <a:lstStyle/>
          <a:p>
            <a:pPr algn="ctr"/>
            <a:r>
              <a:rPr lang="en-US" sz="1600" dirty="0">
                <a:solidFill>
                  <a:srgbClr val="0E0E0E"/>
                </a:solidFill>
                <a:latin typeface="Arial" panose="020B0604020202020204" pitchFamily="34" charset="0"/>
                <a:cs typeface="Arial" panose="020B0604020202020204" pitchFamily="34" charset="0"/>
              </a:rPr>
              <a:t>Exam 1</a:t>
            </a:r>
          </a:p>
        </p:txBody>
      </p:sp>
      <p:sp>
        <p:nvSpPr>
          <p:cNvPr id="20" name="TextBox 19">
            <a:extLst>
              <a:ext uri="{FF2B5EF4-FFF2-40B4-BE49-F238E27FC236}">
                <a16:creationId xmlns:a16="http://schemas.microsoft.com/office/drawing/2014/main" id="{CEE42059-6400-8C60-5887-AC195D4CD251}"/>
              </a:ext>
            </a:extLst>
          </p:cNvPr>
          <p:cNvSpPr txBox="1"/>
          <p:nvPr/>
        </p:nvSpPr>
        <p:spPr>
          <a:xfrm>
            <a:off x="5664831" y="548637"/>
            <a:ext cx="1482246" cy="338554"/>
          </a:xfrm>
          <a:prstGeom prst="rect">
            <a:avLst/>
          </a:prstGeom>
          <a:noFill/>
        </p:spPr>
        <p:txBody>
          <a:bodyPr wrap="square" rtlCol="0">
            <a:spAutoFit/>
          </a:bodyPr>
          <a:lstStyle/>
          <a:p>
            <a:pPr algn="ctr"/>
            <a:r>
              <a:rPr lang="en-US" sz="1600" dirty="0">
                <a:solidFill>
                  <a:srgbClr val="0E0E0E"/>
                </a:solidFill>
                <a:latin typeface="Arial" panose="020B0604020202020204" pitchFamily="34" charset="0"/>
                <a:cs typeface="Arial" panose="020B0604020202020204" pitchFamily="34" charset="0"/>
              </a:rPr>
              <a:t>Exam 2</a:t>
            </a:r>
          </a:p>
        </p:txBody>
      </p:sp>
      <p:sp>
        <p:nvSpPr>
          <p:cNvPr id="21" name="TextBox 20">
            <a:extLst>
              <a:ext uri="{FF2B5EF4-FFF2-40B4-BE49-F238E27FC236}">
                <a16:creationId xmlns:a16="http://schemas.microsoft.com/office/drawing/2014/main" id="{4CD335E0-D03C-ABB3-063E-9B4C3041DF78}"/>
              </a:ext>
            </a:extLst>
          </p:cNvPr>
          <p:cNvSpPr txBox="1"/>
          <p:nvPr/>
        </p:nvSpPr>
        <p:spPr>
          <a:xfrm>
            <a:off x="9013103" y="548637"/>
            <a:ext cx="1482246" cy="338554"/>
          </a:xfrm>
          <a:prstGeom prst="rect">
            <a:avLst/>
          </a:prstGeom>
          <a:noFill/>
        </p:spPr>
        <p:txBody>
          <a:bodyPr wrap="square" rtlCol="0">
            <a:spAutoFit/>
          </a:bodyPr>
          <a:lstStyle/>
          <a:p>
            <a:pPr algn="ctr"/>
            <a:r>
              <a:rPr lang="en-US" sz="1600" dirty="0">
                <a:solidFill>
                  <a:srgbClr val="0E0E0E"/>
                </a:solidFill>
                <a:latin typeface="Arial" panose="020B0604020202020204" pitchFamily="34" charset="0"/>
                <a:cs typeface="Arial" panose="020B0604020202020204" pitchFamily="34" charset="0"/>
              </a:rPr>
              <a:t>Exam 3</a:t>
            </a:r>
          </a:p>
        </p:txBody>
      </p:sp>
      <p:sp>
        <p:nvSpPr>
          <p:cNvPr id="22" name="TextBox 21">
            <a:extLst>
              <a:ext uri="{FF2B5EF4-FFF2-40B4-BE49-F238E27FC236}">
                <a16:creationId xmlns:a16="http://schemas.microsoft.com/office/drawing/2014/main" id="{AF4F9DE4-68F4-D7A7-92DB-D6852C71C8CA}"/>
              </a:ext>
            </a:extLst>
          </p:cNvPr>
          <p:cNvSpPr txBox="1"/>
          <p:nvPr/>
        </p:nvSpPr>
        <p:spPr>
          <a:xfrm>
            <a:off x="10139499" y="300610"/>
            <a:ext cx="1482246" cy="584775"/>
          </a:xfrm>
          <a:prstGeom prst="rect">
            <a:avLst/>
          </a:prstGeom>
          <a:noFill/>
        </p:spPr>
        <p:txBody>
          <a:bodyPr wrap="square" rtlCol="0">
            <a:spAutoFit/>
          </a:bodyPr>
          <a:lstStyle/>
          <a:p>
            <a:pPr algn="ctr"/>
            <a:r>
              <a:rPr lang="en-US" sz="1600" dirty="0">
                <a:solidFill>
                  <a:srgbClr val="0E0E0E"/>
                </a:solidFill>
                <a:latin typeface="Arial" panose="020B0604020202020204" pitchFamily="34" charset="0"/>
                <a:cs typeface="Arial" panose="020B0604020202020204" pitchFamily="34" charset="0"/>
              </a:rPr>
              <a:t>Final</a:t>
            </a:r>
            <a:br>
              <a:rPr lang="en-US" sz="1600" dirty="0">
                <a:solidFill>
                  <a:srgbClr val="0E0E0E"/>
                </a:solidFill>
                <a:latin typeface="Arial" panose="020B0604020202020204" pitchFamily="34" charset="0"/>
                <a:cs typeface="Arial" panose="020B0604020202020204" pitchFamily="34" charset="0"/>
              </a:rPr>
            </a:br>
            <a:r>
              <a:rPr lang="en-US" sz="1600" dirty="0">
                <a:solidFill>
                  <a:srgbClr val="0E0E0E"/>
                </a:solidFill>
                <a:latin typeface="Arial" panose="020B0604020202020204" pitchFamily="34" charset="0"/>
                <a:cs typeface="Arial" panose="020B0604020202020204" pitchFamily="34" charset="0"/>
              </a:rPr>
              <a:t>Exam</a:t>
            </a:r>
          </a:p>
        </p:txBody>
      </p:sp>
      <p:sp>
        <p:nvSpPr>
          <p:cNvPr id="23" name="Oval 22">
            <a:extLst>
              <a:ext uri="{FF2B5EF4-FFF2-40B4-BE49-F238E27FC236}">
                <a16:creationId xmlns:a16="http://schemas.microsoft.com/office/drawing/2014/main" id="{20D53607-1554-1262-0E5B-845410DDB973}"/>
              </a:ext>
            </a:extLst>
          </p:cNvPr>
          <p:cNvSpPr/>
          <p:nvPr/>
        </p:nvSpPr>
        <p:spPr>
          <a:xfrm>
            <a:off x="9863472" y="1040862"/>
            <a:ext cx="480060" cy="48006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196;p5">
            <a:extLst>
              <a:ext uri="{FF2B5EF4-FFF2-40B4-BE49-F238E27FC236}">
                <a16:creationId xmlns:a16="http://schemas.microsoft.com/office/drawing/2014/main" id="{E57C9DA1-AE58-F894-CBEA-C6D89DDD637D}"/>
              </a:ext>
            </a:extLst>
          </p:cNvPr>
          <p:cNvSpPr txBox="1"/>
          <p:nvPr/>
        </p:nvSpPr>
        <p:spPr>
          <a:xfrm>
            <a:off x="0" y="6288468"/>
            <a:ext cx="8835615" cy="41545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dirty="0">
                <a:effectLst/>
                <a:latin typeface="Arial" panose="020B0604020202020204" pitchFamily="34" charset="0"/>
                <a:ea typeface="Arial" panose="020B0604020202020204" pitchFamily="34" charset="0"/>
              </a:rPr>
              <a:t>Schwarz, C. E., </a:t>
            </a:r>
            <a:r>
              <a:rPr lang="en-US" sz="1050" dirty="0" err="1">
                <a:effectLst/>
                <a:latin typeface="Arial" panose="020B0604020202020204" pitchFamily="34" charset="0"/>
                <a:ea typeface="Arial" panose="020B0604020202020204" pitchFamily="34" charset="0"/>
              </a:rPr>
              <a:t>DeGlopper</a:t>
            </a:r>
            <a:r>
              <a:rPr lang="en-US" sz="1050" dirty="0">
                <a:effectLst/>
                <a:latin typeface="Arial" panose="020B0604020202020204" pitchFamily="34" charset="0"/>
                <a:ea typeface="Arial" panose="020B0604020202020204" pitchFamily="34" charset="0"/>
              </a:rPr>
              <a:t>, K. S., Greco, N. C., Russ, R. S., &amp; Stowe, R. L. (2025). Modeling student negotiation of assessment-related epistemological messages in a college science course. </a:t>
            </a:r>
            <a:r>
              <a:rPr lang="en-US" sz="1050" i="1" dirty="0">
                <a:effectLst/>
                <a:latin typeface="Arial" panose="020B0604020202020204" pitchFamily="34" charset="0"/>
                <a:ea typeface="Arial" panose="020B0604020202020204" pitchFamily="34" charset="0"/>
              </a:rPr>
              <a:t>Science Education</a:t>
            </a:r>
            <a:r>
              <a:rPr lang="en-US" sz="1050" dirty="0">
                <a:solidFill>
                  <a:schemeClr val="dk1"/>
                </a:solidFill>
                <a:latin typeface="Arial"/>
                <a:ea typeface="Arial"/>
                <a:cs typeface="Arial"/>
                <a:sym typeface="Arial"/>
              </a:rPr>
              <a:t>, </a:t>
            </a:r>
            <a:r>
              <a:rPr lang="en-US" sz="1050" i="1" dirty="0">
                <a:solidFill>
                  <a:schemeClr val="dk1"/>
                </a:solidFill>
                <a:latin typeface="Arial"/>
                <a:ea typeface="Arial"/>
                <a:cs typeface="Arial"/>
                <a:sym typeface="Arial"/>
              </a:rPr>
              <a:t>109</a:t>
            </a:r>
            <a:r>
              <a:rPr lang="en-US" sz="1050" dirty="0">
                <a:solidFill>
                  <a:schemeClr val="dk1"/>
                </a:solidFill>
                <a:latin typeface="Arial"/>
                <a:ea typeface="Arial"/>
                <a:cs typeface="Arial"/>
                <a:sym typeface="Arial"/>
              </a:rPr>
              <a:t>(2)</a:t>
            </a:r>
            <a:r>
              <a:rPr lang="en-US" sz="1050" i="1" dirty="0">
                <a:solidFill>
                  <a:schemeClr val="dk1"/>
                </a:solidFill>
                <a:latin typeface="Arial"/>
                <a:ea typeface="Arial"/>
                <a:cs typeface="Arial"/>
                <a:sym typeface="Arial"/>
              </a:rPr>
              <a:t>, 429-447. </a:t>
            </a:r>
            <a:endParaRPr lang="en-US" sz="105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4589982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656FB2-1646-0540-984C-F60B49ECA84A}"/>
              </a:ext>
            </a:extLst>
          </p:cNvPr>
          <p:cNvSpPr/>
          <p:nvPr/>
        </p:nvSpPr>
        <p:spPr>
          <a:xfrm>
            <a:off x="194687" y="2216373"/>
            <a:ext cx="10041943" cy="224610"/>
          </a:xfrm>
          <a:prstGeom prst="rect">
            <a:avLst/>
          </a:prstGeom>
          <a:solidFill>
            <a:schemeClr val="lt1">
              <a:alpha val="9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32136FDA-1B70-D34E-A514-72C1CC65AAF3}"/>
              </a:ext>
            </a:extLst>
          </p:cNvPr>
          <p:cNvSpPr txBox="1"/>
          <p:nvPr/>
        </p:nvSpPr>
        <p:spPr>
          <a:xfrm>
            <a:off x="606082" y="1661160"/>
            <a:ext cx="10979834" cy="4031873"/>
          </a:xfrm>
          <a:prstGeom prst="rect">
            <a:avLst/>
          </a:prstGeom>
          <a:noFill/>
        </p:spPr>
        <p:txBody>
          <a:bodyPr wrap="square" rtlCol="0">
            <a:spAutoFit/>
          </a:bodyPr>
          <a:lstStyle/>
          <a:p>
            <a:pPr marL="285750" indent="-285750">
              <a:buFont typeface="Arial" panose="020B0604020202020204" pitchFamily="34" charset="0"/>
              <a:buChar char="•"/>
            </a:pPr>
            <a:r>
              <a:rPr lang="en-US" sz="3200" dirty="0">
                <a:latin typeface="Arial" panose="020B0604020202020204" pitchFamily="34" charset="0"/>
                <a:cs typeface="Arial" panose="020B0604020202020204" pitchFamily="34" charset="0"/>
              </a:rPr>
              <a:t>Students’ epistemic aims and ideals resolved in similar ways over the course of the semester</a:t>
            </a:r>
          </a:p>
          <a:p>
            <a:pPr marL="285750" indent="-285750">
              <a:buFont typeface="Arial" panose="020B0604020202020204" pitchFamily="34" charset="0"/>
              <a:buChar char="•"/>
            </a:pPr>
            <a:r>
              <a:rPr lang="en-US" sz="3200" dirty="0">
                <a:latin typeface="Arial" panose="020B0604020202020204" pitchFamily="34" charset="0"/>
                <a:cs typeface="Arial" panose="020B0604020202020204" pitchFamily="34" charset="0"/>
              </a:rPr>
              <a:t>Instructor-authored answer keys were a consequential source of epistemological messages</a:t>
            </a:r>
          </a:p>
          <a:p>
            <a:pPr marL="285750" indent="-285750">
              <a:buFont typeface="Arial" panose="020B0604020202020204" pitchFamily="34" charset="0"/>
              <a:buChar char="•"/>
            </a:pPr>
            <a:r>
              <a:rPr lang="en-US" sz="3200" dirty="0">
                <a:latin typeface="Arial" panose="020B0604020202020204" pitchFamily="34" charset="0"/>
                <a:cs typeface="Arial" panose="020B0604020202020204" pitchFamily="34" charset="0"/>
              </a:rPr>
              <a:t>Knowledge was justified by alignment with answer keys (instead of whether ideas “made sense to you”)</a:t>
            </a:r>
          </a:p>
          <a:p>
            <a:pPr marL="285750" indent="-285750">
              <a:buFont typeface="Arial" panose="020B0604020202020204" pitchFamily="34" charset="0"/>
              <a:buChar char="•"/>
            </a:pPr>
            <a:r>
              <a:rPr lang="en-US" sz="3200" dirty="0">
                <a:latin typeface="Arial" panose="020B0604020202020204" pitchFamily="34" charset="0"/>
                <a:cs typeface="Arial" panose="020B0604020202020204" pitchFamily="34" charset="0"/>
              </a:rPr>
              <a:t>Authorized knowledge must have a very particular structure</a:t>
            </a:r>
          </a:p>
        </p:txBody>
      </p:sp>
      <p:sp>
        <p:nvSpPr>
          <p:cNvPr id="7" name="Title 1">
            <a:extLst>
              <a:ext uri="{FF2B5EF4-FFF2-40B4-BE49-F238E27FC236}">
                <a16:creationId xmlns:a16="http://schemas.microsoft.com/office/drawing/2014/main" id="{AB044152-F971-B549-8B0B-F696DACE42E1}"/>
              </a:ext>
            </a:extLst>
          </p:cNvPr>
          <p:cNvSpPr>
            <a:spLocks noGrp="1"/>
          </p:cNvSpPr>
          <p:nvPr>
            <p:ph type="title"/>
          </p:nvPr>
        </p:nvSpPr>
        <p:spPr>
          <a:xfrm>
            <a:off x="-109984" y="-27050"/>
            <a:ext cx="12411967" cy="1325563"/>
          </a:xfrm>
        </p:spPr>
        <p:txBody>
          <a:bodyPr>
            <a:normAutofit/>
          </a:bodyPr>
          <a:lstStyle/>
          <a:p>
            <a:pPr algn="ctr"/>
            <a:r>
              <a:rPr lang="en-US" dirty="0"/>
              <a:t>In Summary</a:t>
            </a:r>
            <a:endParaRPr lang="en-US" sz="3600" b="1" dirty="0">
              <a:solidFill>
                <a:srgbClr val="0E0E0E"/>
              </a:solidFill>
            </a:endParaRPr>
          </a:p>
        </p:txBody>
      </p:sp>
      <p:sp>
        <p:nvSpPr>
          <p:cNvPr id="5" name="Google Shape;196;p5">
            <a:extLst>
              <a:ext uri="{FF2B5EF4-FFF2-40B4-BE49-F238E27FC236}">
                <a16:creationId xmlns:a16="http://schemas.microsoft.com/office/drawing/2014/main" id="{0A823105-A6E8-1287-AE98-3AA5611F62D1}"/>
              </a:ext>
            </a:extLst>
          </p:cNvPr>
          <p:cNvSpPr txBox="1"/>
          <p:nvPr/>
        </p:nvSpPr>
        <p:spPr>
          <a:xfrm>
            <a:off x="0" y="6288468"/>
            <a:ext cx="8835615" cy="41545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dirty="0">
                <a:effectLst/>
                <a:latin typeface="Arial" panose="020B0604020202020204" pitchFamily="34" charset="0"/>
                <a:ea typeface="Arial" panose="020B0604020202020204" pitchFamily="34" charset="0"/>
              </a:rPr>
              <a:t>Schwarz, C. E., </a:t>
            </a:r>
            <a:r>
              <a:rPr lang="en-US" sz="1050" dirty="0" err="1">
                <a:effectLst/>
                <a:latin typeface="Arial" panose="020B0604020202020204" pitchFamily="34" charset="0"/>
                <a:ea typeface="Arial" panose="020B0604020202020204" pitchFamily="34" charset="0"/>
              </a:rPr>
              <a:t>DeGlopper</a:t>
            </a:r>
            <a:r>
              <a:rPr lang="en-US" sz="1050" dirty="0">
                <a:effectLst/>
                <a:latin typeface="Arial" panose="020B0604020202020204" pitchFamily="34" charset="0"/>
                <a:ea typeface="Arial" panose="020B0604020202020204" pitchFamily="34" charset="0"/>
              </a:rPr>
              <a:t>, K. S., Greco, N. C., Russ, R. S., &amp; Stowe, R. L. (2025). Modeling student negotiation of assessment-related epistemological messages in a college science course. </a:t>
            </a:r>
            <a:r>
              <a:rPr lang="en-US" sz="1050" i="1" dirty="0">
                <a:effectLst/>
                <a:latin typeface="Arial" panose="020B0604020202020204" pitchFamily="34" charset="0"/>
                <a:ea typeface="Arial" panose="020B0604020202020204" pitchFamily="34" charset="0"/>
              </a:rPr>
              <a:t>Science Education</a:t>
            </a:r>
            <a:r>
              <a:rPr lang="en-US" sz="1050" dirty="0">
                <a:solidFill>
                  <a:schemeClr val="dk1"/>
                </a:solidFill>
                <a:latin typeface="Arial"/>
                <a:ea typeface="Arial"/>
                <a:cs typeface="Arial"/>
                <a:sym typeface="Arial"/>
              </a:rPr>
              <a:t>, </a:t>
            </a:r>
            <a:r>
              <a:rPr lang="en-US" sz="1050" i="1" dirty="0">
                <a:solidFill>
                  <a:schemeClr val="dk1"/>
                </a:solidFill>
                <a:latin typeface="Arial"/>
                <a:ea typeface="Arial"/>
                <a:cs typeface="Arial"/>
                <a:sym typeface="Arial"/>
              </a:rPr>
              <a:t>109</a:t>
            </a:r>
            <a:r>
              <a:rPr lang="en-US" sz="1050" dirty="0">
                <a:solidFill>
                  <a:schemeClr val="dk1"/>
                </a:solidFill>
                <a:latin typeface="Arial"/>
                <a:ea typeface="Arial"/>
                <a:cs typeface="Arial"/>
                <a:sym typeface="Arial"/>
              </a:rPr>
              <a:t>(2)</a:t>
            </a:r>
            <a:r>
              <a:rPr lang="en-US" sz="1050" i="1" dirty="0">
                <a:solidFill>
                  <a:schemeClr val="dk1"/>
                </a:solidFill>
                <a:latin typeface="Arial"/>
                <a:ea typeface="Arial"/>
                <a:cs typeface="Arial"/>
                <a:sym typeface="Arial"/>
              </a:rPr>
              <a:t>, 429-447. </a:t>
            </a:r>
            <a:endParaRPr lang="en-US" sz="105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20508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5"/>
          <p:cNvSpPr txBox="1">
            <a:spLocks noGrp="1"/>
          </p:cNvSpPr>
          <p:nvPr>
            <p:ph type="title"/>
          </p:nvPr>
        </p:nvSpPr>
        <p:spPr>
          <a:xfrm>
            <a:off x="0" y="23109"/>
            <a:ext cx="121920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Arial"/>
              <a:buNone/>
            </a:pPr>
            <a:r>
              <a:rPr lang="en-US" b="1" dirty="0">
                <a:solidFill>
                  <a:schemeClr val="tx1"/>
                </a:solidFill>
              </a:rPr>
              <a:t>Why should students </a:t>
            </a:r>
            <a:r>
              <a:rPr lang="en-US" sz="4400" b="1" dirty="0">
                <a:solidFill>
                  <a:schemeClr val="tx1"/>
                </a:solidFill>
              </a:rPr>
              <a:t>take</a:t>
            </a:r>
            <a:r>
              <a:rPr lang="en-US" b="1" dirty="0">
                <a:solidFill>
                  <a:schemeClr val="tx1"/>
                </a:solidFill>
              </a:rPr>
              <a:t> chemistry classes?</a:t>
            </a:r>
            <a:endParaRPr dirty="0">
              <a:solidFill>
                <a:schemeClr val="tx1"/>
              </a:solidFill>
            </a:endParaRPr>
          </a:p>
        </p:txBody>
      </p:sp>
      <p:sp>
        <p:nvSpPr>
          <p:cNvPr id="193" name="Google Shape;193;p5"/>
          <p:cNvSpPr txBox="1"/>
          <p:nvPr/>
        </p:nvSpPr>
        <p:spPr>
          <a:xfrm>
            <a:off x="523874" y="2350646"/>
            <a:ext cx="11144250" cy="539177"/>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0E0E0E"/>
              </a:buClr>
              <a:buSzPts val="3200"/>
              <a:buFont typeface="Arial"/>
              <a:buNone/>
            </a:pPr>
            <a:r>
              <a:rPr lang="en-US" sz="3200" dirty="0">
                <a:solidFill>
                  <a:srgbClr val="0E0E0E"/>
                </a:solidFill>
                <a:latin typeface="Arial"/>
                <a:ea typeface="Arial"/>
                <a:cs typeface="Arial"/>
                <a:sym typeface="Arial"/>
              </a:rPr>
              <a:t>Chemistry knowledge and practices are useful in daily life</a:t>
            </a:r>
            <a:endParaRPr dirty="0"/>
          </a:p>
        </p:txBody>
      </p:sp>
      <p:sp>
        <p:nvSpPr>
          <p:cNvPr id="195" name="Google Shape;195;p5"/>
          <p:cNvSpPr txBox="1"/>
          <p:nvPr/>
        </p:nvSpPr>
        <p:spPr>
          <a:xfrm>
            <a:off x="523874" y="3891797"/>
            <a:ext cx="11144250" cy="2873468"/>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0E0E0E"/>
              </a:buClr>
              <a:buSzPts val="2800"/>
              <a:buFont typeface="Arial"/>
              <a:buNone/>
            </a:pPr>
            <a:r>
              <a:rPr lang="en-US" sz="2800" b="1" dirty="0">
                <a:solidFill>
                  <a:srgbClr val="0E0E0E"/>
                </a:solidFill>
                <a:latin typeface="Arial"/>
                <a:ea typeface="Arial"/>
                <a:cs typeface="Arial"/>
                <a:sym typeface="Arial"/>
              </a:rPr>
              <a:t>Useful in daily life: </a:t>
            </a:r>
            <a:r>
              <a:rPr lang="en-US" sz="2800" i="1" dirty="0">
                <a:solidFill>
                  <a:srgbClr val="0E0E0E"/>
                </a:solidFill>
                <a:latin typeface="Arial"/>
                <a:ea typeface="Arial"/>
                <a:cs typeface="Arial"/>
                <a:sym typeface="Arial"/>
              </a:rPr>
              <a:t>“help people solve personally meaningful problems in their lives, directly affect their material and social circumstances, shape their behavior, and inform their most significant and practical political decisions” </a:t>
            </a:r>
            <a:r>
              <a:rPr lang="en-US" sz="2800" dirty="0">
                <a:solidFill>
                  <a:srgbClr val="0E0E0E"/>
                </a:solidFill>
                <a:latin typeface="Arial"/>
                <a:ea typeface="Arial"/>
                <a:cs typeface="Arial"/>
                <a:sym typeface="Arial"/>
              </a:rPr>
              <a:t>(Feinstein, 2011, p 169)</a:t>
            </a:r>
            <a:endParaRPr sz="2800" b="1" dirty="0">
              <a:solidFill>
                <a:srgbClr val="0E0E0E"/>
              </a:solidFill>
              <a:latin typeface="Arial"/>
              <a:ea typeface="Arial"/>
              <a:cs typeface="Arial"/>
              <a:sym typeface="Arial"/>
            </a:endParaRPr>
          </a:p>
        </p:txBody>
      </p:sp>
      <p:sp>
        <p:nvSpPr>
          <p:cNvPr id="3" name="Rectangle 2">
            <a:extLst>
              <a:ext uri="{FF2B5EF4-FFF2-40B4-BE49-F238E27FC236}">
                <a16:creationId xmlns:a16="http://schemas.microsoft.com/office/drawing/2014/main" id="{47C0B9F8-BEBD-E2B2-F5D7-08CBC1845206}"/>
              </a:ext>
            </a:extLst>
          </p:cNvPr>
          <p:cNvSpPr/>
          <p:nvPr/>
        </p:nvSpPr>
        <p:spPr>
          <a:xfrm rot="20772293">
            <a:off x="234256" y="2683842"/>
            <a:ext cx="11338942" cy="1159174"/>
          </a:xfrm>
          <a:prstGeom prst="rect">
            <a:avLst/>
          </a:prstGeom>
          <a:solidFill>
            <a:srgbClr val="B7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latin typeface="Arial" panose="020B0604020202020204" pitchFamily="34" charset="0"/>
                <a:cs typeface="Arial" panose="020B0604020202020204" pitchFamily="34" charset="0"/>
              </a:rPr>
              <a:t>We are not achieving this goal</a:t>
            </a:r>
          </a:p>
        </p:txBody>
      </p:sp>
      <p:sp>
        <p:nvSpPr>
          <p:cNvPr id="2" name="TextBox 1">
            <a:extLst>
              <a:ext uri="{FF2B5EF4-FFF2-40B4-BE49-F238E27FC236}">
                <a16:creationId xmlns:a16="http://schemas.microsoft.com/office/drawing/2014/main" id="{AD22C0E4-1674-1779-2B4A-B4D0CD9B8A9C}"/>
              </a:ext>
            </a:extLst>
          </p:cNvPr>
          <p:cNvSpPr txBox="1"/>
          <p:nvPr/>
        </p:nvSpPr>
        <p:spPr>
          <a:xfrm>
            <a:off x="51667" y="6428602"/>
            <a:ext cx="8835615" cy="261610"/>
          </a:xfrm>
          <a:prstGeom prst="rect">
            <a:avLst/>
          </a:prstGeom>
          <a:noFill/>
        </p:spPr>
        <p:txBody>
          <a:bodyPr wrap="square">
            <a:spAutoFit/>
          </a:bodyPr>
          <a:lstStyle/>
          <a:p>
            <a:r>
              <a:rPr lang="en-US" sz="1050" dirty="0">
                <a:effectLst/>
                <a:latin typeface="Arial" panose="020B0604020202020204" pitchFamily="34" charset="0"/>
                <a:ea typeface="Calibri" panose="020F0502020204030204" pitchFamily="34" charset="0"/>
                <a:cs typeface="Arial" panose="020B0604020202020204" pitchFamily="34" charset="0"/>
              </a:rPr>
              <a:t>Feinstein, N. (2011). Salvaging science literacy. </a:t>
            </a:r>
            <a:r>
              <a:rPr lang="en-US" sz="1050" i="1" dirty="0">
                <a:effectLst/>
                <a:latin typeface="Arial" panose="020B0604020202020204" pitchFamily="34" charset="0"/>
                <a:ea typeface="Calibri" panose="020F0502020204030204" pitchFamily="34" charset="0"/>
                <a:cs typeface="Arial" panose="020B0604020202020204" pitchFamily="34" charset="0"/>
              </a:rPr>
              <a:t>Science Education</a:t>
            </a:r>
            <a:r>
              <a:rPr lang="en-US" sz="1050" dirty="0">
                <a:effectLst/>
                <a:latin typeface="Arial" panose="020B0604020202020204" pitchFamily="34" charset="0"/>
                <a:ea typeface="Calibri" panose="020F0502020204030204" pitchFamily="34" charset="0"/>
                <a:cs typeface="Arial" panose="020B0604020202020204" pitchFamily="34" charset="0"/>
              </a:rPr>
              <a:t>, </a:t>
            </a:r>
            <a:r>
              <a:rPr lang="en-US" sz="1050" i="1" dirty="0">
                <a:effectLst/>
                <a:latin typeface="Arial" panose="020B0604020202020204" pitchFamily="34" charset="0"/>
                <a:ea typeface="Calibri" panose="020F0502020204030204" pitchFamily="34" charset="0"/>
                <a:cs typeface="Arial" panose="020B0604020202020204" pitchFamily="34" charset="0"/>
              </a:rPr>
              <a:t>95</a:t>
            </a:r>
            <a:r>
              <a:rPr lang="en-US" sz="1050" dirty="0">
                <a:effectLst/>
                <a:latin typeface="Arial" panose="020B0604020202020204" pitchFamily="34" charset="0"/>
                <a:ea typeface="Calibri" panose="020F0502020204030204" pitchFamily="34" charset="0"/>
                <a:cs typeface="Arial" panose="020B0604020202020204" pitchFamily="34" charset="0"/>
              </a:rPr>
              <a:t>(1), 168–185. </a:t>
            </a:r>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8421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0A83FE-C6E3-2CFB-8EF4-FF5747019C4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F4BA4B5-5913-17F7-D3A9-EC101EF7B88E}"/>
              </a:ext>
            </a:extLst>
          </p:cNvPr>
          <p:cNvSpPr>
            <a:spLocks noGrp="1"/>
          </p:cNvSpPr>
          <p:nvPr>
            <p:ph type="body" idx="1"/>
          </p:nvPr>
        </p:nvSpPr>
        <p:spPr>
          <a:xfrm>
            <a:off x="214045" y="2893416"/>
            <a:ext cx="11763909" cy="2824337"/>
          </a:xfrm>
        </p:spPr>
        <p:txBody>
          <a:bodyPr>
            <a:normAutofit/>
          </a:bodyPr>
          <a:lstStyle/>
          <a:p>
            <a:r>
              <a:rPr lang="en-US" sz="4000" dirty="0">
                <a:latin typeface="Arial" panose="020B0604020202020204" pitchFamily="34" charset="0"/>
              </a:rPr>
              <a:t>What strategies might help us address (mis)alignment between epistemologies we hope to support and students’ experiences with knowing and learning in our classes?</a:t>
            </a:r>
          </a:p>
        </p:txBody>
      </p:sp>
    </p:spTree>
    <p:extLst>
      <p:ext uri="{BB962C8B-B14F-4D97-AF65-F5344CB8AC3E}">
        <p14:creationId xmlns:p14="http://schemas.microsoft.com/office/powerpoint/2010/main" val="1815579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F2F218-23F2-6509-793B-06C6B8875667}"/>
            </a:ext>
          </a:extLst>
        </p:cNvPr>
        <p:cNvGrpSpPr/>
        <p:nvPr/>
      </p:nvGrpSpPr>
      <p:grpSpPr>
        <a:xfrm>
          <a:off x="0" y="0"/>
          <a:ext cx="0" cy="0"/>
          <a:chOff x="0" y="0"/>
          <a:chExt cx="0" cy="0"/>
        </a:xfrm>
      </p:grpSpPr>
      <p:pic>
        <p:nvPicPr>
          <p:cNvPr id="6" name="Picture 5" descr="A black background with a black square&#10;&#10;Description automatically generated with medium confidence">
            <a:extLst>
              <a:ext uri="{FF2B5EF4-FFF2-40B4-BE49-F238E27FC236}">
                <a16:creationId xmlns:a16="http://schemas.microsoft.com/office/drawing/2014/main" id="{067D0ABD-4C9E-A952-DE2D-8622EC208770}"/>
              </a:ext>
            </a:extLst>
          </p:cNvPr>
          <p:cNvPicPr>
            <a:picLocks noChangeAspect="1"/>
          </p:cNvPicPr>
          <p:nvPr/>
        </p:nvPicPr>
        <p:blipFill rotWithShape="1">
          <a:blip r:embed="rId2"/>
          <a:srcRect b="13889"/>
          <a:stretch/>
        </p:blipFill>
        <p:spPr>
          <a:xfrm>
            <a:off x="1681595" y="2917264"/>
            <a:ext cx="2298700" cy="1979436"/>
          </a:xfrm>
          <a:prstGeom prst="rect">
            <a:avLst/>
          </a:prstGeom>
        </p:spPr>
      </p:pic>
      <p:sp>
        <p:nvSpPr>
          <p:cNvPr id="7" name="TextBox 6">
            <a:extLst>
              <a:ext uri="{FF2B5EF4-FFF2-40B4-BE49-F238E27FC236}">
                <a16:creationId xmlns:a16="http://schemas.microsoft.com/office/drawing/2014/main" id="{5066BAAB-1E1D-639F-E3DE-A52D61A47AF6}"/>
              </a:ext>
            </a:extLst>
          </p:cNvPr>
          <p:cNvSpPr txBox="1"/>
          <p:nvPr/>
        </p:nvSpPr>
        <p:spPr>
          <a:xfrm>
            <a:off x="1071153" y="2405014"/>
            <a:ext cx="3313545" cy="584775"/>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Instructors’ (possibly tacit) </a:t>
            </a:r>
            <a:r>
              <a:rPr lang="en-US" sz="1600" b="1" dirty="0">
                <a:latin typeface="Arial" panose="020B0604020202020204" pitchFamily="34" charset="0"/>
                <a:cs typeface="Arial" panose="020B0604020202020204" pitchFamily="34" charset="0"/>
              </a:rPr>
              <a:t>epistemic learning goals</a:t>
            </a:r>
            <a:endParaRPr lang="en-US" sz="16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6EC6EA79-8B55-DB1B-1857-F20CC45D089C}"/>
              </a:ext>
            </a:extLst>
          </p:cNvPr>
          <p:cNvSpPr txBox="1"/>
          <p:nvPr/>
        </p:nvSpPr>
        <p:spPr>
          <a:xfrm>
            <a:off x="1319645" y="4896700"/>
            <a:ext cx="3022600" cy="584775"/>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Other types of learning goals, and contextual constraints</a:t>
            </a:r>
          </a:p>
        </p:txBody>
      </p:sp>
      <p:sp>
        <p:nvSpPr>
          <p:cNvPr id="13" name="TextBox 12">
            <a:extLst>
              <a:ext uri="{FF2B5EF4-FFF2-40B4-BE49-F238E27FC236}">
                <a16:creationId xmlns:a16="http://schemas.microsoft.com/office/drawing/2014/main" id="{51B3975B-6B8A-F579-423A-A2602EEF4E29}"/>
              </a:ext>
            </a:extLst>
          </p:cNvPr>
          <p:cNvSpPr txBox="1"/>
          <p:nvPr/>
        </p:nvSpPr>
        <p:spPr>
          <a:xfrm>
            <a:off x="4384698" y="3572927"/>
            <a:ext cx="1393959"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structure</a:t>
            </a:r>
          </a:p>
        </p:txBody>
      </p:sp>
      <p:pic>
        <p:nvPicPr>
          <p:cNvPr id="19" name="Graphic 18" descr="Classroom with solid fill">
            <a:extLst>
              <a:ext uri="{FF2B5EF4-FFF2-40B4-BE49-F238E27FC236}">
                <a16:creationId xmlns:a16="http://schemas.microsoft.com/office/drawing/2014/main" id="{C4D57A34-7300-C088-5A82-58E369645D4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91473" y="1594320"/>
            <a:ext cx="1432334" cy="1432334"/>
          </a:xfrm>
          <a:prstGeom prst="rect">
            <a:avLst/>
          </a:prstGeom>
        </p:spPr>
      </p:pic>
      <p:pic>
        <p:nvPicPr>
          <p:cNvPr id="23" name="Graphic 22" descr="Books with solid fill">
            <a:extLst>
              <a:ext uri="{FF2B5EF4-FFF2-40B4-BE49-F238E27FC236}">
                <a16:creationId xmlns:a16="http://schemas.microsoft.com/office/drawing/2014/main" id="{288F0352-01BB-77E9-59BA-947556D7D62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12019" y="4951501"/>
            <a:ext cx="1432335" cy="1432335"/>
          </a:xfrm>
          <a:prstGeom prst="rect">
            <a:avLst/>
          </a:prstGeom>
        </p:spPr>
      </p:pic>
      <p:sp>
        <p:nvSpPr>
          <p:cNvPr id="24" name="TextBox 23">
            <a:extLst>
              <a:ext uri="{FF2B5EF4-FFF2-40B4-BE49-F238E27FC236}">
                <a16:creationId xmlns:a16="http://schemas.microsoft.com/office/drawing/2014/main" id="{F43AE00D-4DAD-0312-63A2-4F6BD9F9CBF7}"/>
              </a:ext>
            </a:extLst>
          </p:cNvPr>
          <p:cNvSpPr txBox="1"/>
          <p:nvPr/>
        </p:nvSpPr>
        <p:spPr>
          <a:xfrm>
            <a:off x="5172486" y="2987066"/>
            <a:ext cx="2311400"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Instruction</a:t>
            </a:r>
          </a:p>
        </p:txBody>
      </p:sp>
      <p:sp>
        <p:nvSpPr>
          <p:cNvPr id="26" name="TextBox 25">
            <a:extLst>
              <a:ext uri="{FF2B5EF4-FFF2-40B4-BE49-F238E27FC236}">
                <a16:creationId xmlns:a16="http://schemas.microsoft.com/office/drawing/2014/main" id="{EB460320-30B5-05DC-E9D1-00872DBF6BA9}"/>
              </a:ext>
            </a:extLst>
          </p:cNvPr>
          <p:cNvSpPr txBox="1"/>
          <p:nvPr/>
        </p:nvSpPr>
        <p:spPr>
          <a:xfrm>
            <a:off x="5172486" y="6344248"/>
            <a:ext cx="2311400"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Curricular materials</a:t>
            </a:r>
          </a:p>
        </p:txBody>
      </p:sp>
      <p:sp>
        <p:nvSpPr>
          <p:cNvPr id="27" name="Right Brace 26">
            <a:extLst>
              <a:ext uri="{FF2B5EF4-FFF2-40B4-BE49-F238E27FC236}">
                <a16:creationId xmlns:a16="http://schemas.microsoft.com/office/drawing/2014/main" id="{AC4632B3-365D-8CD6-BD3D-FA95F757D66E}"/>
              </a:ext>
            </a:extLst>
          </p:cNvPr>
          <p:cNvSpPr/>
          <p:nvPr/>
        </p:nvSpPr>
        <p:spPr>
          <a:xfrm>
            <a:off x="4251793" y="2655654"/>
            <a:ext cx="482600" cy="2502656"/>
          </a:xfrm>
          <a:prstGeom prst="rightBrace">
            <a:avLst/>
          </a:prstGeom>
          <a:ln w="44450"/>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cxnSp>
        <p:nvCxnSpPr>
          <p:cNvPr id="29" name="Straight Arrow Connector 28">
            <a:extLst>
              <a:ext uri="{FF2B5EF4-FFF2-40B4-BE49-F238E27FC236}">
                <a16:creationId xmlns:a16="http://schemas.microsoft.com/office/drawing/2014/main" id="{2A515B74-FC41-DF94-D8C0-5B76C29978C1}"/>
              </a:ext>
            </a:extLst>
          </p:cNvPr>
          <p:cNvCxnSpPr>
            <a:stCxn id="27" idx="1"/>
          </p:cNvCxnSpPr>
          <p:nvPr/>
        </p:nvCxnSpPr>
        <p:spPr>
          <a:xfrm>
            <a:off x="4734393" y="3906982"/>
            <a:ext cx="877626" cy="0"/>
          </a:xfrm>
          <a:prstGeom prst="straightConnector1">
            <a:avLst/>
          </a:prstGeom>
          <a:ln w="444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AFD1F789-3082-9121-8E7D-6D253EA07639}"/>
              </a:ext>
            </a:extLst>
          </p:cNvPr>
          <p:cNvSpPr txBox="1"/>
          <p:nvPr/>
        </p:nvSpPr>
        <p:spPr>
          <a:xfrm>
            <a:off x="466489" y="172489"/>
            <a:ext cx="11253457" cy="707886"/>
          </a:xfrm>
          <a:prstGeom prst="rect">
            <a:avLst/>
          </a:prstGeom>
          <a:noFill/>
        </p:spPr>
        <p:txBody>
          <a:bodyPr wrap="square" rtlCol="0">
            <a:spAutoFit/>
          </a:bodyPr>
          <a:lstStyle/>
          <a:p>
            <a:pPr algn="ctr"/>
            <a:r>
              <a:rPr lang="en-US" sz="4000" b="1" dirty="0">
                <a:latin typeface="Arial" panose="020B0604020202020204" pitchFamily="34" charset="0"/>
                <a:cs typeface="Arial" panose="020B0604020202020204" pitchFamily="34" charset="0"/>
              </a:rPr>
              <a:t>Epistemological Messaging Landscape</a:t>
            </a:r>
          </a:p>
        </p:txBody>
      </p:sp>
      <p:pic>
        <p:nvPicPr>
          <p:cNvPr id="41" name="Graphic 40" descr="List with solid fill">
            <a:extLst>
              <a:ext uri="{FF2B5EF4-FFF2-40B4-BE49-F238E27FC236}">
                <a16:creationId xmlns:a16="http://schemas.microsoft.com/office/drawing/2014/main" id="{5081DB74-9CAA-B3D1-F2CD-B0C270ABB49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36475" y="3274826"/>
            <a:ext cx="1342330" cy="1342330"/>
          </a:xfrm>
          <a:prstGeom prst="rect">
            <a:avLst/>
          </a:prstGeom>
        </p:spPr>
      </p:pic>
      <p:sp>
        <p:nvSpPr>
          <p:cNvPr id="25" name="TextBox 24">
            <a:extLst>
              <a:ext uri="{FF2B5EF4-FFF2-40B4-BE49-F238E27FC236}">
                <a16:creationId xmlns:a16="http://schemas.microsoft.com/office/drawing/2014/main" id="{48CB2F32-E22D-59B9-7F80-6262AEBA3DFE}"/>
              </a:ext>
            </a:extLst>
          </p:cNvPr>
          <p:cNvSpPr txBox="1"/>
          <p:nvPr/>
        </p:nvSpPr>
        <p:spPr>
          <a:xfrm>
            <a:off x="5151940" y="4640324"/>
            <a:ext cx="2311400"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Assessment</a:t>
            </a:r>
          </a:p>
        </p:txBody>
      </p:sp>
      <p:pic>
        <p:nvPicPr>
          <p:cNvPr id="34" name="Graphic 33" descr="Group brainstorm with solid fill">
            <a:extLst>
              <a:ext uri="{FF2B5EF4-FFF2-40B4-BE49-F238E27FC236}">
                <a16:creationId xmlns:a16="http://schemas.microsoft.com/office/drawing/2014/main" id="{4719E883-1119-658A-A2C9-903369F6FD2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65422" y="3134722"/>
            <a:ext cx="1791909" cy="1791909"/>
          </a:xfrm>
          <a:prstGeom prst="rect">
            <a:avLst/>
          </a:prstGeom>
        </p:spPr>
      </p:pic>
      <p:sp>
        <p:nvSpPr>
          <p:cNvPr id="35" name="Arc 34">
            <a:extLst>
              <a:ext uri="{FF2B5EF4-FFF2-40B4-BE49-F238E27FC236}">
                <a16:creationId xmlns:a16="http://schemas.microsoft.com/office/drawing/2014/main" id="{6EB474ED-69B0-D7D7-2C52-C4E9C5AC8C15}"/>
              </a:ext>
            </a:extLst>
          </p:cNvPr>
          <p:cNvSpPr/>
          <p:nvPr/>
        </p:nvSpPr>
        <p:spPr>
          <a:xfrm>
            <a:off x="5465618" y="1740044"/>
            <a:ext cx="3808288" cy="1897336"/>
          </a:xfrm>
          <a:prstGeom prst="arc">
            <a:avLst/>
          </a:prstGeom>
          <a:solidFill>
            <a:schemeClr val="bg1"/>
          </a:solidFill>
          <a:ln w="44450">
            <a:solidFill>
              <a:schemeClr val="tx1"/>
            </a:solidFill>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6" name="TextBox 35">
            <a:extLst>
              <a:ext uri="{FF2B5EF4-FFF2-40B4-BE49-F238E27FC236}">
                <a16:creationId xmlns:a16="http://schemas.microsoft.com/office/drawing/2014/main" id="{9A7E650A-E72F-34D7-1087-7D425EF62B01}"/>
              </a:ext>
            </a:extLst>
          </p:cNvPr>
          <p:cNvSpPr txBox="1"/>
          <p:nvPr/>
        </p:nvSpPr>
        <p:spPr>
          <a:xfrm>
            <a:off x="7078977" y="2018099"/>
            <a:ext cx="2311400" cy="584775"/>
          </a:xfrm>
          <a:prstGeom prst="rect">
            <a:avLst/>
          </a:prstGeom>
          <a:solidFill>
            <a:schemeClr val="bg1">
              <a:alpha val="0"/>
            </a:schemeClr>
          </a:solidFill>
        </p:spPr>
        <p:txBody>
          <a:bodyPr wrap="square" rtlCol="0">
            <a:spAutoFit/>
          </a:bodyPr>
          <a:lstStyle/>
          <a:p>
            <a:pPr algn="ctr"/>
            <a:r>
              <a:rPr lang="en-US" sz="1600" dirty="0">
                <a:latin typeface="Arial" panose="020B0604020202020204" pitchFamily="34" charset="0"/>
                <a:cs typeface="Arial" panose="020B0604020202020204" pitchFamily="34" charset="0"/>
              </a:rPr>
              <a:t>Inform / </a:t>
            </a:r>
          </a:p>
          <a:p>
            <a:pPr algn="ctr"/>
            <a:r>
              <a:rPr lang="en-US" sz="1600" dirty="0">
                <a:latin typeface="Arial" panose="020B0604020202020204" pitchFamily="34" charset="0"/>
                <a:cs typeface="Arial" panose="020B0604020202020204" pitchFamily="34" charset="0"/>
              </a:rPr>
              <a:t>contribute to</a:t>
            </a:r>
          </a:p>
        </p:txBody>
      </p:sp>
      <p:sp>
        <p:nvSpPr>
          <p:cNvPr id="37" name="TextBox 36">
            <a:extLst>
              <a:ext uri="{FF2B5EF4-FFF2-40B4-BE49-F238E27FC236}">
                <a16:creationId xmlns:a16="http://schemas.microsoft.com/office/drawing/2014/main" id="{1154FDDE-3C25-D7CE-5917-2A5B7822CB73}"/>
              </a:ext>
            </a:extLst>
          </p:cNvPr>
          <p:cNvSpPr txBox="1"/>
          <p:nvPr/>
        </p:nvSpPr>
        <p:spPr>
          <a:xfrm>
            <a:off x="7879077" y="2740845"/>
            <a:ext cx="3022600" cy="584775"/>
          </a:xfrm>
          <a:prstGeom prst="rect">
            <a:avLst/>
          </a:prstGeom>
          <a:solidFill>
            <a:schemeClr val="bg1">
              <a:alpha val="0"/>
            </a:schemeClr>
          </a:solidFill>
        </p:spPr>
        <p:txBody>
          <a:bodyPr wrap="square" rtlCol="0">
            <a:spAutoFit/>
          </a:bodyPr>
          <a:lstStyle/>
          <a:p>
            <a:pPr algn="ctr"/>
            <a:r>
              <a:rPr lang="en-US" sz="1600" dirty="0">
                <a:latin typeface="Arial" panose="020B0604020202020204" pitchFamily="34" charset="0"/>
                <a:cs typeface="Arial" panose="020B0604020202020204" pitchFamily="34" charset="0"/>
              </a:rPr>
              <a:t>Students’ </a:t>
            </a:r>
            <a:r>
              <a:rPr lang="en-US" sz="1600" b="1" dirty="0">
                <a:latin typeface="Arial" panose="020B0604020202020204" pitchFamily="34" charset="0"/>
                <a:cs typeface="Arial" panose="020B0604020202020204" pitchFamily="34" charset="0"/>
              </a:rPr>
              <a:t>epistemological learning goals</a:t>
            </a:r>
            <a:endParaRPr lang="en-US" sz="1600" dirty="0">
              <a:latin typeface="Arial" panose="020B0604020202020204" pitchFamily="34" charset="0"/>
              <a:cs typeface="Arial" panose="020B0604020202020204" pitchFamily="34" charset="0"/>
            </a:endParaRPr>
          </a:p>
        </p:txBody>
      </p:sp>
      <p:sp>
        <p:nvSpPr>
          <p:cNvPr id="38" name="Arc 37">
            <a:extLst>
              <a:ext uri="{FF2B5EF4-FFF2-40B4-BE49-F238E27FC236}">
                <a16:creationId xmlns:a16="http://schemas.microsoft.com/office/drawing/2014/main" id="{E7C95999-2FB1-B695-9CF9-AB3464ED09DA}"/>
              </a:ext>
            </a:extLst>
          </p:cNvPr>
          <p:cNvSpPr/>
          <p:nvPr/>
        </p:nvSpPr>
        <p:spPr>
          <a:xfrm rot="5400000">
            <a:off x="6450442" y="3037386"/>
            <a:ext cx="1964496" cy="3682433"/>
          </a:xfrm>
          <a:prstGeom prst="arc">
            <a:avLst/>
          </a:prstGeom>
          <a:solidFill>
            <a:schemeClr val="bg1"/>
          </a:solidFill>
          <a:ln w="44450">
            <a:solidFill>
              <a:schemeClr val="tx1"/>
            </a:solidFill>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9" name="TextBox 38">
            <a:extLst>
              <a:ext uri="{FF2B5EF4-FFF2-40B4-BE49-F238E27FC236}">
                <a16:creationId xmlns:a16="http://schemas.microsoft.com/office/drawing/2014/main" id="{5A03B491-2857-A861-B4C0-249E599F9173}"/>
              </a:ext>
            </a:extLst>
          </p:cNvPr>
          <p:cNvSpPr txBox="1"/>
          <p:nvPr/>
        </p:nvSpPr>
        <p:spPr>
          <a:xfrm>
            <a:off x="7064900" y="4926631"/>
            <a:ext cx="2311400" cy="584775"/>
          </a:xfrm>
          <a:prstGeom prst="rect">
            <a:avLst/>
          </a:prstGeom>
          <a:solidFill>
            <a:schemeClr val="bg1">
              <a:alpha val="0"/>
            </a:schemeClr>
          </a:solidFill>
        </p:spPr>
        <p:txBody>
          <a:bodyPr wrap="square" rtlCol="0">
            <a:spAutoFit/>
          </a:bodyPr>
          <a:lstStyle/>
          <a:p>
            <a:pPr algn="ctr"/>
            <a:r>
              <a:rPr lang="en-US" sz="1600" dirty="0">
                <a:latin typeface="Arial" panose="020B0604020202020204" pitchFamily="34" charset="0"/>
                <a:cs typeface="Arial" panose="020B0604020202020204" pitchFamily="34" charset="0"/>
              </a:rPr>
              <a:t>Mediate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engagement in      </a:t>
            </a:r>
          </a:p>
        </p:txBody>
      </p:sp>
      <p:sp>
        <p:nvSpPr>
          <p:cNvPr id="30" name="TextBox 29">
            <a:extLst>
              <a:ext uri="{FF2B5EF4-FFF2-40B4-BE49-F238E27FC236}">
                <a16:creationId xmlns:a16="http://schemas.microsoft.com/office/drawing/2014/main" id="{84BDE62D-9107-5747-EBAC-8D0568B84B43}"/>
              </a:ext>
            </a:extLst>
          </p:cNvPr>
          <p:cNvSpPr txBox="1"/>
          <p:nvPr/>
        </p:nvSpPr>
        <p:spPr>
          <a:xfrm>
            <a:off x="5172486" y="1075672"/>
            <a:ext cx="2463302" cy="584775"/>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Epistemological messages embedded in</a:t>
            </a:r>
          </a:p>
        </p:txBody>
      </p:sp>
      <p:sp>
        <p:nvSpPr>
          <p:cNvPr id="3" name="TextBox 2">
            <a:extLst>
              <a:ext uri="{FF2B5EF4-FFF2-40B4-BE49-F238E27FC236}">
                <a16:creationId xmlns:a16="http://schemas.microsoft.com/office/drawing/2014/main" id="{F5095C0B-514B-A9A6-D8F2-4651D5440022}"/>
              </a:ext>
            </a:extLst>
          </p:cNvPr>
          <p:cNvSpPr txBox="1"/>
          <p:nvPr/>
        </p:nvSpPr>
        <p:spPr>
          <a:xfrm>
            <a:off x="0" y="5682341"/>
            <a:ext cx="5359078" cy="1446550"/>
          </a:xfrm>
          <a:prstGeom prst="rect">
            <a:avLst/>
          </a:prstGeom>
          <a:noFill/>
        </p:spPr>
        <p:txBody>
          <a:bodyPr wrap="square">
            <a:spAutoFit/>
          </a:bodyPr>
          <a:lstStyle/>
          <a:p>
            <a:pPr marL="0" marR="0"/>
            <a:endParaRPr lang="en-US" sz="1050" dirty="0">
              <a:effectLst/>
              <a:highlight>
                <a:srgbClr val="FFFFFF"/>
              </a:highlight>
              <a:latin typeface="Arial" panose="020B0604020202020204" pitchFamily="34" charset="0"/>
              <a:ea typeface="Arial" panose="020B0604020202020204" pitchFamily="34" charset="0"/>
              <a:cs typeface="Arial" panose="020B0604020202020204" pitchFamily="34" charset="0"/>
            </a:endParaRPr>
          </a:p>
          <a:p>
            <a:pPr marL="0" marR="0">
              <a:spcAft>
                <a:spcPts val="600"/>
              </a:spcAft>
            </a:pPr>
            <a:r>
              <a:rPr lang="en-US" sz="1050" dirty="0">
                <a:effectLst/>
                <a:highlight>
                  <a:srgbClr val="FFFFFF"/>
                </a:highlight>
                <a:latin typeface="Arial" panose="020B0604020202020204" pitchFamily="34" charset="0"/>
                <a:ea typeface="Arial" panose="020B0604020202020204" pitchFamily="34" charset="0"/>
                <a:cs typeface="Arial" panose="020B0604020202020204" pitchFamily="34" charset="0"/>
              </a:rPr>
              <a:t>Russ, R. S. (2018). Characterizing teacher attention to student thinking: A role for epistemological messages. </a:t>
            </a:r>
            <a:r>
              <a:rPr lang="en-US" sz="1050" i="1" dirty="0">
                <a:effectLst/>
                <a:highlight>
                  <a:srgbClr val="FFFFFF"/>
                </a:highlight>
                <a:latin typeface="Arial" panose="020B0604020202020204" pitchFamily="34" charset="0"/>
                <a:ea typeface="Arial" panose="020B0604020202020204" pitchFamily="34" charset="0"/>
                <a:cs typeface="Arial" panose="020B0604020202020204" pitchFamily="34" charset="0"/>
              </a:rPr>
              <a:t>Journal of Research in Science Teaching</a:t>
            </a:r>
            <a:r>
              <a:rPr lang="en-US" sz="1050" dirty="0">
                <a:effectLst/>
                <a:highlight>
                  <a:srgbClr val="FFFFFF"/>
                </a:highlight>
                <a:latin typeface="Arial" panose="020B0604020202020204" pitchFamily="34" charset="0"/>
                <a:ea typeface="Arial" panose="020B0604020202020204" pitchFamily="34" charset="0"/>
                <a:cs typeface="Arial" panose="020B0604020202020204" pitchFamily="34" charset="0"/>
              </a:rPr>
              <a:t>, </a:t>
            </a:r>
            <a:r>
              <a:rPr lang="en-US" sz="1050" i="1" dirty="0">
                <a:effectLst/>
                <a:highlight>
                  <a:srgbClr val="FFFFFF"/>
                </a:highlight>
                <a:latin typeface="Arial" panose="020B0604020202020204" pitchFamily="34" charset="0"/>
                <a:ea typeface="Arial" panose="020B0604020202020204" pitchFamily="34" charset="0"/>
                <a:cs typeface="Arial" panose="020B0604020202020204" pitchFamily="34" charset="0"/>
              </a:rPr>
              <a:t>55</a:t>
            </a:r>
            <a:r>
              <a:rPr lang="en-US" sz="1050" dirty="0">
                <a:effectLst/>
                <a:highlight>
                  <a:srgbClr val="FFFFFF"/>
                </a:highlight>
                <a:latin typeface="Arial" panose="020B0604020202020204" pitchFamily="34" charset="0"/>
                <a:ea typeface="Arial" panose="020B0604020202020204" pitchFamily="34" charset="0"/>
                <a:cs typeface="Arial" panose="020B0604020202020204" pitchFamily="34" charset="0"/>
              </a:rPr>
              <a:t>(1), 94-120.</a:t>
            </a:r>
            <a:endParaRPr lang="en-US" sz="1050" dirty="0">
              <a:highlight>
                <a:srgbClr val="FFFFFF"/>
              </a:highlight>
              <a:latin typeface="Arial" panose="020B0604020202020204" pitchFamily="34" charset="0"/>
              <a:ea typeface="Calibri" panose="020F0502020204030204" pitchFamily="34" charset="0"/>
              <a:cs typeface="Arial" panose="020B0604020202020204" pitchFamily="34" charset="0"/>
            </a:endParaRPr>
          </a:p>
          <a:p>
            <a:r>
              <a:rPr lang="en-US" sz="1050" dirty="0">
                <a:effectLst/>
                <a:highlight>
                  <a:srgbClr val="FFFFFF"/>
                </a:highlight>
                <a:latin typeface="Arial" panose="020B0604020202020204" pitchFamily="34" charset="0"/>
                <a:ea typeface="Arial" panose="020B0604020202020204" pitchFamily="34" charset="0"/>
                <a:cs typeface="Arial" panose="020B0604020202020204" pitchFamily="34" charset="0"/>
              </a:rPr>
              <a:t>Ke, L., &amp; Schwarz, C. V. (2021). Supporting students' meaningful engagement in scientific modeling through epistemological messages: A case study of contrasting teaching approaches. </a:t>
            </a:r>
            <a:r>
              <a:rPr lang="en-US" sz="1050" i="1" dirty="0">
                <a:effectLst/>
                <a:highlight>
                  <a:srgbClr val="FFFFFF"/>
                </a:highlight>
                <a:latin typeface="Arial" panose="020B0604020202020204" pitchFamily="34" charset="0"/>
                <a:ea typeface="Arial" panose="020B0604020202020204" pitchFamily="34" charset="0"/>
                <a:cs typeface="Arial" panose="020B0604020202020204" pitchFamily="34" charset="0"/>
              </a:rPr>
              <a:t>Journal of Research in Science Teaching</a:t>
            </a:r>
            <a:r>
              <a:rPr lang="en-US" sz="1050" dirty="0">
                <a:effectLst/>
                <a:highlight>
                  <a:srgbClr val="FFFFFF"/>
                </a:highlight>
                <a:latin typeface="Arial" panose="020B0604020202020204" pitchFamily="34" charset="0"/>
                <a:ea typeface="Arial" panose="020B0604020202020204" pitchFamily="34" charset="0"/>
                <a:cs typeface="Arial" panose="020B0604020202020204" pitchFamily="34" charset="0"/>
              </a:rPr>
              <a:t>, </a:t>
            </a:r>
            <a:r>
              <a:rPr lang="en-US" sz="1050" i="1" dirty="0">
                <a:effectLst/>
                <a:highlight>
                  <a:srgbClr val="FFFFFF"/>
                </a:highlight>
                <a:latin typeface="Arial" panose="020B0604020202020204" pitchFamily="34" charset="0"/>
                <a:ea typeface="Arial" panose="020B0604020202020204" pitchFamily="34" charset="0"/>
                <a:cs typeface="Arial" panose="020B0604020202020204" pitchFamily="34" charset="0"/>
              </a:rPr>
              <a:t>58</a:t>
            </a:r>
            <a:r>
              <a:rPr lang="en-US" sz="1050" dirty="0">
                <a:effectLst/>
                <a:highlight>
                  <a:srgbClr val="FFFFFF"/>
                </a:highlight>
                <a:latin typeface="Arial" panose="020B0604020202020204" pitchFamily="34" charset="0"/>
                <a:ea typeface="Arial" panose="020B0604020202020204" pitchFamily="34" charset="0"/>
                <a:cs typeface="Arial" panose="020B0604020202020204" pitchFamily="34" charset="0"/>
              </a:rPr>
              <a:t>(3), 335-365.</a:t>
            </a:r>
            <a:endParaRPr lang="en-US" sz="1050" dirty="0">
              <a:effectLst/>
              <a:latin typeface="Arial" panose="020B0604020202020204" pitchFamily="34" charset="0"/>
              <a:ea typeface="Calibri" panose="020F0502020204030204" pitchFamily="34" charset="0"/>
              <a:cs typeface="Arial" panose="020B0604020202020204" pitchFamily="34" charset="0"/>
            </a:endParaRPr>
          </a:p>
          <a:p>
            <a:pPr marL="0" marR="0"/>
            <a:endParaRPr lang="en-US" sz="20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89870047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9B05A0-0FB0-428E-5C7D-12CBCBD8E101}"/>
            </a:ext>
          </a:extLst>
        </p:cNvPr>
        <p:cNvGrpSpPr/>
        <p:nvPr/>
      </p:nvGrpSpPr>
      <p:grpSpPr>
        <a:xfrm>
          <a:off x="0" y="0"/>
          <a:ext cx="0" cy="0"/>
          <a:chOff x="0" y="0"/>
          <a:chExt cx="0" cy="0"/>
        </a:xfrm>
      </p:grpSpPr>
      <p:pic>
        <p:nvPicPr>
          <p:cNvPr id="19" name="Graphic 18" descr="Classroom with solid fill">
            <a:extLst>
              <a:ext uri="{FF2B5EF4-FFF2-40B4-BE49-F238E27FC236}">
                <a16:creationId xmlns:a16="http://schemas.microsoft.com/office/drawing/2014/main" id="{4224EA6E-1C5C-8243-836A-E89A21BCB4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91473" y="1594320"/>
            <a:ext cx="1432334" cy="1432334"/>
          </a:xfrm>
          <a:prstGeom prst="rect">
            <a:avLst/>
          </a:prstGeom>
        </p:spPr>
      </p:pic>
      <p:pic>
        <p:nvPicPr>
          <p:cNvPr id="23" name="Graphic 22" descr="Books with solid fill">
            <a:extLst>
              <a:ext uri="{FF2B5EF4-FFF2-40B4-BE49-F238E27FC236}">
                <a16:creationId xmlns:a16="http://schemas.microsoft.com/office/drawing/2014/main" id="{BE766351-3C28-C1B1-C52E-B058A877638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12019" y="4951501"/>
            <a:ext cx="1432335" cy="1432335"/>
          </a:xfrm>
          <a:prstGeom prst="rect">
            <a:avLst/>
          </a:prstGeom>
        </p:spPr>
      </p:pic>
      <p:sp>
        <p:nvSpPr>
          <p:cNvPr id="24" name="TextBox 23">
            <a:extLst>
              <a:ext uri="{FF2B5EF4-FFF2-40B4-BE49-F238E27FC236}">
                <a16:creationId xmlns:a16="http://schemas.microsoft.com/office/drawing/2014/main" id="{FF067F8A-6832-82B4-E5F0-E8B1A0E71346}"/>
              </a:ext>
            </a:extLst>
          </p:cNvPr>
          <p:cNvSpPr txBox="1"/>
          <p:nvPr/>
        </p:nvSpPr>
        <p:spPr>
          <a:xfrm>
            <a:off x="5172486" y="2987066"/>
            <a:ext cx="2311400"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Instruction</a:t>
            </a:r>
          </a:p>
        </p:txBody>
      </p:sp>
      <p:sp>
        <p:nvSpPr>
          <p:cNvPr id="26" name="TextBox 25">
            <a:extLst>
              <a:ext uri="{FF2B5EF4-FFF2-40B4-BE49-F238E27FC236}">
                <a16:creationId xmlns:a16="http://schemas.microsoft.com/office/drawing/2014/main" id="{79ED0999-4654-C556-7212-17FA53538B23}"/>
              </a:ext>
            </a:extLst>
          </p:cNvPr>
          <p:cNvSpPr txBox="1"/>
          <p:nvPr/>
        </p:nvSpPr>
        <p:spPr>
          <a:xfrm>
            <a:off x="5172486" y="6344248"/>
            <a:ext cx="2311400"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Curricular materials</a:t>
            </a:r>
          </a:p>
        </p:txBody>
      </p:sp>
      <p:sp>
        <p:nvSpPr>
          <p:cNvPr id="2" name="TextBox 1">
            <a:extLst>
              <a:ext uri="{FF2B5EF4-FFF2-40B4-BE49-F238E27FC236}">
                <a16:creationId xmlns:a16="http://schemas.microsoft.com/office/drawing/2014/main" id="{05805D7E-C3FA-4F68-812D-2903C7189240}"/>
              </a:ext>
            </a:extLst>
          </p:cNvPr>
          <p:cNvSpPr txBox="1"/>
          <p:nvPr/>
        </p:nvSpPr>
        <p:spPr>
          <a:xfrm>
            <a:off x="466489" y="172489"/>
            <a:ext cx="11253457" cy="707886"/>
          </a:xfrm>
          <a:prstGeom prst="rect">
            <a:avLst/>
          </a:prstGeom>
          <a:noFill/>
        </p:spPr>
        <p:txBody>
          <a:bodyPr wrap="square" rtlCol="0">
            <a:spAutoFit/>
          </a:bodyPr>
          <a:lstStyle/>
          <a:p>
            <a:pPr algn="ctr"/>
            <a:r>
              <a:rPr lang="en-US" sz="4000" b="1" dirty="0">
                <a:latin typeface="Arial" panose="020B0604020202020204" pitchFamily="34" charset="0"/>
                <a:cs typeface="Arial" panose="020B0604020202020204" pitchFamily="34" charset="0"/>
              </a:rPr>
              <a:t>Epistemological Messaging Landscape</a:t>
            </a:r>
          </a:p>
        </p:txBody>
      </p:sp>
      <p:pic>
        <p:nvPicPr>
          <p:cNvPr id="34" name="Graphic 33" descr="Group brainstorm with solid fill">
            <a:extLst>
              <a:ext uri="{FF2B5EF4-FFF2-40B4-BE49-F238E27FC236}">
                <a16:creationId xmlns:a16="http://schemas.microsoft.com/office/drawing/2014/main" id="{C5B59F1F-F43B-EA2F-2F7D-5462FEF127C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65422" y="3134722"/>
            <a:ext cx="1791909" cy="1791909"/>
          </a:xfrm>
          <a:prstGeom prst="rect">
            <a:avLst/>
          </a:prstGeom>
        </p:spPr>
      </p:pic>
      <p:sp>
        <p:nvSpPr>
          <p:cNvPr id="35" name="Arc 34">
            <a:extLst>
              <a:ext uri="{FF2B5EF4-FFF2-40B4-BE49-F238E27FC236}">
                <a16:creationId xmlns:a16="http://schemas.microsoft.com/office/drawing/2014/main" id="{D3005DA8-0014-3A66-84C5-234A3752730D}"/>
              </a:ext>
            </a:extLst>
          </p:cNvPr>
          <p:cNvSpPr/>
          <p:nvPr/>
        </p:nvSpPr>
        <p:spPr>
          <a:xfrm>
            <a:off x="5465618" y="1740044"/>
            <a:ext cx="3808288" cy="1897336"/>
          </a:xfrm>
          <a:prstGeom prst="arc">
            <a:avLst/>
          </a:prstGeom>
          <a:solidFill>
            <a:schemeClr val="bg1"/>
          </a:solidFill>
          <a:ln w="44450">
            <a:solidFill>
              <a:schemeClr val="tx1"/>
            </a:solidFill>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6" name="TextBox 35">
            <a:extLst>
              <a:ext uri="{FF2B5EF4-FFF2-40B4-BE49-F238E27FC236}">
                <a16:creationId xmlns:a16="http://schemas.microsoft.com/office/drawing/2014/main" id="{BE58343A-F5E9-A3F9-385D-1E82579439F8}"/>
              </a:ext>
            </a:extLst>
          </p:cNvPr>
          <p:cNvSpPr txBox="1"/>
          <p:nvPr/>
        </p:nvSpPr>
        <p:spPr>
          <a:xfrm>
            <a:off x="7078977" y="2018099"/>
            <a:ext cx="2311400" cy="584775"/>
          </a:xfrm>
          <a:prstGeom prst="rect">
            <a:avLst/>
          </a:prstGeom>
          <a:solidFill>
            <a:schemeClr val="bg1">
              <a:alpha val="0"/>
            </a:schemeClr>
          </a:solidFill>
        </p:spPr>
        <p:txBody>
          <a:bodyPr wrap="square" rtlCol="0">
            <a:spAutoFit/>
          </a:bodyPr>
          <a:lstStyle/>
          <a:p>
            <a:pPr algn="ctr"/>
            <a:r>
              <a:rPr lang="en-US" sz="1600" dirty="0">
                <a:latin typeface="Arial" panose="020B0604020202020204" pitchFamily="34" charset="0"/>
                <a:cs typeface="Arial" panose="020B0604020202020204" pitchFamily="34" charset="0"/>
              </a:rPr>
              <a:t>Inform / </a:t>
            </a:r>
          </a:p>
          <a:p>
            <a:pPr algn="ctr"/>
            <a:r>
              <a:rPr lang="en-US" sz="1600" dirty="0">
                <a:latin typeface="Arial" panose="020B0604020202020204" pitchFamily="34" charset="0"/>
                <a:cs typeface="Arial" panose="020B0604020202020204" pitchFamily="34" charset="0"/>
              </a:rPr>
              <a:t>contribute to</a:t>
            </a:r>
          </a:p>
        </p:txBody>
      </p:sp>
      <p:sp>
        <p:nvSpPr>
          <p:cNvPr id="37" name="TextBox 36">
            <a:extLst>
              <a:ext uri="{FF2B5EF4-FFF2-40B4-BE49-F238E27FC236}">
                <a16:creationId xmlns:a16="http://schemas.microsoft.com/office/drawing/2014/main" id="{7B2638E2-D499-5377-0220-4260249A8A19}"/>
              </a:ext>
            </a:extLst>
          </p:cNvPr>
          <p:cNvSpPr txBox="1"/>
          <p:nvPr/>
        </p:nvSpPr>
        <p:spPr>
          <a:xfrm>
            <a:off x="7879077" y="2740845"/>
            <a:ext cx="3022600" cy="584775"/>
          </a:xfrm>
          <a:prstGeom prst="rect">
            <a:avLst/>
          </a:prstGeom>
          <a:solidFill>
            <a:schemeClr val="bg1">
              <a:alpha val="0"/>
            </a:schemeClr>
          </a:solidFill>
        </p:spPr>
        <p:txBody>
          <a:bodyPr wrap="square" rtlCol="0">
            <a:spAutoFit/>
          </a:bodyPr>
          <a:lstStyle/>
          <a:p>
            <a:pPr algn="ctr"/>
            <a:r>
              <a:rPr lang="en-US" sz="1600" dirty="0">
                <a:latin typeface="Arial" panose="020B0604020202020204" pitchFamily="34" charset="0"/>
                <a:cs typeface="Arial" panose="020B0604020202020204" pitchFamily="34" charset="0"/>
              </a:rPr>
              <a:t>Students’ </a:t>
            </a:r>
            <a:r>
              <a:rPr lang="en-US" sz="1600" b="1" dirty="0">
                <a:latin typeface="Arial" panose="020B0604020202020204" pitchFamily="34" charset="0"/>
                <a:cs typeface="Arial" panose="020B0604020202020204" pitchFamily="34" charset="0"/>
              </a:rPr>
              <a:t>epistemological learning goals</a:t>
            </a:r>
            <a:endParaRPr lang="en-US" sz="1600" dirty="0">
              <a:latin typeface="Arial" panose="020B0604020202020204" pitchFamily="34" charset="0"/>
              <a:cs typeface="Arial" panose="020B0604020202020204" pitchFamily="34" charset="0"/>
            </a:endParaRPr>
          </a:p>
        </p:txBody>
      </p:sp>
      <p:sp>
        <p:nvSpPr>
          <p:cNvPr id="38" name="Arc 37">
            <a:extLst>
              <a:ext uri="{FF2B5EF4-FFF2-40B4-BE49-F238E27FC236}">
                <a16:creationId xmlns:a16="http://schemas.microsoft.com/office/drawing/2014/main" id="{9FEDD825-0BDC-2642-EB9A-19ED99D57EA7}"/>
              </a:ext>
            </a:extLst>
          </p:cNvPr>
          <p:cNvSpPr/>
          <p:nvPr/>
        </p:nvSpPr>
        <p:spPr>
          <a:xfrm rot="5400000">
            <a:off x="6450442" y="3037386"/>
            <a:ext cx="1964496" cy="3682433"/>
          </a:xfrm>
          <a:prstGeom prst="arc">
            <a:avLst/>
          </a:prstGeom>
          <a:solidFill>
            <a:schemeClr val="bg1"/>
          </a:solidFill>
          <a:ln w="44450">
            <a:solidFill>
              <a:schemeClr val="tx1"/>
            </a:solidFill>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9" name="TextBox 38">
            <a:extLst>
              <a:ext uri="{FF2B5EF4-FFF2-40B4-BE49-F238E27FC236}">
                <a16:creationId xmlns:a16="http://schemas.microsoft.com/office/drawing/2014/main" id="{033A3B61-EAD4-F2FB-2EA2-D9B7805B3E1B}"/>
              </a:ext>
            </a:extLst>
          </p:cNvPr>
          <p:cNvSpPr txBox="1"/>
          <p:nvPr/>
        </p:nvSpPr>
        <p:spPr>
          <a:xfrm>
            <a:off x="7064900" y="4926631"/>
            <a:ext cx="2311400" cy="584775"/>
          </a:xfrm>
          <a:prstGeom prst="rect">
            <a:avLst/>
          </a:prstGeom>
          <a:solidFill>
            <a:schemeClr val="bg1">
              <a:alpha val="0"/>
            </a:schemeClr>
          </a:solidFill>
        </p:spPr>
        <p:txBody>
          <a:bodyPr wrap="square" rtlCol="0">
            <a:spAutoFit/>
          </a:bodyPr>
          <a:lstStyle/>
          <a:p>
            <a:pPr algn="ctr"/>
            <a:r>
              <a:rPr lang="en-US" sz="1600" dirty="0">
                <a:latin typeface="Arial" panose="020B0604020202020204" pitchFamily="34" charset="0"/>
                <a:cs typeface="Arial" panose="020B0604020202020204" pitchFamily="34" charset="0"/>
              </a:rPr>
              <a:t>Mediate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engagement in      </a:t>
            </a:r>
          </a:p>
        </p:txBody>
      </p:sp>
      <p:sp>
        <p:nvSpPr>
          <p:cNvPr id="3" name="Rectangle 2">
            <a:extLst>
              <a:ext uri="{FF2B5EF4-FFF2-40B4-BE49-F238E27FC236}">
                <a16:creationId xmlns:a16="http://schemas.microsoft.com/office/drawing/2014/main" id="{3939E305-7275-7B27-E3F5-5786BA50615D}"/>
              </a:ext>
            </a:extLst>
          </p:cNvPr>
          <p:cNvSpPr/>
          <p:nvPr/>
        </p:nvSpPr>
        <p:spPr>
          <a:xfrm>
            <a:off x="819125" y="1104901"/>
            <a:ext cx="9919064" cy="5682179"/>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black background with a black square&#10;&#10;Description automatically generated with medium confidence">
            <a:extLst>
              <a:ext uri="{FF2B5EF4-FFF2-40B4-BE49-F238E27FC236}">
                <a16:creationId xmlns:a16="http://schemas.microsoft.com/office/drawing/2014/main" id="{823B3230-1417-F30D-9DC5-D68455540C00}"/>
              </a:ext>
            </a:extLst>
          </p:cNvPr>
          <p:cNvPicPr>
            <a:picLocks noChangeAspect="1"/>
          </p:cNvPicPr>
          <p:nvPr/>
        </p:nvPicPr>
        <p:blipFill rotWithShape="1">
          <a:blip r:embed="rId9">
            <a:duotone>
              <a:schemeClr val="accent5">
                <a:shade val="45000"/>
                <a:satMod val="135000"/>
              </a:schemeClr>
              <a:prstClr val="white"/>
            </a:duotone>
          </a:blip>
          <a:srcRect b="13889"/>
          <a:stretch/>
        </p:blipFill>
        <p:spPr>
          <a:xfrm>
            <a:off x="1681595" y="2917264"/>
            <a:ext cx="2298700" cy="1979436"/>
          </a:xfrm>
          <a:prstGeom prst="rect">
            <a:avLst/>
          </a:prstGeom>
        </p:spPr>
      </p:pic>
      <p:sp>
        <p:nvSpPr>
          <p:cNvPr id="7" name="TextBox 6">
            <a:extLst>
              <a:ext uri="{FF2B5EF4-FFF2-40B4-BE49-F238E27FC236}">
                <a16:creationId xmlns:a16="http://schemas.microsoft.com/office/drawing/2014/main" id="{F1E9E34B-DFEF-1969-5B1C-953195C0C235}"/>
              </a:ext>
            </a:extLst>
          </p:cNvPr>
          <p:cNvSpPr txBox="1"/>
          <p:nvPr/>
        </p:nvSpPr>
        <p:spPr>
          <a:xfrm>
            <a:off x="1071153" y="2405014"/>
            <a:ext cx="3313545" cy="584775"/>
          </a:xfrm>
          <a:prstGeom prst="rect">
            <a:avLst/>
          </a:prstGeom>
          <a:noFill/>
        </p:spPr>
        <p:txBody>
          <a:bodyPr wrap="square" rtlCol="0">
            <a:spAutoFit/>
          </a:bodyPr>
          <a:lstStyle/>
          <a:p>
            <a:pPr algn="ctr"/>
            <a:r>
              <a:rPr lang="en-US" sz="1600" dirty="0">
                <a:solidFill>
                  <a:srgbClr val="2E5496"/>
                </a:solidFill>
                <a:latin typeface="Arial" panose="020B0604020202020204" pitchFamily="34" charset="0"/>
                <a:cs typeface="Arial" panose="020B0604020202020204" pitchFamily="34" charset="0"/>
              </a:rPr>
              <a:t>Instructors’ (possibly tacit) </a:t>
            </a:r>
            <a:r>
              <a:rPr lang="en-US" sz="1600" b="1" dirty="0">
                <a:solidFill>
                  <a:srgbClr val="2E5496"/>
                </a:solidFill>
                <a:latin typeface="Arial" panose="020B0604020202020204" pitchFamily="34" charset="0"/>
                <a:cs typeface="Arial" panose="020B0604020202020204" pitchFamily="34" charset="0"/>
              </a:rPr>
              <a:t>epistemic learning goals</a:t>
            </a:r>
            <a:endParaRPr lang="en-US" sz="1600" dirty="0">
              <a:solidFill>
                <a:srgbClr val="2E5496"/>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DBC8C47C-D390-FB36-F35D-DA9392EF2015}"/>
              </a:ext>
            </a:extLst>
          </p:cNvPr>
          <p:cNvSpPr txBox="1"/>
          <p:nvPr/>
        </p:nvSpPr>
        <p:spPr>
          <a:xfrm>
            <a:off x="1319645" y="4896700"/>
            <a:ext cx="3022600" cy="584775"/>
          </a:xfrm>
          <a:prstGeom prst="rect">
            <a:avLst/>
          </a:prstGeom>
          <a:noFill/>
        </p:spPr>
        <p:txBody>
          <a:bodyPr wrap="square" rtlCol="0">
            <a:spAutoFit/>
          </a:bodyPr>
          <a:lstStyle/>
          <a:p>
            <a:pPr algn="ctr"/>
            <a:r>
              <a:rPr lang="en-US" sz="1600" dirty="0">
                <a:solidFill>
                  <a:srgbClr val="2E5496"/>
                </a:solidFill>
                <a:latin typeface="Arial" panose="020B0604020202020204" pitchFamily="34" charset="0"/>
                <a:cs typeface="Arial" panose="020B0604020202020204" pitchFamily="34" charset="0"/>
              </a:rPr>
              <a:t>Other types of learning goals, and contextual constraints</a:t>
            </a:r>
          </a:p>
        </p:txBody>
      </p:sp>
      <p:sp>
        <p:nvSpPr>
          <p:cNvPr id="13" name="TextBox 12">
            <a:extLst>
              <a:ext uri="{FF2B5EF4-FFF2-40B4-BE49-F238E27FC236}">
                <a16:creationId xmlns:a16="http://schemas.microsoft.com/office/drawing/2014/main" id="{F7D641EC-850B-40D4-C589-40C020C67C33}"/>
              </a:ext>
            </a:extLst>
          </p:cNvPr>
          <p:cNvSpPr txBox="1"/>
          <p:nvPr/>
        </p:nvSpPr>
        <p:spPr>
          <a:xfrm>
            <a:off x="4384698" y="3572927"/>
            <a:ext cx="1393959" cy="338554"/>
          </a:xfrm>
          <a:prstGeom prst="rect">
            <a:avLst/>
          </a:prstGeom>
          <a:noFill/>
        </p:spPr>
        <p:txBody>
          <a:bodyPr wrap="square" rtlCol="0">
            <a:spAutoFit/>
          </a:bodyPr>
          <a:lstStyle/>
          <a:p>
            <a:pPr algn="ctr"/>
            <a:r>
              <a:rPr lang="en-US" sz="1600" dirty="0">
                <a:solidFill>
                  <a:srgbClr val="2E5496"/>
                </a:solidFill>
                <a:latin typeface="Arial" panose="020B0604020202020204" pitchFamily="34" charset="0"/>
                <a:cs typeface="Arial" panose="020B0604020202020204" pitchFamily="34" charset="0"/>
              </a:rPr>
              <a:t>structure</a:t>
            </a:r>
          </a:p>
        </p:txBody>
      </p:sp>
      <p:sp>
        <p:nvSpPr>
          <p:cNvPr id="27" name="Right Brace 26">
            <a:extLst>
              <a:ext uri="{FF2B5EF4-FFF2-40B4-BE49-F238E27FC236}">
                <a16:creationId xmlns:a16="http://schemas.microsoft.com/office/drawing/2014/main" id="{8F6C8A67-2D56-83A1-F8F8-AC4DA96C4D7E}"/>
              </a:ext>
            </a:extLst>
          </p:cNvPr>
          <p:cNvSpPr/>
          <p:nvPr/>
        </p:nvSpPr>
        <p:spPr>
          <a:xfrm>
            <a:off x="4251793" y="2655654"/>
            <a:ext cx="482600" cy="2502656"/>
          </a:xfrm>
          <a:prstGeom prst="rightBrace">
            <a:avLst/>
          </a:prstGeom>
          <a:noFill/>
          <a:ln w="44450">
            <a:solidFill>
              <a:srgbClr val="2E5496"/>
            </a:solidFill>
          </a:ln>
        </p:spPr>
        <p:style>
          <a:lnRef idx="2">
            <a:schemeClr val="dk1"/>
          </a:lnRef>
          <a:fillRef idx="0">
            <a:schemeClr val="dk1"/>
          </a:fillRef>
          <a:effectRef idx="1">
            <a:schemeClr val="dk1"/>
          </a:effectRef>
          <a:fontRef idx="minor">
            <a:schemeClr val="tx1"/>
          </a:fontRef>
        </p:style>
        <p:txBody>
          <a:bodyPr rtlCol="0" anchor="ctr"/>
          <a:lstStyle/>
          <a:p>
            <a:pPr algn="ctr"/>
            <a:endParaRPr lang="en-US">
              <a:solidFill>
                <a:srgbClr val="2E5496"/>
              </a:solidFill>
            </a:endParaRPr>
          </a:p>
        </p:txBody>
      </p:sp>
      <p:pic>
        <p:nvPicPr>
          <p:cNvPr id="41" name="Graphic 40" descr="List with solid fill">
            <a:extLst>
              <a:ext uri="{FF2B5EF4-FFF2-40B4-BE49-F238E27FC236}">
                <a16:creationId xmlns:a16="http://schemas.microsoft.com/office/drawing/2014/main" id="{DABFF3F6-AAFB-2324-5E27-5B28C386673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636475" y="3274826"/>
            <a:ext cx="1342330" cy="1342330"/>
          </a:xfrm>
          <a:prstGeom prst="rect">
            <a:avLst/>
          </a:prstGeom>
        </p:spPr>
      </p:pic>
      <p:sp>
        <p:nvSpPr>
          <p:cNvPr id="25" name="TextBox 24">
            <a:extLst>
              <a:ext uri="{FF2B5EF4-FFF2-40B4-BE49-F238E27FC236}">
                <a16:creationId xmlns:a16="http://schemas.microsoft.com/office/drawing/2014/main" id="{E2DEF04F-17E5-4D1F-B17A-BDF1FDA825FD}"/>
              </a:ext>
            </a:extLst>
          </p:cNvPr>
          <p:cNvSpPr txBox="1"/>
          <p:nvPr/>
        </p:nvSpPr>
        <p:spPr>
          <a:xfrm>
            <a:off x="5151940" y="4640324"/>
            <a:ext cx="2311400" cy="338554"/>
          </a:xfrm>
          <a:prstGeom prst="rect">
            <a:avLst/>
          </a:prstGeom>
          <a:noFill/>
        </p:spPr>
        <p:txBody>
          <a:bodyPr wrap="square" rtlCol="0">
            <a:spAutoFit/>
          </a:bodyPr>
          <a:lstStyle/>
          <a:p>
            <a:pPr algn="ctr"/>
            <a:r>
              <a:rPr lang="en-US" sz="1600" dirty="0">
                <a:solidFill>
                  <a:srgbClr val="2E5496"/>
                </a:solidFill>
                <a:latin typeface="Arial" panose="020B0604020202020204" pitchFamily="34" charset="0"/>
                <a:cs typeface="Arial" panose="020B0604020202020204" pitchFamily="34" charset="0"/>
              </a:rPr>
              <a:t>Assessment</a:t>
            </a:r>
          </a:p>
        </p:txBody>
      </p:sp>
      <p:sp>
        <p:nvSpPr>
          <p:cNvPr id="30" name="TextBox 29">
            <a:extLst>
              <a:ext uri="{FF2B5EF4-FFF2-40B4-BE49-F238E27FC236}">
                <a16:creationId xmlns:a16="http://schemas.microsoft.com/office/drawing/2014/main" id="{9399D9C4-AC47-7222-8AF9-3F2127F339D4}"/>
              </a:ext>
            </a:extLst>
          </p:cNvPr>
          <p:cNvSpPr txBox="1"/>
          <p:nvPr/>
        </p:nvSpPr>
        <p:spPr>
          <a:xfrm>
            <a:off x="5172486" y="1075672"/>
            <a:ext cx="2463302" cy="584775"/>
          </a:xfrm>
          <a:prstGeom prst="rect">
            <a:avLst/>
          </a:prstGeom>
          <a:noFill/>
        </p:spPr>
        <p:txBody>
          <a:bodyPr wrap="square" rtlCol="0">
            <a:spAutoFit/>
          </a:bodyPr>
          <a:lstStyle/>
          <a:p>
            <a:pPr algn="ctr"/>
            <a:r>
              <a:rPr lang="en-US" sz="1600" dirty="0">
                <a:solidFill>
                  <a:srgbClr val="2E5496"/>
                </a:solidFill>
                <a:latin typeface="Arial" panose="020B0604020202020204" pitchFamily="34" charset="0"/>
                <a:cs typeface="Arial" panose="020B0604020202020204" pitchFamily="34" charset="0"/>
              </a:rPr>
              <a:t>Epistemological messages embedded in</a:t>
            </a:r>
          </a:p>
        </p:txBody>
      </p:sp>
      <p:cxnSp>
        <p:nvCxnSpPr>
          <p:cNvPr id="29" name="Straight Arrow Connector 28">
            <a:extLst>
              <a:ext uri="{FF2B5EF4-FFF2-40B4-BE49-F238E27FC236}">
                <a16:creationId xmlns:a16="http://schemas.microsoft.com/office/drawing/2014/main" id="{B9AC1F33-E6F2-8973-46F3-216D70F88FA2}"/>
              </a:ext>
            </a:extLst>
          </p:cNvPr>
          <p:cNvCxnSpPr>
            <a:stCxn id="27" idx="1"/>
          </p:cNvCxnSpPr>
          <p:nvPr/>
        </p:nvCxnSpPr>
        <p:spPr>
          <a:xfrm>
            <a:off x="4734393" y="3906982"/>
            <a:ext cx="877626" cy="0"/>
          </a:xfrm>
          <a:prstGeom prst="straightConnector1">
            <a:avLst/>
          </a:prstGeom>
          <a:ln w="44450">
            <a:solidFill>
              <a:srgbClr val="2E5496"/>
            </a:solidFill>
            <a:tailEnd type="triangle"/>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0C9D8E84-0176-B1FB-5F47-1D40C7A9B636}"/>
              </a:ext>
            </a:extLst>
          </p:cNvPr>
          <p:cNvSpPr txBox="1"/>
          <p:nvPr/>
        </p:nvSpPr>
        <p:spPr>
          <a:xfrm>
            <a:off x="0" y="5682341"/>
            <a:ext cx="5359078" cy="1446550"/>
          </a:xfrm>
          <a:prstGeom prst="rect">
            <a:avLst/>
          </a:prstGeom>
          <a:noFill/>
        </p:spPr>
        <p:txBody>
          <a:bodyPr wrap="square">
            <a:spAutoFit/>
          </a:bodyPr>
          <a:lstStyle/>
          <a:p>
            <a:pPr marL="0" marR="0"/>
            <a:endParaRPr lang="en-US" sz="1050" dirty="0">
              <a:effectLst/>
              <a:highlight>
                <a:srgbClr val="FFFFFF"/>
              </a:highlight>
              <a:latin typeface="Arial" panose="020B0604020202020204" pitchFamily="34" charset="0"/>
              <a:ea typeface="Arial" panose="020B0604020202020204" pitchFamily="34" charset="0"/>
              <a:cs typeface="Arial" panose="020B0604020202020204" pitchFamily="34" charset="0"/>
            </a:endParaRPr>
          </a:p>
          <a:p>
            <a:pPr marL="0" marR="0">
              <a:spcAft>
                <a:spcPts val="600"/>
              </a:spcAft>
            </a:pPr>
            <a:r>
              <a:rPr lang="en-US" sz="1050" dirty="0">
                <a:effectLst/>
                <a:highlight>
                  <a:srgbClr val="FFFFFF"/>
                </a:highlight>
                <a:latin typeface="Arial" panose="020B0604020202020204" pitchFamily="34" charset="0"/>
                <a:ea typeface="Arial" panose="020B0604020202020204" pitchFamily="34" charset="0"/>
                <a:cs typeface="Arial" panose="020B0604020202020204" pitchFamily="34" charset="0"/>
              </a:rPr>
              <a:t>Russ, R. S. (2018). Characterizing teacher attention to student thinking: A role for epistemological messages. </a:t>
            </a:r>
            <a:r>
              <a:rPr lang="en-US" sz="1050" i="1" dirty="0">
                <a:effectLst/>
                <a:highlight>
                  <a:srgbClr val="FFFFFF"/>
                </a:highlight>
                <a:latin typeface="Arial" panose="020B0604020202020204" pitchFamily="34" charset="0"/>
                <a:ea typeface="Arial" panose="020B0604020202020204" pitchFamily="34" charset="0"/>
                <a:cs typeface="Arial" panose="020B0604020202020204" pitchFamily="34" charset="0"/>
              </a:rPr>
              <a:t>Journal of Research in Science Teaching</a:t>
            </a:r>
            <a:r>
              <a:rPr lang="en-US" sz="1050" dirty="0">
                <a:effectLst/>
                <a:highlight>
                  <a:srgbClr val="FFFFFF"/>
                </a:highlight>
                <a:latin typeface="Arial" panose="020B0604020202020204" pitchFamily="34" charset="0"/>
                <a:ea typeface="Arial" panose="020B0604020202020204" pitchFamily="34" charset="0"/>
                <a:cs typeface="Arial" panose="020B0604020202020204" pitchFamily="34" charset="0"/>
              </a:rPr>
              <a:t>, </a:t>
            </a:r>
            <a:r>
              <a:rPr lang="en-US" sz="1050" i="1" dirty="0">
                <a:effectLst/>
                <a:highlight>
                  <a:srgbClr val="FFFFFF"/>
                </a:highlight>
                <a:latin typeface="Arial" panose="020B0604020202020204" pitchFamily="34" charset="0"/>
                <a:ea typeface="Arial" panose="020B0604020202020204" pitchFamily="34" charset="0"/>
                <a:cs typeface="Arial" panose="020B0604020202020204" pitchFamily="34" charset="0"/>
              </a:rPr>
              <a:t>55</a:t>
            </a:r>
            <a:r>
              <a:rPr lang="en-US" sz="1050" dirty="0">
                <a:effectLst/>
                <a:highlight>
                  <a:srgbClr val="FFFFFF"/>
                </a:highlight>
                <a:latin typeface="Arial" panose="020B0604020202020204" pitchFamily="34" charset="0"/>
                <a:ea typeface="Arial" panose="020B0604020202020204" pitchFamily="34" charset="0"/>
                <a:cs typeface="Arial" panose="020B0604020202020204" pitchFamily="34" charset="0"/>
              </a:rPr>
              <a:t>(1), 94-120.</a:t>
            </a:r>
            <a:endParaRPr lang="en-US" sz="1050" dirty="0">
              <a:highlight>
                <a:srgbClr val="FFFFFF"/>
              </a:highlight>
              <a:latin typeface="Arial" panose="020B0604020202020204" pitchFamily="34" charset="0"/>
              <a:ea typeface="Calibri" panose="020F0502020204030204" pitchFamily="34" charset="0"/>
              <a:cs typeface="Arial" panose="020B0604020202020204" pitchFamily="34" charset="0"/>
            </a:endParaRPr>
          </a:p>
          <a:p>
            <a:r>
              <a:rPr lang="en-US" sz="1050" dirty="0">
                <a:effectLst/>
                <a:highlight>
                  <a:srgbClr val="FFFFFF"/>
                </a:highlight>
                <a:latin typeface="Arial" panose="020B0604020202020204" pitchFamily="34" charset="0"/>
                <a:ea typeface="Arial" panose="020B0604020202020204" pitchFamily="34" charset="0"/>
                <a:cs typeface="Arial" panose="020B0604020202020204" pitchFamily="34" charset="0"/>
              </a:rPr>
              <a:t>Ke, L., &amp; Schwarz, C. V. (2021). Supporting students' meaningful engagement in scientific modeling through epistemological messages: A case study of contrasting teaching approaches. </a:t>
            </a:r>
            <a:r>
              <a:rPr lang="en-US" sz="1050" i="1" dirty="0">
                <a:effectLst/>
                <a:highlight>
                  <a:srgbClr val="FFFFFF"/>
                </a:highlight>
                <a:latin typeface="Arial" panose="020B0604020202020204" pitchFamily="34" charset="0"/>
                <a:ea typeface="Arial" panose="020B0604020202020204" pitchFamily="34" charset="0"/>
                <a:cs typeface="Arial" panose="020B0604020202020204" pitchFamily="34" charset="0"/>
              </a:rPr>
              <a:t>Journal of Research in Science Teaching</a:t>
            </a:r>
            <a:r>
              <a:rPr lang="en-US" sz="1050" dirty="0">
                <a:effectLst/>
                <a:highlight>
                  <a:srgbClr val="FFFFFF"/>
                </a:highlight>
                <a:latin typeface="Arial" panose="020B0604020202020204" pitchFamily="34" charset="0"/>
                <a:ea typeface="Arial" panose="020B0604020202020204" pitchFamily="34" charset="0"/>
                <a:cs typeface="Arial" panose="020B0604020202020204" pitchFamily="34" charset="0"/>
              </a:rPr>
              <a:t>, </a:t>
            </a:r>
            <a:r>
              <a:rPr lang="en-US" sz="1050" i="1" dirty="0">
                <a:effectLst/>
                <a:highlight>
                  <a:srgbClr val="FFFFFF"/>
                </a:highlight>
                <a:latin typeface="Arial" panose="020B0604020202020204" pitchFamily="34" charset="0"/>
                <a:ea typeface="Arial" panose="020B0604020202020204" pitchFamily="34" charset="0"/>
                <a:cs typeface="Arial" panose="020B0604020202020204" pitchFamily="34" charset="0"/>
              </a:rPr>
              <a:t>58</a:t>
            </a:r>
            <a:r>
              <a:rPr lang="en-US" sz="1050" dirty="0">
                <a:effectLst/>
                <a:highlight>
                  <a:srgbClr val="FFFFFF"/>
                </a:highlight>
                <a:latin typeface="Arial" panose="020B0604020202020204" pitchFamily="34" charset="0"/>
                <a:ea typeface="Arial" panose="020B0604020202020204" pitchFamily="34" charset="0"/>
                <a:cs typeface="Arial" panose="020B0604020202020204" pitchFamily="34" charset="0"/>
              </a:rPr>
              <a:t>(3), 335-365.</a:t>
            </a:r>
            <a:endParaRPr lang="en-US" sz="1050" dirty="0">
              <a:effectLst/>
              <a:latin typeface="Arial" panose="020B0604020202020204" pitchFamily="34" charset="0"/>
              <a:ea typeface="Calibri" panose="020F0502020204030204" pitchFamily="34" charset="0"/>
              <a:cs typeface="Arial" panose="020B0604020202020204" pitchFamily="34" charset="0"/>
            </a:endParaRPr>
          </a:p>
          <a:p>
            <a:pPr marL="0" marR="0"/>
            <a:endParaRPr lang="en-US" sz="20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43976086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111C41-2BE0-ACFC-215D-7BA8B0E3B1C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2E2C9BE-5280-6AB7-29D3-FCE020D7CF15}"/>
              </a:ext>
            </a:extLst>
          </p:cNvPr>
          <p:cNvSpPr/>
          <p:nvPr/>
        </p:nvSpPr>
        <p:spPr>
          <a:xfrm>
            <a:off x="194687" y="2216373"/>
            <a:ext cx="10041943" cy="224610"/>
          </a:xfrm>
          <a:prstGeom prst="rect">
            <a:avLst/>
          </a:prstGeom>
          <a:solidFill>
            <a:schemeClr val="lt1">
              <a:alpha val="9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45D06BA7-9B47-D811-D268-22AE1DB5B188}"/>
              </a:ext>
            </a:extLst>
          </p:cNvPr>
          <p:cNvSpPr txBox="1"/>
          <p:nvPr/>
        </p:nvSpPr>
        <p:spPr>
          <a:xfrm>
            <a:off x="606082" y="1874728"/>
            <a:ext cx="10979834" cy="3108543"/>
          </a:xfrm>
          <a:prstGeom prst="rect">
            <a:avLst/>
          </a:prstGeom>
          <a:noFill/>
        </p:spPr>
        <p:txBody>
          <a:bodyPr wrap="square" rtlCol="0">
            <a:spAutoFit/>
          </a:bodyPr>
          <a:lstStyle/>
          <a:p>
            <a:pPr lvl="0"/>
            <a:r>
              <a:rPr lang="en-US" sz="2800" dirty="0">
                <a:latin typeface="Arial" panose="020B0604020202020204" pitchFamily="34" charset="0"/>
                <a:ea typeface="Red Hat Text Medium"/>
                <a:cs typeface="Arial" panose="020B0604020202020204" pitchFamily="34" charset="0"/>
                <a:sym typeface="Red Hat Text Medium"/>
              </a:rPr>
              <a:t>The forms of knowledge, the methods of knowledge construction, and the criteria for knowledge justification that teachers see as appropriate and valuable in a particular context. </a:t>
            </a:r>
          </a:p>
          <a:p>
            <a:pPr lvl="0"/>
            <a:endParaRPr lang="en-US" sz="2800" dirty="0">
              <a:latin typeface="Arial" panose="020B0604020202020204" pitchFamily="34" charset="0"/>
              <a:ea typeface="Red Hat Text Medium"/>
              <a:cs typeface="Arial" panose="020B0604020202020204" pitchFamily="34" charset="0"/>
              <a:sym typeface="Red Hat Text Medium"/>
            </a:endParaRPr>
          </a:p>
          <a:p>
            <a:pPr lvl="0"/>
            <a:r>
              <a:rPr lang="en-US" sz="2800" dirty="0">
                <a:latin typeface="Arial" panose="020B0604020202020204" pitchFamily="34" charset="0"/>
                <a:ea typeface="Red Hat Text Medium"/>
                <a:cs typeface="Arial" panose="020B0604020202020204" pitchFamily="34" charset="0"/>
                <a:sym typeface="Red Hat Text Medium"/>
              </a:rPr>
              <a:t>Importantly, ELGs refer to </a:t>
            </a:r>
            <a:r>
              <a:rPr lang="en-US" sz="2800" b="1" i="1" dirty="0">
                <a:latin typeface="Arial" panose="020B0604020202020204" pitchFamily="34" charset="0"/>
                <a:ea typeface="Red Hat Text"/>
                <a:cs typeface="Arial" panose="020B0604020202020204" pitchFamily="34" charset="0"/>
                <a:sym typeface="Red Hat Text"/>
              </a:rPr>
              <a:t>teachers’ intentions</a:t>
            </a:r>
            <a:r>
              <a:rPr lang="en-US" sz="2800" dirty="0">
                <a:latin typeface="Arial" panose="020B0604020202020204" pitchFamily="34" charset="0"/>
                <a:ea typeface="Red Hat Text Medium"/>
                <a:cs typeface="Arial" panose="020B0604020202020204" pitchFamily="34" charset="0"/>
                <a:sym typeface="Red Hat Text Medium"/>
              </a:rPr>
              <a:t> when they design, introduce, and facilitate activities with the objective of sending particular epistemological messages.</a:t>
            </a:r>
          </a:p>
        </p:txBody>
      </p:sp>
      <p:sp>
        <p:nvSpPr>
          <p:cNvPr id="7" name="Title 1">
            <a:extLst>
              <a:ext uri="{FF2B5EF4-FFF2-40B4-BE49-F238E27FC236}">
                <a16:creationId xmlns:a16="http://schemas.microsoft.com/office/drawing/2014/main" id="{FFD6DD04-3FA3-CD55-0CC2-ECFFAC9CA3CC}"/>
              </a:ext>
            </a:extLst>
          </p:cNvPr>
          <p:cNvSpPr>
            <a:spLocks noGrp="1"/>
          </p:cNvSpPr>
          <p:nvPr>
            <p:ph type="title"/>
          </p:nvPr>
        </p:nvSpPr>
        <p:spPr>
          <a:xfrm>
            <a:off x="-109984" y="-27050"/>
            <a:ext cx="12411967" cy="1325563"/>
          </a:xfrm>
        </p:spPr>
        <p:txBody>
          <a:bodyPr>
            <a:normAutofit/>
          </a:bodyPr>
          <a:lstStyle/>
          <a:p>
            <a:pPr algn="ctr"/>
            <a:r>
              <a:rPr lang="en-US" dirty="0"/>
              <a:t>Epistemic Learning Goals (ELGs) - definition</a:t>
            </a:r>
            <a:endParaRPr lang="en-US" sz="3600" b="1" dirty="0">
              <a:solidFill>
                <a:srgbClr val="0E0E0E"/>
              </a:solidFill>
            </a:endParaRPr>
          </a:p>
        </p:txBody>
      </p:sp>
    </p:spTree>
    <p:extLst>
      <p:ext uri="{BB962C8B-B14F-4D97-AF65-F5344CB8AC3E}">
        <p14:creationId xmlns:p14="http://schemas.microsoft.com/office/powerpoint/2010/main" val="487541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1D84DC-DAC8-B149-4D86-234B10F0A5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DD0AB2-EF0D-92C9-3EB3-04603361819E}"/>
              </a:ext>
            </a:extLst>
          </p:cNvPr>
          <p:cNvSpPr>
            <a:spLocks noGrp="1"/>
          </p:cNvSpPr>
          <p:nvPr>
            <p:ph type="title"/>
          </p:nvPr>
        </p:nvSpPr>
        <p:spPr/>
        <p:txBody>
          <a:bodyPr/>
          <a:lstStyle/>
          <a:p>
            <a:r>
              <a:rPr lang="en-US" dirty="0"/>
              <a:t>Goal Examples</a:t>
            </a:r>
          </a:p>
        </p:txBody>
      </p:sp>
      <p:sp>
        <p:nvSpPr>
          <p:cNvPr id="3" name="Content Placeholder 2">
            <a:extLst>
              <a:ext uri="{FF2B5EF4-FFF2-40B4-BE49-F238E27FC236}">
                <a16:creationId xmlns:a16="http://schemas.microsoft.com/office/drawing/2014/main" id="{04C83C93-8BF3-345C-672F-2F246A9DFC0D}"/>
              </a:ext>
            </a:extLst>
          </p:cNvPr>
          <p:cNvSpPr>
            <a:spLocks noGrp="1"/>
          </p:cNvSpPr>
          <p:nvPr>
            <p:ph sz="half" idx="1"/>
          </p:nvPr>
        </p:nvSpPr>
        <p:spPr>
          <a:xfrm>
            <a:off x="838199" y="2619001"/>
            <a:ext cx="5181600" cy="4351338"/>
          </a:xfrm>
        </p:spPr>
        <p:txBody>
          <a:bodyPr/>
          <a:lstStyle/>
          <a:p>
            <a:pPr marL="0" indent="0">
              <a:buNone/>
            </a:pPr>
            <a:r>
              <a:rPr lang="en-US" b="1" u="sng" dirty="0"/>
              <a:t>Content Learning Goal:</a:t>
            </a:r>
          </a:p>
          <a:p>
            <a:pPr marL="0" indent="0">
              <a:buNone/>
            </a:pPr>
            <a:r>
              <a:rPr lang="en-US" dirty="0">
                <a:ea typeface="Red Hat Text Medium"/>
                <a:sym typeface="Red Hat Text Medium"/>
              </a:rPr>
              <a:t>Students will know that the periodic table can be used to predict the relative properties of elements.</a:t>
            </a:r>
          </a:p>
          <a:p>
            <a:pPr marL="0" indent="0">
              <a:buNone/>
            </a:pPr>
            <a:endParaRPr lang="en-US" u="sng" dirty="0"/>
          </a:p>
        </p:txBody>
      </p:sp>
    </p:spTree>
    <p:extLst>
      <p:ext uri="{BB962C8B-B14F-4D97-AF65-F5344CB8AC3E}">
        <p14:creationId xmlns:p14="http://schemas.microsoft.com/office/powerpoint/2010/main" val="375694180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FA2D4-85E0-8D95-32D7-32AC05A3C2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2963E1-EC49-D234-9ED0-A9432918EFB0}"/>
              </a:ext>
            </a:extLst>
          </p:cNvPr>
          <p:cNvSpPr>
            <a:spLocks noGrp="1"/>
          </p:cNvSpPr>
          <p:nvPr>
            <p:ph type="title"/>
          </p:nvPr>
        </p:nvSpPr>
        <p:spPr/>
        <p:txBody>
          <a:bodyPr/>
          <a:lstStyle/>
          <a:p>
            <a:r>
              <a:rPr lang="en-US" dirty="0"/>
              <a:t>Goal Examples</a:t>
            </a:r>
          </a:p>
        </p:txBody>
      </p:sp>
      <p:sp>
        <p:nvSpPr>
          <p:cNvPr id="3" name="Content Placeholder 2">
            <a:extLst>
              <a:ext uri="{FF2B5EF4-FFF2-40B4-BE49-F238E27FC236}">
                <a16:creationId xmlns:a16="http://schemas.microsoft.com/office/drawing/2014/main" id="{AFC2A89A-1DD3-291A-6D8E-DEFEE441354A}"/>
              </a:ext>
            </a:extLst>
          </p:cNvPr>
          <p:cNvSpPr>
            <a:spLocks noGrp="1"/>
          </p:cNvSpPr>
          <p:nvPr>
            <p:ph sz="half" idx="1"/>
          </p:nvPr>
        </p:nvSpPr>
        <p:spPr>
          <a:xfrm>
            <a:off x="838199" y="2619001"/>
            <a:ext cx="5181600" cy="4351338"/>
          </a:xfrm>
        </p:spPr>
        <p:txBody>
          <a:bodyPr/>
          <a:lstStyle/>
          <a:p>
            <a:pPr marL="0" indent="0">
              <a:buNone/>
            </a:pPr>
            <a:r>
              <a:rPr lang="en-US" b="1" u="sng" dirty="0"/>
              <a:t>Content Learning Goal:</a:t>
            </a:r>
          </a:p>
          <a:p>
            <a:pPr marL="0" indent="0">
              <a:buNone/>
            </a:pPr>
            <a:r>
              <a:rPr lang="en-US" dirty="0">
                <a:ea typeface="Red Hat Text Medium"/>
                <a:sym typeface="Red Hat Text Medium"/>
              </a:rPr>
              <a:t>Students will know that the periodic table can be used to predict the relative properties of elements.</a:t>
            </a:r>
          </a:p>
          <a:p>
            <a:pPr marL="0" indent="0">
              <a:buNone/>
            </a:pPr>
            <a:endParaRPr lang="en-US" u="sng" dirty="0"/>
          </a:p>
        </p:txBody>
      </p:sp>
      <p:sp>
        <p:nvSpPr>
          <p:cNvPr id="4" name="Content Placeholder 3">
            <a:extLst>
              <a:ext uri="{FF2B5EF4-FFF2-40B4-BE49-F238E27FC236}">
                <a16:creationId xmlns:a16="http://schemas.microsoft.com/office/drawing/2014/main" id="{2863079D-A5A8-E155-B715-B88BF9A907E7}"/>
              </a:ext>
            </a:extLst>
          </p:cNvPr>
          <p:cNvSpPr>
            <a:spLocks noGrp="1"/>
          </p:cNvSpPr>
          <p:nvPr>
            <p:ph sz="half" idx="2"/>
          </p:nvPr>
        </p:nvSpPr>
        <p:spPr>
          <a:xfrm>
            <a:off x="6172202" y="2619001"/>
            <a:ext cx="5611092" cy="4351338"/>
          </a:xfrm>
        </p:spPr>
        <p:txBody>
          <a:bodyPr/>
          <a:lstStyle/>
          <a:p>
            <a:pPr marL="0" indent="0">
              <a:buNone/>
            </a:pPr>
            <a:r>
              <a:rPr lang="en-US" b="1" u="sng" dirty="0"/>
              <a:t>Epistemic Learning Goal (ELG):</a:t>
            </a:r>
          </a:p>
          <a:p>
            <a:pPr marL="0" indent="0">
              <a:buNone/>
            </a:pPr>
            <a:r>
              <a:rPr lang="en-US" dirty="0"/>
              <a:t>Students will negotiate criteria for an argument likely to convince regulators to monitor water contaminants in a nearby lake. </a:t>
            </a:r>
          </a:p>
        </p:txBody>
      </p:sp>
    </p:spTree>
    <p:extLst>
      <p:ext uri="{BB962C8B-B14F-4D97-AF65-F5344CB8AC3E}">
        <p14:creationId xmlns:p14="http://schemas.microsoft.com/office/powerpoint/2010/main" val="12510274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1067C4-8BB0-B2E3-5D30-8EE32AB0D3E1}"/>
            </a:ext>
          </a:extLst>
        </p:cNvPr>
        <p:cNvGrpSpPr/>
        <p:nvPr/>
      </p:nvGrpSpPr>
      <p:grpSpPr>
        <a:xfrm>
          <a:off x="0" y="0"/>
          <a:ext cx="0" cy="0"/>
          <a:chOff x="0" y="0"/>
          <a:chExt cx="0" cy="0"/>
        </a:xfrm>
      </p:grpSpPr>
      <p:sp>
        <p:nvSpPr>
          <p:cNvPr id="29" name="TextBox 28">
            <a:extLst>
              <a:ext uri="{FF2B5EF4-FFF2-40B4-BE49-F238E27FC236}">
                <a16:creationId xmlns:a16="http://schemas.microsoft.com/office/drawing/2014/main" id="{614C5CA3-5DB8-AAD1-10B4-B3D75A0BBF7C}"/>
              </a:ext>
            </a:extLst>
          </p:cNvPr>
          <p:cNvSpPr txBox="1"/>
          <p:nvPr/>
        </p:nvSpPr>
        <p:spPr>
          <a:xfrm>
            <a:off x="466489" y="172489"/>
            <a:ext cx="11253457" cy="707886"/>
          </a:xfrm>
          <a:prstGeom prst="rect">
            <a:avLst/>
          </a:prstGeom>
          <a:noFill/>
        </p:spPr>
        <p:txBody>
          <a:bodyPr wrap="square" rtlCol="0">
            <a:spAutoFit/>
          </a:bodyPr>
          <a:lstStyle/>
          <a:p>
            <a:pPr algn="ctr"/>
            <a:r>
              <a:rPr lang="en-US" sz="4000" b="1" dirty="0">
                <a:latin typeface="Arial" panose="020B0604020202020204" pitchFamily="34" charset="0"/>
                <a:cs typeface="Arial" panose="020B0604020202020204" pitchFamily="34" charset="0"/>
              </a:rPr>
              <a:t>Research Question</a:t>
            </a:r>
          </a:p>
        </p:txBody>
      </p:sp>
      <p:sp>
        <p:nvSpPr>
          <p:cNvPr id="14" name="TextBox 13">
            <a:extLst>
              <a:ext uri="{FF2B5EF4-FFF2-40B4-BE49-F238E27FC236}">
                <a16:creationId xmlns:a16="http://schemas.microsoft.com/office/drawing/2014/main" id="{5BF7390F-3648-C7BA-673F-2FDA9B7B003B}"/>
              </a:ext>
            </a:extLst>
          </p:cNvPr>
          <p:cNvSpPr txBox="1"/>
          <p:nvPr/>
        </p:nvSpPr>
        <p:spPr>
          <a:xfrm>
            <a:off x="784237" y="2459504"/>
            <a:ext cx="10935709" cy="1938992"/>
          </a:xfrm>
          <a:prstGeom prst="rect">
            <a:avLst/>
          </a:prstGeom>
          <a:noFill/>
        </p:spPr>
        <p:txBody>
          <a:bodyPr wrap="square">
            <a:spAutoFit/>
          </a:bodyPr>
          <a:lstStyle/>
          <a:p>
            <a:pPr marL="9525" marR="0">
              <a:spcBef>
                <a:spcPts val="0"/>
              </a:spcBef>
              <a:spcAft>
                <a:spcPts val="0"/>
              </a:spcAft>
            </a:pPr>
            <a:r>
              <a:rPr lang="en-US" sz="4000" dirty="0">
                <a:effectLst/>
                <a:latin typeface="Arial" panose="020B0604020202020204" pitchFamily="34" charset="0"/>
                <a:ea typeface="Times New Roman" panose="02020603050405020304" pitchFamily="18" charset="0"/>
                <a:cs typeface="Arial" panose="020B0604020202020204" pitchFamily="34" charset="0"/>
              </a:rPr>
              <a:t>How do conversations about ELGs in the context of summative assessments mediate teacher sensemaking?</a:t>
            </a:r>
            <a:endParaRPr lang="en-US" sz="3600" dirty="0">
              <a:effectLst/>
              <a:latin typeface="Arial" panose="020B0604020202020204" pitchFamily="34" charset="0"/>
              <a:ea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DB726F5D-3E0A-0366-3AF2-C3B421C03CA4}"/>
              </a:ext>
            </a:extLst>
          </p:cNvPr>
          <p:cNvPicPr>
            <a:picLocks noChangeAspect="1"/>
          </p:cNvPicPr>
          <p:nvPr/>
        </p:nvPicPr>
        <p:blipFill>
          <a:blip r:embed="rId2"/>
          <a:stretch>
            <a:fillRect/>
          </a:stretch>
        </p:blipFill>
        <p:spPr>
          <a:xfrm>
            <a:off x="9963633" y="5555256"/>
            <a:ext cx="965200" cy="1123950"/>
          </a:xfrm>
          <a:prstGeom prst="rect">
            <a:avLst/>
          </a:prstGeom>
        </p:spPr>
      </p:pic>
      <p:pic>
        <p:nvPicPr>
          <p:cNvPr id="4" name="Picture 3">
            <a:extLst>
              <a:ext uri="{FF2B5EF4-FFF2-40B4-BE49-F238E27FC236}">
                <a16:creationId xmlns:a16="http://schemas.microsoft.com/office/drawing/2014/main" id="{A18083E1-74FA-739D-5AA1-52C467915030}"/>
              </a:ext>
            </a:extLst>
          </p:cNvPr>
          <p:cNvPicPr>
            <a:picLocks noChangeAspect="1"/>
          </p:cNvPicPr>
          <p:nvPr/>
        </p:nvPicPr>
        <p:blipFill>
          <a:blip r:embed="rId3"/>
          <a:srcRect t="5976" b="22602"/>
          <a:stretch/>
        </p:blipFill>
        <p:spPr>
          <a:xfrm>
            <a:off x="10928833" y="5555256"/>
            <a:ext cx="1049121" cy="1123950"/>
          </a:xfrm>
          <a:prstGeom prst="rect">
            <a:avLst/>
          </a:prstGeom>
        </p:spPr>
      </p:pic>
    </p:spTree>
    <p:extLst>
      <p:ext uri="{BB962C8B-B14F-4D97-AF65-F5344CB8AC3E}">
        <p14:creationId xmlns:p14="http://schemas.microsoft.com/office/powerpoint/2010/main" val="34332244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52296FF-FEC7-C286-13BB-BDBBC6FBD623}"/>
              </a:ext>
            </a:extLst>
          </p:cNvPr>
          <p:cNvSpPr>
            <a:spLocks noGrp="1"/>
          </p:cNvSpPr>
          <p:nvPr>
            <p:ph type="title"/>
          </p:nvPr>
        </p:nvSpPr>
        <p:spPr>
          <a:xfrm>
            <a:off x="-109984" y="-27050"/>
            <a:ext cx="12411967" cy="1325563"/>
          </a:xfrm>
        </p:spPr>
        <p:txBody>
          <a:bodyPr>
            <a:normAutofit/>
          </a:bodyPr>
          <a:lstStyle/>
          <a:p>
            <a:pPr algn="ctr"/>
            <a:r>
              <a:rPr lang="en-US" dirty="0"/>
              <a:t>Constructing Knowledge in Daily Life</a:t>
            </a:r>
            <a:endParaRPr lang="en-US" sz="3600" b="1" dirty="0">
              <a:solidFill>
                <a:srgbClr val="0E0E0E"/>
              </a:solidFill>
            </a:endParaRPr>
          </a:p>
        </p:txBody>
      </p:sp>
      <p:pic>
        <p:nvPicPr>
          <p:cNvPr id="8" name="Picture 7" descr="Graphical user interface, website&#10;&#10;Description automatically generated">
            <a:extLst>
              <a:ext uri="{FF2B5EF4-FFF2-40B4-BE49-F238E27FC236}">
                <a16:creationId xmlns:a16="http://schemas.microsoft.com/office/drawing/2014/main" id="{C8C8E6C3-23D0-C376-3F6D-D3E1DCB035B8}"/>
              </a:ext>
            </a:extLst>
          </p:cNvPr>
          <p:cNvPicPr>
            <a:picLocks noChangeAspect="1"/>
          </p:cNvPicPr>
          <p:nvPr/>
        </p:nvPicPr>
        <p:blipFill>
          <a:blip r:embed="rId2"/>
          <a:stretch>
            <a:fillRect/>
          </a:stretch>
        </p:blipFill>
        <p:spPr>
          <a:xfrm>
            <a:off x="-837916" y="916418"/>
            <a:ext cx="8109288" cy="5832721"/>
          </a:xfrm>
          <a:prstGeom prst="rect">
            <a:avLst/>
          </a:prstGeom>
        </p:spPr>
      </p:pic>
      <p:sp>
        <p:nvSpPr>
          <p:cNvPr id="12" name="TextBox 11">
            <a:extLst>
              <a:ext uri="{FF2B5EF4-FFF2-40B4-BE49-F238E27FC236}">
                <a16:creationId xmlns:a16="http://schemas.microsoft.com/office/drawing/2014/main" id="{A57D2001-DE85-C418-23A8-E2FC6C3F32CC}"/>
              </a:ext>
            </a:extLst>
          </p:cNvPr>
          <p:cNvSpPr txBox="1"/>
          <p:nvPr/>
        </p:nvSpPr>
        <p:spPr>
          <a:xfrm>
            <a:off x="6095999" y="2241981"/>
            <a:ext cx="5373189" cy="1938992"/>
          </a:xfrm>
          <a:prstGeom prst="rect">
            <a:avLst/>
          </a:prstGeom>
          <a:noFill/>
        </p:spPr>
        <p:txBody>
          <a:bodyPr wrap="square" rtlCol="0">
            <a:spAutoFit/>
          </a:bodyPr>
          <a:lstStyle/>
          <a:p>
            <a:r>
              <a:rPr lang="en-US" sz="2400" i="1" dirty="0">
                <a:latin typeface="Arial" panose="020B0604020202020204" pitchFamily="34" charset="0"/>
                <a:cs typeface="Arial" panose="020B0604020202020204" pitchFamily="34" charset="0"/>
              </a:rPr>
              <a:t>When you use a gas stove, it emits poisonous gases called nitrogen oxides, including nitrogen dioxide, a respiratory irritant thought to trigger asthma.</a:t>
            </a:r>
          </a:p>
        </p:txBody>
      </p:sp>
      <p:sp>
        <p:nvSpPr>
          <p:cNvPr id="2" name="TextBox 1">
            <a:extLst>
              <a:ext uri="{FF2B5EF4-FFF2-40B4-BE49-F238E27FC236}">
                <a16:creationId xmlns:a16="http://schemas.microsoft.com/office/drawing/2014/main" id="{55BB52D5-EC17-C3CD-C330-2D7194EB5427}"/>
              </a:ext>
            </a:extLst>
          </p:cNvPr>
          <p:cNvSpPr txBox="1"/>
          <p:nvPr/>
        </p:nvSpPr>
        <p:spPr>
          <a:xfrm>
            <a:off x="5903261" y="6046251"/>
            <a:ext cx="6052173" cy="577081"/>
          </a:xfrm>
          <a:prstGeom prst="rect">
            <a:avLst/>
          </a:prstGeom>
          <a:noFill/>
        </p:spPr>
        <p:txBody>
          <a:bodyPr wrap="square">
            <a:spAutoFit/>
          </a:bodyPr>
          <a:lstStyle/>
          <a:p>
            <a:r>
              <a:rPr lang="en-US" sz="1050" dirty="0">
                <a:latin typeface="Arial" panose="020B0604020202020204" pitchFamily="34" charset="0"/>
                <a:cs typeface="Arial" panose="020B0604020202020204" pitchFamily="34" charset="0"/>
              </a:rPr>
              <a:t>Blum, D. (2023, January 14). Gas Stoves Are Tied to Health Concerns. Here’s How to Lower Your Risk</a:t>
            </a:r>
            <a:r>
              <a:rPr lang="en-US" sz="1050" i="1" dirty="0">
                <a:latin typeface="Arial" panose="020B0604020202020204" pitchFamily="34" charset="0"/>
                <a:cs typeface="Arial" panose="020B0604020202020204" pitchFamily="34" charset="0"/>
              </a:rPr>
              <a:t>. The New York Times.  </a:t>
            </a:r>
            <a:r>
              <a:rPr lang="en-US" sz="1050" dirty="0">
                <a:latin typeface="Arial" panose="020B0604020202020204" pitchFamily="34" charset="0"/>
                <a:cs typeface="Arial" panose="020B0604020202020204" pitchFamily="34" charset="0"/>
              </a:rPr>
              <a:t>https://</a:t>
            </a:r>
            <a:r>
              <a:rPr lang="en-US" sz="1050" dirty="0" err="1">
                <a:latin typeface="Arial" panose="020B0604020202020204" pitchFamily="34" charset="0"/>
                <a:cs typeface="Arial" panose="020B0604020202020204" pitchFamily="34" charset="0"/>
              </a:rPr>
              <a:t>www.nytimes.com</a:t>
            </a:r>
            <a:r>
              <a:rPr lang="en-US" sz="1050" dirty="0">
                <a:latin typeface="Arial" panose="020B0604020202020204" pitchFamily="34" charset="0"/>
                <a:cs typeface="Arial" panose="020B0604020202020204" pitchFamily="34" charset="0"/>
              </a:rPr>
              <a:t>/2023/01/11/well/live/gas-stoves-health-</a:t>
            </a:r>
            <a:r>
              <a:rPr lang="en-US" sz="1050" dirty="0" err="1">
                <a:latin typeface="Arial" panose="020B0604020202020204" pitchFamily="34" charset="0"/>
                <a:cs typeface="Arial" panose="020B0604020202020204" pitchFamily="34" charset="0"/>
              </a:rPr>
              <a:t>risks.html</a:t>
            </a:r>
            <a:endParaRPr lang="en-US"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2147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286">
          <a:extLst>
            <a:ext uri="{FF2B5EF4-FFF2-40B4-BE49-F238E27FC236}">
              <a16:creationId xmlns:a16="http://schemas.microsoft.com/office/drawing/2014/main" id="{5DDD6266-54EE-0FD1-3FBA-0A7586665A0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05D86FE-5F1D-2FDB-340E-361DD63E0550}"/>
              </a:ext>
            </a:extLst>
          </p:cNvPr>
          <p:cNvSpPr>
            <a:spLocks noGrp="1"/>
          </p:cNvSpPr>
          <p:nvPr>
            <p:ph type="title"/>
          </p:nvPr>
        </p:nvSpPr>
        <p:spPr>
          <a:xfrm>
            <a:off x="1450619" y="-77941"/>
            <a:ext cx="8616800" cy="1143000"/>
          </a:xfrm>
        </p:spPr>
        <p:txBody>
          <a:bodyPr/>
          <a:lstStyle/>
          <a:p>
            <a:r>
              <a:rPr lang="en-US" dirty="0"/>
              <a:t>Teacher Sensemaking</a:t>
            </a:r>
          </a:p>
        </p:txBody>
      </p:sp>
      <p:sp>
        <p:nvSpPr>
          <p:cNvPr id="2" name="TextBox 1">
            <a:extLst>
              <a:ext uri="{FF2B5EF4-FFF2-40B4-BE49-F238E27FC236}">
                <a16:creationId xmlns:a16="http://schemas.microsoft.com/office/drawing/2014/main" id="{7F709939-C198-5135-8E26-6DA3B217A807}"/>
              </a:ext>
            </a:extLst>
          </p:cNvPr>
          <p:cNvSpPr txBox="1"/>
          <p:nvPr/>
        </p:nvSpPr>
        <p:spPr>
          <a:xfrm>
            <a:off x="1045028" y="1867516"/>
            <a:ext cx="10101943" cy="3539430"/>
          </a:xfrm>
          <a:prstGeom prst="rect">
            <a:avLst/>
          </a:prstGeom>
          <a:noFill/>
        </p:spPr>
        <p:txBody>
          <a:bodyPr wrap="square">
            <a:spAutoFit/>
          </a:bodyPr>
          <a:lstStyle/>
          <a:p>
            <a:pPr marL="457200" lvl="0" indent="-381000" algn="l" rtl="0">
              <a:spcBef>
                <a:spcPts val="0"/>
              </a:spcBef>
              <a:spcAft>
                <a:spcPts val="0"/>
              </a:spcAft>
              <a:buClr>
                <a:schemeClr val="tx1"/>
              </a:buClr>
              <a:buSzPts val="2400"/>
              <a:buFont typeface="Red Hat Text Medium"/>
              <a:buChar char="●"/>
            </a:pPr>
            <a:r>
              <a:rPr lang="en-US" sz="3200" dirty="0">
                <a:latin typeface="Arial" panose="020B0604020202020204" pitchFamily="34" charset="0"/>
                <a:ea typeface="Red Hat Text Medium"/>
                <a:cs typeface="Arial" panose="020B0604020202020204" pitchFamily="34" charset="0"/>
                <a:sym typeface="Red Hat Text Medium"/>
              </a:rPr>
              <a:t>A set of cognitive actions and dialogic interactions focused on addressing </a:t>
            </a:r>
            <a:r>
              <a:rPr lang="en-US" sz="3200" dirty="0">
                <a:latin typeface="Arial" panose="020B0604020202020204" pitchFamily="34" charset="0"/>
                <a:ea typeface="Red Hat Text"/>
                <a:cs typeface="Arial" panose="020B0604020202020204" pitchFamily="34" charset="0"/>
                <a:sym typeface="Red Hat Text"/>
              </a:rPr>
              <a:t>issues of coherence</a:t>
            </a:r>
            <a:endParaRPr lang="en-US" sz="3200" baseline="30000" dirty="0">
              <a:latin typeface="Arial" panose="020B0604020202020204" pitchFamily="34" charset="0"/>
              <a:ea typeface="Red Hat Text Medium"/>
              <a:cs typeface="Arial" panose="020B0604020202020204" pitchFamily="34" charset="0"/>
              <a:sym typeface="Red Hat Text Medium"/>
            </a:endParaRPr>
          </a:p>
          <a:p>
            <a:pPr marL="457200" lvl="0" indent="-381000" algn="l" rtl="0">
              <a:spcBef>
                <a:spcPts val="0"/>
              </a:spcBef>
              <a:spcAft>
                <a:spcPts val="0"/>
              </a:spcAft>
              <a:buClr>
                <a:schemeClr val="tx1"/>
              </a:buClr>
              <a:buSzPts val="2400"/>
              <a:buFont typeface="Red Hat Text Medium"/>
              <a:buChar char="●"/>
            </a:pPr>
            <a:r>
              <a:rPr lang="en-US" sz="3200" dirty="0">
                <a:latin typeface="Arial" panose="020B0604020202020204" pitchFamily="34" charset="0"/>
                <a:ea typeface="Red Hat Text Medium"/>
                <a:cs typeface="Arial" panose="020B0604020202020204" pitchFamily="34" charset="0"/>
                <a:sym typeface="Red Hat Text Medium"/>
              </a:rPr>
              <a:t>An attempt to integrate new knowledge into one’s existing knowledge frameworks</a:t>
            </a:r>
            <a:endParaRPr lang="en-US" sz="3200" baseline="30000" dirty="0">
              <a:latin typeface="Arial" panose="020B0604020202020204" pitchFamily="34" charset="0"/>
              <a:ea typeface="Red Hat Text Medium"/>
              <a:cs typeface="Arial" panose="020B0604020202020204" pitchFamily="34" charset="0"/>
              <a:sym typeface="Red Hat Text Medium"/>
            </a:endParaRPr>
          </a:p>
          <a:p>
            <a:pPr marL="457200" lvl="0" indent="-381000" algn="l" rtl="0">
              <a:spcBef>
                <a:spcPts val="0"/>
              </a:spcBef>
              <a:spcAft>
                <a:spcPts val="0"/>
              </a:spcAft>
              <a:buClr>
                <a:schemeClr val="tx1"/>
              </a:buClr>
              <a:buSzPts val="2400"/>
              <a:buFont typeface="Red Hat Text Medium"/>
              <a:buChar char="●"/>
            </a:pPr>
            <a:r>
              <a:rPr lang="en-US" sz="3200" dirty="0">
                <a:latin typeface="Arial" panose="020B0604020202020204" pitchFamily="34" charset="0"/>
                <a:ea typeface="Red Hat Text Medium"/>
                <a:cs typeface="Arial" panose="020B0604020202020204" pitchFamily="34" charset="0"/>
                <a:sym typeface="Red Hat Text Medium"/>
              </a:rPr>
              <a:t> Resolving </a:t>
            </a:r>
            <a:r>
              <a:rPr lang="en-US" sz="3200" dirty="0">
                <a:latin typeface="Arial" panose="020B0604020202020204" pitchFamily="34" charset="0"/>
                <a:ea typeface="Red Hat Text"/>
                <a:cs typeface="Arial" panose="020B0604020202020204" pitchFamily="34" charset="0"/>
                <a:sym typeface="Red Hat Text"/>
              </a:rPr>
              <a:t>ambiguity</a:t>
            </a:r>
            <a:r>
              <a:rPr lang="en-US" sz="3200" dirty="0">
                <a:latin typeface="Arial" panose="020B0604020202020204" pitchFamily="34" charset="0"/>
                <a:ea typeface="Red Hat Text Medium"/>
                <a:cs typeface="Arial" panose="020B0604020202020204" pitchFamily="34" charset="0"/>
                <a:sym typeface="Red Hat Text Medium"/>
              </a:rPr>
              <a:t> and managing </a:t>
            </a:r>
            <a:r>
              <a:rPr lang="en-US" sz="3200" dirty="0">
                <a:latin typeface="Arial" panose="020B0604020202020204" pitchFamily="34" charset="0"/>
                <a:ea typeface="Red Hat Text"/>
                <a:cs typeface="Arial" panose="020B0604020202020204" pitchFamily="34" charset="0"/>
                <a:sym typeface="Red Hat Text"/>
              </a:rPr>
              <a:t>uncertainty</a:t>
            </a:r>
            <a:r>
              <a:rPr lang="en-US" sz="3200" dirty="0">
                <a:latin typeface="Arial" panose="020B0604020202020204" pitchFamily="34" charset="0"/>
                <a:ea typeface="Red Hat Text Medium"/>
                <a:cs typeface="Arial" panose="020B0604020202020204" pitchFamily="34" charset="0"/>
                <a:sym typeface="Red Hat Text Medium"/>
              </a:rPr>
              <a:t> within one’s environment to make retrospective, as well as prospective sense of change</a:t>
            </a:r>
          </a:p>
        </p:txBody>
      </p:sp>
      <p:sp>
        <p:nvSpPr>
          <p:cNvPr id="4" name="Google Shape;346;p44">
            <a:extLst>
              <a:ext uri="{FF2B5EF4-FFF2-40B4-BE49-F238E27FC236}">
                <a16:creationId xmlns:a16="http://schemas.microsoft.com/office/drawing/2014/main" id="{8C319892-2508-7201-FFBB-6C83CA22D0E5}"/>
              </a:ext>
            </a:extLst>
          </p:cNvPr>
          <p:cNvSpPr txBox="1"/>
          <p:nvPr/>
        </p:nvSpPr>
        <p:spPr>
          <a:xfrm>
            <a:off x="0" y="5910187"/>
            <a:ext cx="11446933" cy="767700"/>
          </a:xfrm>
          <a:prstGeom prst="rect">
            <a:avLst/>
          </a:prstGeom>
          <a:noFill/>
          <a:ln>
            <a:noFill/>
          </a:ln>
        </p:spPr>
        <p:txBody>
          <a:bodyPr spcFirstLastPara="1" wrap="square" lIns="91425" tIns="91425" rIns="91425" bIns="91425" anchor="t" anchorCtr="0">
            <a:noAutofit/>
          </a:bodyPr>
          <a:lstStyle/>
          <a:p>
            <a:pPr marL="11113" lvl="0" indent="-11113" algn="l" rtl="0">
              <a:lnSpc>
                <a:spcPct val="115000"/>
              </a:lnSpc>
              <a:spcBef>
                <a:spcPts val="0"/>
              </a:spcBef>
              <a:spcAft>
                <a:spcPts val="0"/>
              </a:spcAft>
              <a:buNone/>
            </a:pPr>
            <a:r>
              <a:rPr lang="en-US" sz="1050" dirty="0">
                <a:latin typeface="Arial" panose="020B0604020202020204" pitchFamily="34" charset="0"/>
                <a:ea typeface="Times New Roman"/>
                <a:cs typeface="Arial" panose="020B0604020202020204" pitchFamily="34" charset="0"/>
                <a:sym typeface="Times New Roman"/>
              </a:rPr>
              <a:t>Weick, K. E. (1995). </a:t>
            </a:r>
            <a:r>
              <a:rPr lang="en-US" sz="1050" i="1" dirty="0">
                <a:latin typeface="Arial" panose="020B0604020202020204" pitchFamily="34" charset="0"/>
                <a:ea typeface="Times New Roman"/>
                <a:cs typeface="Arial" panose="020B0604020202020204" pitchFamily="34" charset="0"/>
                <a:sym typeface="Times New Roman"/>
              </a:rPr>
              <a:t>Sensemaking in organizations</a:t>
            </a:r>
            <a:r>
              <a:rPr lang="en-US" sz="1050" dirty="0">
                <a:latin typeface="Arial" panose="020B0604020202020204" pitchFamily="34" charset="0"/>
                <a:ea typeface="Times New Roman"/>
                <a:cs typeface="Arial" panose="020B0604020202020204" pitchFamily="34" charset="0"/>
                <a:sym typeface="Times New Roman"/>
              </a:rPr>
              <a:t>. SAGE.</a:t>
            </a:r>
          </a:p>
          <a:p>
            <a:pPr marL="11113" lvl="0" indent="-11113" algn="l" rtl="0">
              <a:spcBef>
                <a:spcPts val="0"/>
              </a:spcBef>
              <a:spcAft>
                <a:spcPts val="0"/>
              </a:spcAft>
              <a:buNone/>
            </a:pPr>
            <a:r>
              <a:rPr lang="en-US" sz="1050" dirty="0" err="1">
                <a:latin typeface="Arial" panose="020B0604020202020204" pitchFamily="34" charset="0"/>
                <a:ea typeface="Times New Roman"/>
                <a:cs typeface="Arial" panose="020B0604020202020204" pitchFamily="34" charset="0"/>
                <a:sym typeface="Times New Roman"/>
              </a:rPr>
              <a:t>Odden</a:t>
            </a:r>
            <a:r>
              <a:rPr lang="en-US" sz="1050" dirty="0">
                <a:latin typeface="Arial" panose="020B0604020202020204" pitchFamily="34" charset="0"/>
                <a:ea typeface="Times New Roman"/>
                <a:cs typeface="Arial" panose="020B0604020202020204" pitchFamily="34" charset="0"/>
                <a:sym typeface="Times New Roman"/>
              </a:rPr>
              <a:t>, T. O. B., &amp; Russ, R. S. (2019). Defining sensemaking: Bringing clarity to a fragmented theoretical construct. </a:t>
            </a:r>
            <a:r>
              <a:rPr lang="en-US" sz="1050" i="1" dirty="0">
                <a:latin typeface="Arial" panose="020B0604020202020204" pitchFamily="34" charset="0"/>
                <a:ea typeface="Times New Roman"/>
                <a:cs typeface="Arial" panose="020B0604020202020204" pitchFamily="34" charset="0"/>
                <a:sym typeface="Times New Roman"/>
              </a:rPr>
              <a:t>Science Education</a:t>
            </a:r>
            <a:r>
              <a:rPr lang="en-US" sz="1050" dirty="0">
                <a:latin typeface="Arial" panose="020B0604020202020204" pitchFamily="34" charset="0"/>
                <a:ea typeface="Times New Roman"/>
                <a:cs typeface="Arial" panose="020B0604020202020204" pitchFamily="34" charset="0"/>
                <a:sym typeface="Times New Roman"/>
              </a:rPr>
              <a:t>, </a:t>
            </a:r>
            <a:r>
              <a:rPr lang="en-US" sz="1050" i="1" dirty="0">
                <a:latin typeface="Arial" panose="020B0604020202020204" pitchFamily="34" charset="0"/>
                <a:ea typeface="Times New Roman"/>
                <a:cs typeface="Arial" panose="020B0604020202020204" pitchFamily="34" charset="0"/>
                <a:sym typeface="Times New Roman"/>
              </a:rPr>
              <a:t>103</a:t>
            </a:r>
            <a:r>
              <a:rPr lang="en-US" sz="1050" dirty="0">
                <a:latin typeface="Arial" panose="020B0604020202020204" pitchFamily="34" charset="0"/>
                <a:ea typeface="Times New Roman"/>
                <a:cs typeface="Arial" panose="020B0604020202020204" pitchFamily="34" charset="0"/>
                <a:sym typeface="Times New Roman"/>
              </a:rPr>
              <a:t>(1), 187-205.</a:t>
            </a:r>
          </a:p>
          <a:p>
            <a:pPr marL="11113" lvl="0" indent="-11113" algn="l" rtl="0">
              <a:spcBef>
                <a:spcPts val="400"/>
              </a:spcBef>
              <a:spcAft>
                <a:spcPts val="400"/>
              </a:spcAft>
              <a:buNone/>
            </a:pPr>
            <a:r>
              <a:rPr lang="en-US" sz="1050" dirty="0">
                <a:latin typeface="Arial" panose="020B0604020202020204" pitchFamily="34" charset="0"/>
                <a:ea typeface="Times New Roman"/>
                <a:cs typeface="Arial" panose="020B0604020202020204" pitchFamily="34" charset="0"/>
                <a:sym typeface="Times New Roman"/>
              </a:rPr>
              <a:t>Allen, C. D., &amp; Penuel, W. R. (2015). Studying teachers’ sensemaking to investigate teachers’ responses to professional development focused on new standards. </a:t>
            </a:r>
            <a:r>
              <a:rPr lang="en-US" sz="1050" i="1" dirty="0">
                <a:latin typeface="Arial" panose="020B0604020202020204" pitchFamily="34" charset="0"/>
                <a:ea typeface="Times New Roman"/>
                <a:cs typeface="Arial" panose="020B0604020202020204" pitchFamily="34" charset="0"/>
                <a:sym typeface="Times New Roman"/>
              </a:rPr>
              <a:t>Journal of teacher education</a:t>
            </a:r>
            <a:r>
              <a:rPr lang="en-US" sz="1050" dirty="0">
                <a:latin typeface="Arial" panose="020B0604020202020204" pitchFamily="34" charset="0"/>
                <a:ea typeface="Times New Roman"/>
                <a:cs typeface="Arial" panose="020B0604020202020204" pitchFamily="34" charset="0"/>
                <a:sym typeface="Times New Roman"/>
              </a:rPr>
              <a:t>, </a:t>
            </a:r>
            <a:r>
              <a:rPr lang="en-US" sz="1050" i="1" dirty="0">
                <a:latin typeface="Arial" panose="020B0604020202020204" pitchFamily="34" charset="0"/>
                <a:ea typeface="Times New Roman"/>
                <a:cs typeface="Arial" panose="020B0604020202020204" pitchFamily="34" charset="0"/>
                <a:sym typeface="Times New Roman"/>
              </a:rPr>
              <a:t>66</a:t>
            </a:r>
            <a:r>
              <a:rPr lang="en-US" sz="1050" dirty="0">
                <a:latin typeface="Arial" panose="020B0604020202020204" pitchFamily="34" charset="0"/>
                <a:ea typeface="Times New Roman"/>
                <a:cs typeface="Arial" panose="020B0604020202020204" pitchFamily="34" charset="0"/>
                <a:sym typeface="Times New Roman"/>
              </a:rPr>
              <a:t>(2), 136-149.</a:t>
            </a:r>
          </a:p>
          <a:p>
            <a:pPr marL="457200" lvl="0" indent="-457200" algn="l" rtl="0">
              <a:spcBef>
                <a:spcPts val="400"/>
              </a:spcBef>
              <a:spcAft>
                <a:spcPts val="400"/>
              </a:spcAft>
              <a:buNone/>
            </a:pPr>
            <a:endParaRPr sz="1200" dirty="0">
              <a:solidFill>
                <a:srgbClr val="222222"/>
              </a:solidFill>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4254166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4444A-2E99-3D54-9308-A43E6D20754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C14AC7A-3938-CB44-68F4-D7EEBE2733D1}"/>
              </a:ext>
            </a:extLst>
          </p:cNvPr>
          <p:cNvSpPr>
            <a:spLocks noGrp="1"/>
          </p:cNvSpPr>
          <p:nvPr>
            <p:ph type="body" idx="1"/>
          </p:nvPr>
        </p:nvSpPr>
        <p:spPr>
          <a:xfrm>
            <a:off x="214045" y="604663"/>
            <a:ext cx="11763909" cy="2824337"/>
          </a:xfrm>
        </p:spPr>
        <p:txBody>
          <a:bodyPr>
            <a:normAutofit/>
          </a:bodyPr>
          <a:lstStyle/>
          <a:p>
            <a:pPr algn="l"/>
            <a:r>
              <a:rPr lang="en-US" sz="5400" b="1" dirty="0">
                <a:latin typeface="Arial" panose="020B0604020202020204" pitchFamily="34" charset="0"/>
              </a:rPr>
              <a:t>Study Design</a:t>
            </a:r>
          </a:p>
        </p:txBody>
      </p:sp>
      <p:sp>
        <p:nvSpPr>
          <p:cNvPr id="5" name="Google Shape;272;p39">
            <a:extLst>
              <a:ext uri="{FF2B5EF4-FFF2-40B4-BE49-F238E27FC236}">
                <a16:creationId xmlns:a16="http://schemas.microsoft.com/office/drawing/2014/main" id="{CB2C4CDA-E824-6C3B-53EA-7066ACF02F91}"/>
              </a:ext>
            </a:extLst>
          </p:cNvPr>
          <p:cNvSpPr txBox="1">
            <a:spLocks/>
          </p:cNvSpPr>
          <p:nvPr/>
        </p:nvSpPr>
        <p:spPr>
          <a:xfrm>
            <a:off x="408011" y="2714467"/>
            <a:ext cx="5264100" cy="354600"/>
          </a:xfrm>
          <a:prstGeom prst="rect">
            <a:avLst/>
          </a:prstGeom>
        </p:spPr>
        <p:txBody>
          <a:bodyPr spcFirstLastPara="1" vert="horz" wrap="square" lIns="0" tIns="45700" rIns="91425" bIns="45700" rtlCol="0" anchor="t" anchorCtr="0">
            <a:noAutofit/>
          </a:bodyPr>
          <a:lstStyle>
            <a:lvl1pPr marL="38100" lvl="0" indent="0" algn="ctr" defTabSz="914400" rtl="0" eaLnBrk="1" latinLnBrk="0" hangingPunct="1">
              <a:lnSpc>
                <a:spcPct val="90000"/>
              </a:lnSpc>
              <a:spcBef>
                <a:spcPts val="600"/>
              </a:spcBef>
              <a:spcAft>
                <a:spcPts val="0"/>
              </a:spcAft>
              <a:buSzPts val="3000"/>
              <a:buFont typeface="Arial" panose="020B0604020202020204" pitchFamily="34" charset="0"/>
              <a:buNone/>
              <a:defRPr sz="2800" i="0" kern="1200">
                <a:solidFill>
                  <a:srgbClr val="0E0E0E"/>
                </a:solidFill>
                <a:latin typeface="Helvetica" pitchFamily="2" charset="0"/>
                <a:ea typeface="+mn-ea"/>
                <a:cs typeface="Arial" panose="020B0604020202020204" pitchFamily="34" charset="0"/>
              </a:defRPr>
            </a:lvl1pPr>
            <a:lvl2pPr marL="914400" lvl="1" indent="-381000" algn="ctr" defTabSz="914400" rtl="0" eaLnBrk="1" latinLnBrk="0" hangingPunct="1">
              <a:lnSpc>
                <a:spcPct val="90000"/>
              </a:lnSpc>
              <a:spcBef>
                <a:spcPts val="0"/>
              </a:spcBef>
              <a:spcAft>
                <a:spcPts val="0"/>
              </a:spcAft>
              <a:buSzPts val="2400"/>
              <a:buFont typeface="Arial" panose="020B0604020202020204" pitchFamily="34" charset="0"/>
              <a:buChar char="○"/>
              <a:defRPr sz="2400" i="1" kern="1200">
                <a:solidFill>
                  <a:schemeClr val="tx1"/>
                </a:solidFill>
                <a:latin typeface="Arial" panose="020B0604020202020204" pitchFamily="34" charset="0"/>
                <a:ea typeface="+mn-ea"/>
                <a:cs typeface="Arial" panose="020B0604020202020204" pitchFamily="34" charset="0"/>
              </a:defRPr>
            </a:lvl2pPr>
            <a:lvl3pPr marL="1371600" lvl="2" indent="-381000" algn="ctr" defTabSz="914400" rtl="0" eaLnBrk="1" latinLnBrk="0" hangingPunct="1">
              <a:lnSpc>
                <a:spcPct val="90000"/>
              </a:lnSpc>
              <a:spcBef>
                <a:spcPts val="0"/>
              </a:spcBef>
              <a:spcAft>
                <a:spcPts val="0"/>
              </a:spcAft>
              <a:buSzPts val="2400"/>
              <a:buFont typeface="Arial" panose="020B0604020202020204" pitchFamily="34" charset="0"/>
              <a:buChar char="■"/>
              <a:defRPr sz="2000" i="1" kern="1200">
                <a:solidFill>
                  <a:schemeClr val="tx1"/>
                </a:solidFill>
                <a:latin typeface="Arial" panose="020B0604020202020204" pitchFamily="34" charset="0"/>
                <a:ea typeface="+mn-ea"/>
                <a:cs typeface="Arial" panose="020B0604020202020204" pitchFamily="34" charset="0"/>
              </a:defRPr>
            </a:lvl3pPr>
            <a:lvl4pPr marL="1828800" lvl="3" indent="-342900" algn="ctr" defTabSz="914400" rtl="0" eaLnBrk="1" latinLnBrk="0" hangingPunct="1">
              <a:lnSpc>
                <a:spcPct val="90000"/>
              </a:lnSpc>
              <a:spcBef>
                <a:spcPts val="0"/>
              </a:spcBef>
              <a:spcAft>
                <a:spcPts val="0"/>
              </a:spcAft>
              <a:buSzPts val="1800"/>
              <a:buFont typeface="Arial" panose="020B0604020202020204" pitchFamily="34" charset="0"/>
              <a:buChar char="●"/>
              <a:defRPr sz="1800" i="1" kern="1200">
                <a:solidFill>
                  <a:schemeClr val="tx1"/>
                </a:solidFill>
                <a:latin typeface="Arial" panose="020B0604020202020204" pitchFamily="34" charset="0"/>
                <a:ea typeface="+mn-ea"/>
                <a:cs typeface="Arial" panose="020B0604020202020204" pitchFamily="34" charset="0"/>
              </a:defRPr>
            </a:lvl4pPr>
            <a:lvl5pPr marL="2286000" lvl="4" indent="-342900" algn="ctr" defTabSz="914400" rtl="0" eaLnBrk="1" latinLnBrk="0" hangingPunct="1">
              <a:lnSpc>
                <a:spcPct val="90000"/>
              </a:lnSpc>
              <a:spcBef>
                <a:spcPts val="0"/>
              </a:spcBef>
              <a:spcAft>
                <a:spcPts val="0"/>
              </a:spcAft>
              <a:buSzPts val="1800"/>
              <a:buFont typeface="Arial" panose="020B0604020202020204" pitchFamily="34" charset="0"/>
              <a:buChar char="○"/>
              <a:defRPr sz="1800" i="1" kern="1200">
                <a:solidFill>
                  <a:schemeClr val="tx1"/>
                </a:solidFill>
                <a:latin typeface="Arial" panose="020B0604020202020204" pitchFamily="34" charset="0"/>
                <a:ea typeface="+mn-ea"/>
                <a:cs typeface="Arial" panose="020B0604020202020204" pitchFamily="34" charset="0"/>
              </a:defRPr>
            </a:lvl5pPr>
            <a:lvl6pPr marL="2743200" lvl="5" indent="-342900" algn="ctr" defTabSz="914400" rtl="0" eaLnBrk="1" latinLnBrk="0" hangingPunct="1">
              <a:lnSpc>
                <a:spcPct val="90000"/>
              </a:lnSpc>
              <a:spcBef>
                <a:spcPts val="0"/>
              </a:spcBef>
              <a:spcAft>
                <a:spcPts val="0"/>
              </a:spcAft>
              <a:buSzPts val="1800"/>
              <a:buFont typeface="Arial" panose="020B0604020202020204" pitchFamily="34" charset="0"/>
              <a:buChar char="■"/>
              <a:defRPr sz="1800" i="1" kern="1200">
                <a:solidFill>
                  <a:schemeClr val="tx1"/>
                </a:solidFill>
                <a:latin typeface="+mn-lt"/>
                <a:ea typeface="+mn-ea"/>
                <a:cs typeface="+mn-cs"/>
              </a:defRPr>
            </a:lvl6pPr>
            <a:lvl7pPr marL="3200400" lvl="6" indent="-342900" algn="ctr" defTabSz="914400" rtl="0" eaLnBrk="1" latinLnBrk="0" hangingPunct="1">
              <a:lnSpc>
                <a:spcPct val="90000"/>
              </a:lnSpc>
              <a:spcBef>
                <a:spcPts val="0"/>
              </a:spcBef>
              <a:spcAft>
                <a:spcPts val="0"/>
              </a:spcAft>
              <a:buSzPts val="1800"/>
              <a:buFont typeface="Arial" panose="020B0604020202020204" pitchFamily="34" charset="0"/>
              <a:buChar char="●"/>
              <a:defRPr sz="1800" i="1" kern="1200">
                <a:solidFill>
                  <a:schemeClr val="tx1"/>
                </a:solidFill>
                <a:latin typeface="+mn-lt"/>
                <a:ea typeface="+mn-ea"/>
                <a:cs typeface="+mn-cs"/>
              </a:defRPr>
            </a:lvl7pPr>
            <a:lvl8pPr marL="3657600" lvl="7" indent="-342900" algn="ctr" defTabSz="914400" rtl="0" eaLnBrk="1" latinLnBrk="0" hangingPunct="1">
              <a:lnSpc>
                <a:spcPct val="90000"/>
              </a:lnSpc>
              <a:spcBef>
                <a:spcPts val="0"/>
              </a:spcBef>
              <a:spcAft>
                <a:spcPts val="0"/>
              </a:spcAft>
              <a:buSzPts val="1800"/>
              <a:buFont typeface="Arial" panose="020B0604020202020204" pitchFamily="34" charset="0"/>
              <a:buChar char="○"/>
              <a:defRPr sz="1800" i="1" kern="1200">
                <a:solidFill>
                  <a:schemeClr val="tx1"/>
                </a:solidFill>
                <a:latin typeface="+mn-lt"/>
                <a:ea typeface="+mn-ea"/>
                <a:cs typeface="+mn-cs"/>
              </a:defRPr>
            </a:lvl8pPr>
            <a:lvl9pPr marL="4114800" lvl="8" indent="-342900" algn="ctr" defTabSz="914400" rtl="0" eaLnBrk="1" latinLnBrk="0" hangingPunct="1">
              <a:lnSpc>
                <a:spcPct val="90000"/>
              </a:lnSpc>
              <a:spcBef>
                <a:spcPts val="0"/>
              </a:spcBef>
              <a:spcAft>
                <a:spcPts val="0"/>
              </a:spcAft>
              <a:buSzPts val="1800"/>
              <a:buFont typeface="Arial" panose="020B0604020202020204" pitchFamily="34" charset="0"/>
              <a:buChar char="■"/>
              <a:defRPr sz="1800" i="1" kern="1200">
                <a:solidFill>
                  <a:schemeClr val="tx1"/>
                </a:solidFill>
                <a:latin typeface="+mn-lt"/>
                <a:ea typeface="+mn-ea"/>
                <a:cs typeface="+mn-cs"/>
              </a:defRPr>
            </a:lvl9pPr>
          </a:lstStyle>
          <a:p>
            <a:pPr marL="0" algn="l">
              <a:spcBef>
                <a:spcPts val="1000"/>
              </a:spcBef>
            </a:pPr>
            <a:r>
              <a:rPr lang="en-US" sz="3200" dirty="0">
                <a:latin typeface="Arial" panose="020B0604020202020204" pitchFamily="34" charset="0"/>
                <a:ea typeface="Red Hat Text Medium"/>
                <a:sym typeface="Red Hat Text Medium"/>
              </a:rPr>
              <a:t>Methods, Data, Analysis</a:t>
            </a:r>
          </a:p>
        </p:txBody>
      </p:sp>
    </p:spTree>
    <p:extLst>
      <p:ext uri="{BB962C8B-B14F-4D97-AF65-F5344CB8AC3E}">
        <p14:creationId xmlns:p14="http://schemas.microsoft.com/office/powerpoint/2010/main" val="18443702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041EA-D96B-5D26-EA01-8BE71F56F5A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2AB4F4E-B623-CB33-E72F-C25F5C205DB6}"/>
              </a:ext>
            </a:extLst>
          </p:cNvPr>
          <p:cNvSpPr/>
          <p:nvPr/>
        </p:nvSpPr>
        <p:spPr>
          <a:xfrm>
            <a:off x="194687" y="2216373"/>
            <a:ext cx="10041943" cy="224610"/>
          </a:xfrm>
          <a:prstGeom prst="rect">
            <a:avLst/>
          </a:prstGeom>
          <a:solidFill>
            <a:schemeClr val="lt1">
              <a:alpha val="9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A0F39290-4CFF-0849-0E10-AAC4FAC3910E}"/>
              </a:ext>
            </a:extLst>
          </p:cNvPr>
          <p:cNvSpPr txBox="1"/>
          <p:nvPr/>
        </p:nvSpPr>
        <p:spPr>
          <a:xfrm>
            <a:off x="606082" y="1351508"/>
            <a:ext cx="10979834" cy="2308324"/>
          </a:xfrm>
          <a:prstGeom prst="rect">
            <a:avLst/>
          </a:prstGeom>
          <a:noFill/>
        </p:spPr>
        <p:txBody>
          <a:bodyPr wrap="square" rtlCol="0">
            <a:spAutoFit/>
          </a:bodyPr>
          <a:lstStyle/>
          <a:p>
            <a:pPr lvl="0"/>
            <a:endParaRPr lang="en-US" sz="2400" b="1" i="1" dirty="0">
              <a:latin typeface="Arial" panose="020B0604020202020204" pitchFamily="34" charset="0"/>
              <a:ea typeface="Hind Vadodara"/>
              <a:cs typeface="Arial" panose="020B0604020202020204" pitchFamily="34" charset="0"/>
              <a:sym typeface="Hind Vadodara"/>
            </a:endParaRPr>
          </a:p>
          <a:p>
            <a:pPr marL="457200" lvl="0" indent="-355600">
              <a:buSzPts val="2000"/>
              <a:buFont typeface="Red Hat Text Medium"/>
              <a:buChar char="●"/>
            </a:pPr>
            <a:r>
              <a:rPr lang="en-US" sz="2400" dirty="0">
                <a:latin typeface="Arial" panose="020B0604020202020204" pitchFamily="34" charset="0"/>
                <a:ea typeface="Red Hat Text Medium"/>
                <a:cs typeface="Arial" panose="020B0604020202020204" pitchFamily="34" charset="0"/>
                <a:sym typeface="Red Hat Text Medium"/>
              </a:rPr>
              <a:t>Aaron - high school chemistry teacher &amp; science department chair </a:t>
            </a:r>
          </a:p>
          <a:p>
            <a:pPr marL="457200" lvl="0" indent="-355600">
              <a:buSzPts val="2000"/>
              <a:buFont typeface="Red Hat Text Medium"/>
              <a:buChar char="●"/>
            </a:pPr>
            <a:r>
              <a:rPr lang="en-US" sz="2400" dirty="0">
                <a:latin typeface="Arial" panose="020B0604020202020204" pitchFamily="34" charset="0"/>
                <a:ea typeface="Red Hat Text Medium"/>
                <a:cs typeface="Arial" panose="020B0604020202020204" pitchFamily="34" charset="0"/>
                <a:sym typeface="Red Hat Text Medium"/>
              </a:rPr>
              <a:t>Using &amp; adapting </a:t>
            </a:r>
            <a:r>
              <a:rPr lang="en-US" sz="2400" u="sng" dirty="0">
                <a:latin typeface="Arial" panose="020B0604020202020204" pitchFamily="34" charset="0"/>
                <a:ea typeface="Red Hat Text Medium"/>
                <a:cs typeface="Arial" panose="020B0604020202020204" pitchFamily="34" charset="0"/>
                <a:sym typeface="Red Hat Text Medium"/>
                <a:hlinkClick r:id="rId2">
                  <a:extLst>
                    <a:ext uri="{A12FA001-AC4F-418D-AE19-62706E023703}">
                      <ahyp:hlinkClr xmlns:ahyp="http://schemas.microsoft.com/office/drawing/2018/hyperlinkcolor" val="tx"/>
                    </a:ext>
                  </a:extLst>
                </a:hlinkClick>
              </a:rPr>
              <a:t>ChemLEAP</a:t>
            </a:r>
            <a:r>
              <a:rPr lang="en-US" sz="2400" dirty="0">
                <a:latin typeface="Arial" panose="020B0604020202020204" pitchFamily="34" charset="0"/>
                <a:ea typeface="Red Hat Text Medium"/>
                <a:cs typeface="Arial" panose="020B0604020202020204" pitchFamily="34" charset="0"/>
                <a:sym typeface="Red Hat Text Medium"/>
              </a:rPr>
              <a:t>, a phenomena-based storylines curriculum (</a:t>
            </a:r>
            <a:r>
              <a:rPr lang="en-US" sz="2400" u="sng" dirty="0">
                <a:latin typeface="Arial" panose="020B0604020202020204" pitchFamily="34" charset="0"/>
                <a:ea typeface="Red Hat Text Medium"/>
                <a:cs typeface="Arial" panose="020B0604020202020204" pitchFamily="34" charset="0"/>
                <a:sym typeface="Red Hat Text Medium"/>
                <a:hlinkClick r:id="rId3">
                  <a:extLst>
                    <a:ext uri="{A12FA001-AC4F-418D-AE19-62706E023703}">
                      <ahyp:hlinkClr xmlns:ahyp="http://schemas.microsoft.com/office/drawing/2018/hyperlinkcolor" val="tx"/>
                    </a:ext>
                  </a:extLst>
                </a:hlinkClick>
              </a:rPr>
              <a:t>https://chemleap.wceruw.org</a:t>
            </a:r>
            <a:r>
              <a:rPr lang="en-US" sz="2400" dirty="0">
                <a:latin typeface="Arial" panose="020B0604020202020204" pitchFamily="34" charset="0"/>
                <a:ea typeface="Red Hat Text Medium"/>
                <a:cs typeface="Arial" panose="020B0604020202020204" pitchFamily="34" charset="0"/>
                <a:sym typeface="Red Hat Text Medium"/>
              </a:rPr>
              <a:t>) </a:t>
            </a:r>
          </a:p>
          <a:p>
            <a:pPr marL="457200" lvl="0" indent="-355600">
              <a:buSzPts val="2000"/>
              <a:buFont typeface="Red Hat Text Medium"/>
              <a:buChar char="●"/>
            </a:pPr>
            <a:r>
              <a:rPr lang="en-US" sz="2400" dirty="0">
                <a:latin typeface="Arial" panose="020B0604020202020204" pitchFamily="34" charset="0"/>
                <a:ea typeface="Red Hat Text Medium"/>
                <a:cs typeface="Arial" panose="020B0604020202020204" pitchFamily="34" charset="0"/>
                <a:sym typeface="Red Hat Text Medium"/>
              </a:rPr>
              <a:t>Data: 2 years of interviews &amp; correspondence, teacher community meetings, classroom observations &amp; artifacts</a:t>
            </a:r>
          </a:p>
        </p:txBody>
      </p:sp>
      <p:sp>
        <p:nvSpPr>
          <p:cNvPr id="7" name="Title 1">
            <a:extLst>
              <a:ext uri="{FF2B5EF4-FFF2-40B4-BE49-F238E27FC236}">
                <a16:creationId xmlns:a16="http://schemas.microsoft.com/office/drawing/2014/main" id="{CAF20DD0-A800-35A5-826D-D94113AEFD73}"/>
              </a:ext>
            </a:extLst>
          </p:cNvPr>
          <p:cNvSpPr>
            <a:spLocks noGrp="1"/>
          </p:cNvSpPr>
          <p:nvPr>
            <p:ph type="title"/>
          </p:nvPr>
        </p:nvSpPr>
        <p:spPr>
          <a:xfrm>
            <a:off x="-109984" y="-27050"/>
            <a:ext cx="12411967" cy="1325563"/>
          </a:xfrm>
        </p:spPr>
        <p:txBody>
          <a:bodyPr>
            <a:normAutofit/>
          </a:bodyPr>
          <a:lstStyle/>
          <a:p>
            <a:pPr algn="ctr"/>
            <a:r>
              <a:rPr lang="en-US" dirty="0"/>
              <a:t>Single, Revelatory Case Study</a:t>
            </a:r>
            <a:endParaRPr lang="en-US" sz="3600" b="1" dirty="0">
              <a:solidFill>
                <a:srgbClr val="0E0E0E"/>
              </a:solidFill>
            </a:endParaRPr>
          </a:p>
        </p:txBody>
      </p:sp>
      <p:sp>
        <p:nvSpPr>
          <p:cNvPr id="2" name="Google Shape;280;p40">
            <a:extLst>
              <a:ext uri="{FF2B5EF4-FFF2-40B4-BE49-F238E27FC236}">
                <a16:creationId xmlns:a16="http://schemas.microsoft.com/office/drawing/2014/main" id="{DA81B883-63BD-947D-DAFF-7C554AF3BE76}"/>
              </a:ext>
            </a:extLst>
          </p:cNvPr>
          <p:cNvSpPr txBox="1">
            <a:spLocks/>
          </p:cNvSpPr>
          <p:nvPr/>
        </p:nvSpPr>
        <p:spPr>
          <a:xfrm>
            <a:off x="-109984" y="6094610"/>
            <a:ext cx="8309264" cy="714403"/>
          </a:xfrm>
          <a:prstGeom prst="rect">
            <a:avLst/>
          </a:prstGeom>
          <a:noFill/>
        </p:spPr>
        <p:txBody>
          <a:bodyPr spcFirstLastPara="1" wrap="square" lIns="274300" tIns="64000" rIns="182875" bIns="91425"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5000"/>
              </a:lnSpc>
              <a:spcBef>
                <a:spcPts val="0"/>
              </a:spcBef>
              <a:buFont typeface="Arial" panose="020B0604020202020204" pitchFamily="34" charset="0"/>
              <a:buNone/>
            </a:pPr>
            <a:r>
              <a:rPr lang="en-US" sz="1050" dirty="0"/>
              <a:t>Yin, R. K. (2017). </a:t>
            </a:r>
            <a:r>
              <a:rPr lang="en-US" sz="1050" i="1" dirty="0"/>
              <a:t>Case study research and applications: Design and methods</a:t>
            </a:r>
            <a:r>
              <a:rPr lang="en-US" sz="1050" dirty="0"/>
              <a:t>. Sage publications.</a:t>
            </a:r>
          </a:p>
          <a:p>
            <a:pPr marL="457200" indent="-457200">
              <a:lnSpc>
                <a:spcPct val="115000"/>
              </a:lnSpc>
              <a:spcBef>
                <a:spcPts val="0"/>
              </a:spcBef>
              <a:buFont typeface="Arial" panose="020B0604020202020204" pitchFamily="34" charset="0"/>
              <a:buNone/>
            </a:pPr>
            <a:r>
              <a:rPr lang="en-US" sz="1050" dirty="0"/>
              <a:t>Marshall, C., Rossman, G. B., &amp; Blanco, G. (2021). </a:t>
            </a:r>
            <a:r>
              <a:rPr lang="en-US" sz="1050" i="1" dirty="0"/>
              <a:t>Designing Qualitative Research</a:t>
            </a:r>
            <a:r>
              <a:rPr lang="en-US" sz="1050" dirty="0"/>
              <a:t>.</a:t>
            </a:r>
          </a:p>
          <a:p>
            <a:pPr marL="457200" indent="-457200">
              <a:lnSpc>
                <a:spcPct val="115000"/>
              </a:lnSpc>
              <a:spcBef>
                <a:spcPts val="0"/>
              </a:spcBef>
              <a:buFont typeface="Arial" panose="020B0604020202020204" pitchFamily="34" charset="0"/>
              <a:buNone/>
            </a:pPr>
            <a:r>
              <a:rPr lang="en-US" sz="1050" dirty="0"/>
              <a:t>Stake, R. E. (1995). </a:t>
            </a:r>
            <a:r>
              <a:rPr lang="en-US" sz="1050" i="1" dirty="0"/>
              <a:t>The art of case study research</a:t>
            </a:r>
            <a:r>
              <a:rPr lang="en-US" sz="1050" dirty="0"/>
              <a:t>. Sage.</a:t>
            </a:r>
          </a:p>
        </p:txBody>
      </p:sp>
      <p:pic>
        <p:nvPicPr>
          <p:cNvPr id="5" name="Google Shape;281;p40">
            <a:extLst>
              <a:ext uri="{FF2B5EF4-FFF2-40B4-BE49-F238E27FC236}">
                <a16:creationId xmlns:a16="http://schemas.microsoft.com/office/drawing/2014/main" id="{865A97F2-4026-6871-FBE4-579AF4556F0A}"/>
              </a:ext>
            </a:extLst>
          </p:cNvPr>
          <p:cNvPicPr preferRelativeResize="0"/>
          <p:nvPr/>
        </p:nvPicPr>
        <p:blipFill rotWithShape="1">
          <a:blip r:embed="rId4">
            <a:alphaModFix/>
          </a:blip>
          <a:srcRect/>
          <a:stretch/>
        </p:blipFill>
        <p:spPr>
          <a:xfrm>
            <a:off x="10450286" y="4097368"/>
            <a:ext cx="1577935" cy="2548072"/>
          </a:xfrm>
          <a:prstGeom prst="rect">
            <a:avLst/>
          </a:prstGeom>
          <a:noFill/>
          <a:ln>
            <a:noFill/>
          </a:ln>
        </p:spPr>
      </p:pic>
    </p:spTree>
    <p:extLst>
      <p:ext uri="{BB962C8B-B14F-4D97-AF65-F5344CB8AC3E}">
        <p14:creationId xmlns:p14="http://schemas.microsoft.com/office/powerpoint/2010/main" val="1293494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grpSp>
        <p:nvGrpSpPr>
          <p:cNvPr id="288" name="Google Shape;288;p41"/>
          <p:cNvGrpSpPr/>
          <p:nvPr/>
        </p:nvGrpSpPr>
        <p:grpSpPr>
          <a:xfrm>
            <a:off x="977597" y="1095705"/>
            <a:ext cx="10236397" cy="5190806"/>
            <a:chOff x="-60750" y="634625"/>
            <a:chExt cx="7562350" cy="3603475"/>
          </a:xfrm>
        </p:grpSpPr>
        <p:cxnSp>
          <p:nvCxnSpPr>
            <p:cNvPr id="289" name="Google Shape;289;p41"/>
            <p:cNvCxnSpPr>
              <a:endCxn id="290" idx="2"/>
            </p:cNvCxnSpPr>
            <p:nvPr/>
          </p:nvCxnSpPr>
          <p:spPr>
            <a:xfrm flipH="1">
              <a:off x="345300" y="2507278"/>
              <a:ext cx="6810900" cy="10200"/>
            </a:xfrm>
            <a:prstGeom prst="straightConnector1">
              <a:avLst/>
            </a:prstGeom>
            <a:noFill/>
            <a:ln w="28575" cap="flat" cmpd="sng">
              <a:solidFill>
                <a:srgbClr val="000000"/>
              </a:solidFill>
              <a:prstDash val="solid"/>
              <a:round/>
              <a:headEnd type="none" w="med" len="med"/>
              <a:tailEnd type="none" w="med" len="med"/>
            </a:ln>
          </p:spPr>
        </p:cxnSp>
        <p:sp>
          <p:nvSpPr>
            <p:cNvPr id="290" name="Google Shape;290;p41"/>
            <p:cNvSpPr txBox="1"/>
            <p:nvPr/>
          </p:nvSpPr>
          <p:spPr>
            <a:xfrm rot="-5401148">
              <a:off x="-725550" y="2344978"/>
              <a:ext cx="1796700" cy="345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a:latin typeface="Calibri"/>
                  <a:ea typeface="Calibri"/>
                  <a:cs typeface="Calibri"/>
                  <a:sym typeface="Calibri"/>
                </a:rPr>
                <a:t>August  2022</a:t>
              </a:r>
              <a:endParaRPr sz="1800">
                <a:latin typeface="Calibri"/>
                <a:ea typeface="Calibri"/>
                <a:cs typeface="Calibri"/>
                <a:sym typeface="Calibri"/>
              </a:endParaRPr>
            </a:p>
          </p:txBody>
        </p:sp>
        <p:sp>
          <p:nvSpPr>
            <p:cNvPr id="291" name="Google Shape;291;p41"/>
            <p:cNvSpPr txBox="1"/>
            <p:nvPr/>
          </p:nvSpPr>
          <p:spPr>
            <a:xfrm rot="-5401148">
              <a:off x="6430750" y="2339953"/>
              <a:ext cx="1796700" cy="345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a:latin typeface="Calibri"/>
                  <a:ea typeface="Calibri"/>
                  <a:cs typeface="Calibri"/>
                  <a:sym typeface="Calibri"/>
                </a:rPr>
                <a:t>June 2024</a:t>
              </a:r>
              <a:endParaRPr sz="1800">
                <a:latin typeface="Calibri"/>
                <a:ea typeface="Calibri"/>
                <a:cs typeface="Calibri"/>
                <a:sym typeface="Calibri"/>
              </a:endParaRPr>
            </a:p>
          </p:txBody>
        </p:sp>
        <p:cxnSp>
          <p:nvCxnSpPr>
            <p:cNvPr id="292" name="Google Shape;292;p41"/>
            <p:cNvCxnSpPr/>
            <p:nvPr/>
          </p:nvCxnSpPr>
          <p:spPr>
            <a:xfrm>
              <a:off x="3810000" y="2375350"/>
              <a:ext cx="0" cy="274200"/>
            </a:xfrm>
            <a:prstGeom prst="straightConnector1">
              <a:avLst/>
            </a:prstGeom>
            <a:noFill/>
            <a:ln w="28575" cap="flat" cmpd="sng">
              <a:solidFill>
                <a:srgbClr val="000000"/>
              </a:solidFill>
              <a:prstDash val="solid"/>
              <a:round/>
              <a:headEnd type="none" w="med" len="med"/>
              <a:tailEnd type="none" w="med" len="med"/>
            </a:ln>
          </p:spPr>
        </p:cxnSp>
        <p:sp>
          <p:nvSpPr>
            <p:cNvPr id="293" name="Google Shape;293;p41"/>
            <p:cNvSpPr txBox="1"/>
            <p:nvPr/>
          </p:nvSpPr>
          <p:spPr>
            <a:xfrm>
              <a:off x="992525" y="2517550"/>
              <a:ext cx="2111400" cy="406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b="1">
                  <a:latin typeface="Calibri"/>
                  <a:ea typeface="Calibri"/>
                  <a:cs typeface="Calibri"/>
                  <a:sym typeface="Calibri"/>
                </a:rPr>
                <a:t>2022 - 2023</a:t>
              </a:r>
              <a:endParaRPr sz="1800" b="1">
                <a:latin typeface="Calibri"/>
                <a:ea typeface="Calibri"/>
                <a:cs typeface="Calibri"/>
                <a:sym typeface="Calibri"/>
              </a:endParaRPr>
            </a:p>
          </p:txBody>
        </p:sp>
        <p:sp>
          <p:nvSpPr>
            <p:cNvPr id="294" name="Google Shape;294;p41"/>
            <p:cNvSpPr txBox="1"/>
            <p:nvPr/>
          </p:nvSpPr>
          <p:spPr>
            <a:xfrm>
              <a:off x="4397875" y="2517550"/>
              <a:ext cx="2111400" cy="406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b="1">
                  <a:latin typeface="Calibri"/>
                  <a:ea typeface="Calibri"/>
                  <a:cs typeface="Calibri"/>
                  <a:sym typeface="Calibri"/>
                </a:rPr>
                <a:t>2023 - 2024</a:t>
              </a:r>
              <a:endParaRPr sz="1800" b="1">
                <a:latin typeface="Calibri"/>
                <a:ea typeface="Calibri"/>
                <a:cs typeface="Calibri"/>
                <a:sym typeface="Calibri"/>
              </a:endParaRPr>
            </a:p>
          </p:txBody>
        </p:sp>
        <p:cxnSp>
          <p:nvCxnSpPr>
            <p:cNvPr id="295" name="Google Shape;295;p41"/>
            <p:cNvCxnSpPr/>
            <p:nvPr/>
          </p:nvCxnSpPr>
          <p:spPr>
            <a:xfrm rot="10800000" flipH="1">
              <a:off x="1233550" y="1898250"/>
              <a:ext cx="10200" cy="619200"/>
            </a:xfrm>
            <a:prstGeom prst="straightConnector1">
              <a:avLst/>
            </a:prstGeom>
            <a:noFill/>
            <a:ln w="9525" cap="flat" cmpd="sng">
              <a:solidFill>
                <a:srgbClr val="000000"/>
              </a:solidFill>
              <a:prstDash val="solid"/>
              <a:round/>
              <a:headEnd type="none" w="med" len="med"/>
              <a:tailEnd type="none" w="med" len="med"/>
            </a:ln>
          </p:spPr>
        </p:cxnSp>
        <p:cxnSp>
          <p:nvCxnSpPr>
            <p:cNvPr id="296" name="Google Shape;296;p41"/>
            <p:cNvCxnSpPr>
              <a:stCxn id="293" idx="0"/>
            </p:cNvCxnSpPr>
            <p:nvPr/>
          </p:nvCxnSpPr>
          <p:spPr>
            <a:xfrm rot="10800000" flipH="1">
              <a:off x="2048225" y="1167250"/>
              <a:ext cx="2400" cy="1350300"/>
            </a:xfrm>
            <a:prstGeom prst="straightConnector1">
              <a:avLst/>
            </a:prstGeom>
            <a:noFill/>
            <a:ln w="9525" cap="flat" cmpd="sng">
              <a:solidFill>
                <a:srgbClr val="000000"/>
              </a:solidFill>
              <a:prstDash val="solid"/>
              <a:round/>
              <a:headEnd type="none" w="med" len="med"/>
              <a:tailEnd type="none" w="med" len="med"/>
            </a:ln>
          </p:spPr>
        </p:cxnSp>
        <p:cxnSp>
          <p:nvCxnSpPr>
            <p:cNvPr id="297" name="Google Shape;297;p41"/>
            <p:cNvCxnSpPr/>
            <p:nvPr/>
          </p:nvCxnSpPr>
          <p:spPr>
            <a:xfrm rot="10800000">
              <a:off x="2791525" y="2141900"/>
              <a:ext cx="0" cy="365400"/>
            </a:xfrm>
            <a:prstGeom prst="straightConnector1">
              <a:avLst/>
            </a:prstGeom>
            <a:noFill/>
            <a:ln w="9525" cap="flat" cmpd="sng">
              <a:solidFill>
                <a:srgbClr val="000000"/>
              </a:solidFill>
              <a:prstDash val="solid"/>
              <a:round/>
              <a:headEnd type="none" w="med" len="med"/>
              <a:tailEnd type="none" w="med" len="med"/>
            </a:ln>
          </p:spPr>
        </p:cxnSp>
        <p:cxnSp>
          <p:nvCxnSpPr>
            <p:cNvPr id="298" name="Google Shape;298;p41"/>
            <p:cNvCxnSpPr/>
            <p:nvPr/>
          </p:nvCxnSpPr>
          <p:spPr>
            <a:xfrm rot="10800000">
              <a:off x="3471625" y="1557480"/>
              <a:ext cx="0" cy="964200"/>
            </a:xfrm>
            <a:prstGeom prst="straightConnector1">
              <a:avLst/>
            </a:prstGeom>
            <a:noFill/>
            <a:ln w="9525" cap="flat" cmpd="sng">
              <a:solidFill>
                <a:srgbClr val="000000"/>
              </a:solidFill>
              <a:prstDash val="solid"/>
              <a:round/>
              <a:headEnd type="none" w="med" len="med"/>
              <a:tailEnd type="none" w="med" len="med"/>
            </a:ln>
          </p:spPr>
        </p:cxnSp>
        <p:cxnSp>
          <p:nvCxnSpPr>
            <p:cNvPr id="299" name="Google Shape;299;p41"/>
            <p:cNvCxnSpPr/>
            <p:nvPr/>
          </p:nvCxnSpPr>
          <p:spPr>
            <a:xfrm rot="10800000" flipH="1">
              <a:off x="4738750" y="1898250"/>
              <a:ext cx="10200" cy="619200"/>
            </a:xfrm>
            <a:prstGeom prst="straightConnector1">
              <a:avLst/>
            </a:prstGeom>
            <a:noFill/>
            <a:ln w="9525" cap="flat" cmpd="sng">
              <a:solidFill>
                <a:srgbClr val="000000"/>
              </a:solidFill>
              <a:prstDash val="solid"/>
              <a:round/>
              <a:headEnd type="none" w="med" len="med"/>
              <a:tailEnd type="none" w="med" len="med"/>
            </a:ln>
          </p:spPr>
        </p:cxnSp>
        <p:cxnSp>
          <p:nvCxnSpPr>
            <p:cNvPr id="300" name="Google Shape;300;p41"/>
            <p:cNvCxnSpPr/>
            <p:nvPr/>
          </p:nvCxnSpPr>
          <p:spPr>
            <a:xfrm rot="10800000" flipH="1">
              <a:off x="5553425" y="1167250"/>
              <a:ext cx="2400" cy="1350300"/>
            </a:xfrm>
            <a:prstGeom prst="straightConnector1">
              <a:avLst/>
            </a:prstGeom>
            <a:noFill/>
            <a:ln w="9525" cap="flat" cmpd="sng">
              <a:solidFill>
                <a:srgbClr val="000000"/>
              </a:solidFill>
              <a:prstDash val="solid"/>
              <a:round/>
              <a:headEnd type="none" w="med" len="med"/>
              <a:tailEnd type="none" w="med" len="med"/>
            </a:ln>
          </p:spPr>
        </p:cxnSp>
        <p:cxnSp>
          <p:nvCxnSpPr>
            <p:cNvPr id="301" name="Google Shape;301;p41"/>
            <p:cNvCxnSpPr/>
            <p:nvPr/>
          </p:nvCxnSpPr>
          <p:spPr>
            <a:xfrm rot="10800000">
              <a:off x="6677725" y="2141900"/>
              <a:ext cx="0" cy="365400"/>
            </a:xfrm>
            <a:prstGeom prst="straightConnector1">
              <a:avLst/>
            </a:prstGeom>
            <a:noFill/>
            <a:ln w="9525" cap="flat" cmpd="sng">
              <a:solidFill>
                <a:srgbClr val="000000"/>
              </a:solidFill>
              <a:prstDash val="solid"/>
              <a:round/>
              <a:headEnd type="none" w="med" len="med"/>
              <a:tailEnd type="none" w="med" len="med"/>
            </a:ln>
          </p:spPr>
        </p:cxnSp>
        <p:sp>
          <p:nvSpPr>
            <p:cNvPr id="302" name="Google Shape;302;p41"/>
            <p:cNvSpPr txBox="1"/>
            <p:nvPr/>
          </p:nvSpPr>
          <p:spPr>
            <a:xfrm>
              <a:off x="574200" y="1380650"/>
              <a:ext cx="1299000" cy="406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a:latin typeface="Calibri"/>
                  <a:ea typeface="Calibri"/>
                  <a:cs typeface="Calibri"/>
                  <a:sym typeface="Calibri"/>
                </a:rPr>
                <a:t>Interview #1 (November)</a:t>
              </a:r>
              <a:endParaRPr sz="1800">
                <a:latin typeface="Calibri"/>
                <a:ea typeface="Calibri"/>
                <a:cs typeface="Calibri"/>
                <a:sym typeface="Calibri"/>
              </a:endParaRPr>
            </a:p>
          </p:txBody>
        </p:sp>
        <p:sp>
          <p:nvSpPr>
            <p:cNvPr id="303" name="Google Shape;303;p41"/>
            <p:cNvSpPr txBox="1"/>
            <p:nvPr/>
          </p:nvSpPr>
          <p:spPr>
            <a:xfrm>
              <a:off x="1399925" y="634625"/>
              <a:ext cx="1299000" cy="406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a:latin typeface="Calibri"/>
                  <a:ea typeface="Calibri"/>
                  <a:cs typeface="Calibri"/>
                  <a:sym typeface="Calibri"/>
                </a:rPr>
                <a:t>Interview #2 (January)</a:t>
              </a:r>
              <a:endParaRPr sz="1800">
                <a:latin typeface="Calibri"/>
                <a:ea typeface="Calibri"/>
                <a:cs typeface="Calibri"/>
                <a:sym typeface="Calibri"/>
              </a:endParaRPr>
            </a:p>
          </p:txBody>
        </p:sp>
        <p:sp>
          <p:nvSpPr>
            <p:cNvPr id="304" name="Google Shape;304;p41"/>
            <p:cNvSpPr txBox="1"/>
            <p:nvPr/>
          </p:nvSpPr>
          <p:spPr>
            <a:xfrm>
              <a:off x="2111625" y="1616475"/>
              <a:ext cx="1299000" cy="406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a:latin typeface="Calibri"/>
                  <a:ea typeface="Calibri"/>
                  <a:cs typeface="Calibri"/>
                  <a:sym typeface="Calibri"/>
                </a:rPr>
                <a:t>Interview #3 (March)</a:t>
              </a:r>
              <a:endParaRPr sz="1800">
                <a:latin typeface="Calibri"/>
                <a:ea typeface="Calibri"/>
                <a:cs typeface="Calibri"/>
                <a:sym typeface="Calibri"/>
              </a:endParaRPr>
            </a:p>
          </p:txBody>
        </p:sp>
        <p:sp>
          <p:nvSpPr>
            <p:cNvPr id="305" name="Google Shape;305;p41"/>
            <p:cNvSpPr txBox="1"/>
            <p:nvPr/>
          </p:nvSpPr>
          <p:spPr>
            <a:xfrm>
              <a:off x="2822125" y="1040825"/>
              <a:ext cx="1299000" cy="406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a:latin typeface="Calibri"/>
                  <a:ea typeface="Calibri"/>
                  <a:cs typeface="Calibri"/>
                  <a:sym typeface="Calibri"/>
                </a:rPr>
                <a:t>Interview #4 (May)</a:t>
              </a:r>
              <a:endParaRPr sz="1800">
                <a:latin typeface="Calibri"/>
                <a:ea typeface="Calibri"/>
                <a:cs typeface="Calibri"/>
                <a:sym typeface="Calibri"/>
              </a:endParaRPr>
            </a:p>
          </p:txBody>
        </p:sp>
        <p:sp>
          <p:nvSpPr>
            <p:cNvPr id="306" name="Google Shape;306;p41"/>
            <p:cNvSpPr txBox="1"/>
            <p:nvPr/>
          </p:nvSpPr>
          <p:spPr>
            <a:xfrm>
              <a:off x="4091625" y="1380650"/>
              <a:ext cx="1299000" cy="406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a:latin typeface="Calibri"/>
                  <a:ea typeface="Calibri"/>
                  <a:cs typeface="Calibri"/>
                  <a:sym typeface="Calibri"/>
                </a:rPr>
                <a:t>Interview #5 (November)</a:t>
              </a:r>
              <a:endParaRPr sz="1800">
                <a:latin typeface="Calibri"/>
                <a:ea typeface="Calibri"/>
                <a:cs typeface="Calibri"/>
                <a:sym typeface="Calibri"/>
              </a:endParaRPr>
            </a:p>
          </p:txBody>
        </p:sp>
        <p:sp>
          <p:nvSpPr>
            <p:cNvPr id="307" name="Google Shape;307;p41"/>
            <p:cNvSpPr txBox="1"/>
            <p:nvPr/>
          </p:nvSpPr>
          <p:spPr>
            <a:xfrm>
              <a:off x="4828775" y="634625"/>
              <a:ext cx="1451700" cy="406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a:latin typeface="Calibri"/>
                  <a:ea typeface="Calibri"/>
                  <a:cs typeface="Calibri"/>
                  <a:sym typeface="Calibri"/>
                </a:rPr>
                <a:t>Interviews #6&amp;7 (January)</a:t>
              </a:r>
              <a:endParaRPr sz="1800">
                <a:latin typeface="Calibri"/>
                <a:ea typeface="Calibri"/>
                <a:cs typeface="Calibri"/>
                <a:sym typeface="Calibri"/>
              </a:endParaRPr>
            </a:p>
          </p:txBody>
        </p:sp>
        <p:sp>
          <p:nvSpPr>
            <p:cNvPr id="308" name="Google Shape;308;p41"/>
            <p:cNvSpPr txBox="1"/>
            <p:nvPr/>
          </p:nvSpPr>
          <p:spPr>
            <a:xfrm>
              <a:off x="6028225" y="1639300"/>
              <a:ext cx="1299000" cy="406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a:latin typeface="Calibri"/>
                  <a:ea typeface="Calibri"/>
                  <a:cs typeface="Calibri"/>
                  <a:sym typeface="Calibri"/>
                </a:rPr>
                <a:t>Interview #8 (April)</a:t>
              </a:r>
              <a:endParaRPr sz="1800">
                <a:latin typeface="Calibri"/>
                <a:ea typeface="Calibri"/>
                <a:cs typeface="Calibri"/>
                <a:sym typeface="Calibri"/>
              </a:endParaRPr>
            </a:p>
          </p:txBody>
        </p:sp>
        <p:cxnSp>
          <p:nvCxnSpPr>
            <p:cNvPr id="309" name="Google Shape;309;p41"/>
            <p:cNvCxnSpPr/>
            <p:nvPr/>
          </p:nvCxnSpPr>
          <p:spPr>
            <a:xfrm>
              <a:off x="5715000" y="2507300"/>
              <a:ext cx="0" cy="873000"/>
            </a:xfrm>
            <a:prstGeom prst="straightConnector1">
              <a:avLst/>
            </a:prstGeom>
            <a:noFill/>
            <a:ln w="9525" cap="flat" cmpd="sng">
              <a:solidFill>
                <a:srgbClr val="000000"/>
              </a:solidFill>
              <a:prstDash val="solid"/>
              <a:round/>
              <a:headEnd type="none" w="med" len="med"/>
              <a:tailEnd type="none" w="med" len="med"/>
            </a:ln>
          </p:spPr>
        </p:cxnSp>
        <p:sp>
          <p:nvSpPr>
            <p:cNvPr id="310" name="Google Shape;310;p41"/>
            <p:cNvSpPr txBox="1"/>
            <p:nvPr/>
          </p:nvSpPr>
          <p:spPr>
            <a:xfrm>
              <a:off x="5065500" y="3304100"/>
              <a:ext cx="1299000" cy="406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a:latin typeface="Calibri"/>
                  <a:ea typeface="Calibri"/>
                  <a:cs typeface="Calibri"/>
                  <a:sym typeface="Calibri"/>
                </a:rPr>
                <a:t>Emails 3 &amp; 4 (January)</a:t>
              </a:r>
              <a:endParaRPr sz="1800">
                <a:latin typeface="Calibri"/>
                <a:ea typeface="Calibri"/>
                <a:cs typeface="Calibri"/>
                <a:sym typeface="Calibri"/>
              </a:endParaRPr>
            </a:p>
          </p:txBody>
        </p:sp>
        <p:cxnSp>
          <p:nvCxnSpPr>
            <p:cNvPr id="311" name="Google Shape;311;p41"/>
            <p:cNvCxnSpPr/>
            <p:nvPr/>
          </p:nvCxnSpPr>
          <p:spPr>
            <a:xfrm>
              <a:off x="6384975" y="2507300"/>
              <a:ext cx="0" cy="477000"/>
            </a:xfrm>
            <a:prstGeom prst="straightConnector1">
              <a:avLst/>
            </a:prstGeom>
            <a:noFill/>
            <a:ln w="9525" cap="flat" cmpd="sng">
              <a:solidFill>
                <a:srgbClr val="000000"/>
              </a:solidFill>
              <a:prstDash val="solid"/>
              <a:round/>
              <a:headEnd type="none" w="med" len="med"/>
              <a:tailEnd type="none" w="med" len="med"/>
            </a:ln>
          </p:spPr>
        </p:cxnSp>
        <p:sp>
          <p:nvSpPr>
            <p:cNvPr id="312" name="Google Shape;312;p41"/>
            <p:cNvSpPr txBox="1"/>
            <p:nvPr/>
          </p:nvSpPr>
          <p:spPr>
            <a:xfrm>
              <a:off x="5714993" y="2892777"/>
              <a:ext cx="1299000" cy="406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a:latin typeface="Calibri"/>
                  <a:ea typeface="Calibri"/>
                  <a:cs typeface="Calibri"/>
                  <a:sym typeface="Calibri"/>
                </a:rPr>
                <a:t>Email 5</a:t>
              </a:r>
              <a:endParaRPr sz="1800">
                <a:latin typeface="Calibri"/>
                <a:ea typeface="Calibri"/>
                <a:cs typeface="Calibri"/>
                <a:sym typeface="Calibri"/>
              </a:endParaRPr>
            </a:p>
            <a:p>
              <a:pPr marL="0" lvl="0" indent="0" algn="ctr" rtl="0">
                <a:spcBef>
                  <a:spcPts val="0"/>
                </a:spcBef>
                <a:spcAft>
                  <a:spcPts val="0"/>
                </a:spcAft>
                <a:buNone/>
              </a:pPr>
              <a:r>
                <a:rPr lang="en-US" sz="1800">
                  <a:latin typeface="Calibri"/>
                  <a:ea typeface="Calibri"/>
                  <a:cs typeface="Calibri"/>
                  <a:sym typeface="Calibri"/>
                </a:rPr>
                <a:t>(March)</a:t>
              </a:r>
              <a:endParaRPr sz="1800">
                <a:latin typeface="Calibri"/>
                <a:ea typeface="Calibri"/>
                <a:cs typeface="Calibri"/>
                <a:sym typeface="Calibri"/>
              </a:endParaRPr>
            </a:p>
          </p:txBody>
        </p:sp>
        <p:sp>
          <p:nvSpPr>
            <p:cNvPr id="313" name="Google Shape;313;p41"/>
            <p:cNvSpPr txBox="1"/>
            <p:nvPr/>
          </p:nvSpPr>
          <p:spPr>
            <a:xfrm>
              <a:off x="-60750" y="3304100"/>
              <a:ext cx="1299000" cy="406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a:latin typeface="Calibri"/>
                  <a:ea typeface="Calibri"/>
                  <a:cs typeface="Calibri"/>
                  <a:sym typeface="Calibri"/>
                </a:rPr>
                <a:t>Email 1 (September)</a:t>
              </a:r>
              <a:endParaRPr sz="1800">
                <a:latin typeface="Calibri"/>
                <a:ea typeface="Calibri"/>
                <a:cs typeface="Calibri"/>
                <a:sym typeface="Calibri"/>
              </a:endParaRPr>
            </a:p>
          </p:txBody>
        </p:sp>
        <p:sp>
          <p:nvSpPr>
            <p:cNvPr id="314" name="Google Shape;314;p41"/>
            <p:cNvSpPr txBox="1"/>
            <p:nvPr/>
          </p:nvSpPr>
          <p:spPr>
            <a:xfrm>
              <a:off x="345600" y="2816575"/>
              <a:ext cx="1299000" cy="406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a:latin typeface="Calibri"/>
                  <a:ea typeface="Calibri"/>
                  <a:cs typeface="Calibri"/>
                  <a:sym typeface="Calibri"/>
                </a:rPr>
                <a:t>Email 2 (October)</a:t>
              </a:r>
              <a:endParaRPr sz="1800">
                <a:latin typeface="Calibri"/>
                <a:ea typeface="Calibri"/>
                <a:cs typeface="Calibri"/>
                <a:sym typeface="Calibri"/>
              </a:endParaRPr>
            </a:p>
          </p:txBody>
        </p:sp>
        <p:cxnSp>
          <p:nvCxnSpPr>
            <p:cNvPr id="315" name="Google Shape;315;p41"/>
            <p:cNvCxnSpPr>
              <a:endCxn id="313" idx="0"/>
            </p:cNvCxnSpPr>
            <p:nvPr/>
          </p:nvCxnSpPr>
          <p:spPr>
            <a:xfrm flipH="1">
              <a:off x="588750" y="2527700"/>
              <a:ext cx="10200" cy="776400"/>
            </a:xfrm>
            <a:prstGeom prst="straightConnector1">
              <a:avLst/>
            </a:prstGeom>
            <a:noFill/>
            <a:ln w="9525" cap="flat" cmpd="sng">
              <a:solidFill>
                <a:srgbClr val="000000"/>
              </a:solidFill>
              <a:prstDash val="solid"/>
              <a:round/>
              <a:headEnd type="none" w="med" len="med"/>
              <a:tailEnd type="none" w="med" len="med"/>
            </a:ln>
          </p:spPr>
        </p:cxnSp>
        <p:cxnSp>
          <p:nvCxnSpPr>
            <p:cNvPr id="316" name="Google Shape;316;p41"/>
            <p:cNvCxnSpPr/>
            <p:nvPr/>
          </p:nvCxnSpPr>
          <p:spPr>
            <a:xfrm flipH="1">
              <a:off x="908525" y="2507275"/>
              <a:ext cx="7800" cy="385500"/>
            </a:xfrm>
            <a:prstGeom prst="straightConnector1">
              <a:avLst/>
            </a:prstGeom>
            <a:noFill/>
            <a:ln w="9525" cap="flat" cmpd="sng">
              <a:solidFill>
                <a:srgbClr val="000000"/>
              </a:solidFill>
              <a:prstDash val="solid"/>
              <a:round/>
              <a:headEnd type="none" w="med" len="med"/>
              <a:tailEnd type="none" w="med" len="med"/>
            </a:ln>
          </p:spPr>
        </p:cxnSp>
        <p:cxnSp>
          <p:nvCxnSpPr>
            <p:cNvPr id="317" name="Google Shape;317;p41"/>
            <p:cNvCxnSpPr/>
            <p:nvPr/>
          </p:nvCxnSpPr>
          <p:spPr>
            <a:xfrm rot="10800000">
              <a:off x="324875" y="3963900"/>
              <a:ext cx="3471600" cy="0"/>
            </a:xfrm>
            <a:prstGeom prst="straightConnector1">
              <a:avLst/>
            </a:prstGeom>
            <a:noFill/>
            <a:ln w="19050" cap="flat" cmpd="sng">
              <a:solidFill>
                <a:srgbClr val="000000"/>
              </a:solidFill>
              <a:prstDash val="solid"/>
              <a:round/>
              <a:headEnd type="triangle" w="med" len="med"/>
              <a:tailEnd type="triangle" w="med" len="med"/>
            </a:ln>
          </p:spPr>
        </p:cxnSp>
        <p:sp>
          <p:nvSpPr>
            <p:cNvPr id="318" name="Google Shape;318;p41"/>
            <p:cNvSpPr txBox="1"/>
            <p:nvPr/>
          </p:nvSpPr>
          <p:spPr>
            <a:xfrm>
              <a:off x="358175" y="3963900"/>
              <a:ext cx="3405000" cy="27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a:latin typeface="Calibri"/>
                  <a:ea typeface="Calibri"/>
                  <a:cs typeface="Calibri"/>
                  <a:sym typeface="Calibri"/>
                </a:rPr>
                <a:t>Microsoft Teams discussion forum conversations</a:t>
              </a:r>
              <a:endParaRPr sz="1800">
                <a:latin typeface="Calibri"/>
                <a:ea typeface="Calibri"/>
                <a:cs typeface="Calibri"/>
                <a:sym typeface="Calibri"/>
              </a:endParaRPr>
            </a:p>
          </p:txBody>
        </p:sp>
        <p:cxnSp>
          <p:nvCxnSpPr>
            <p:cNvPr id="319" name="Google Shape;319;p41"/>
            <p:cNvCxnSpPr/>
            <p:nvPr/>
          </p:nvCxnSpPr>
          <p:spPr>
            <a:xfrm rot="10800000">
              <a:off x="3818825" y="3963900"/>
              <a:ext cx="3471600" cy="0"/>
            </a:xfrm>
            <a:prstGeom prst="straightConnector1">
              <a:avLst/>
            </a:prstGeom>
            <a:noFill/>
            <a:ln w="19050" cap="flat" cmpd="sng">
              <a:solidFill>
                <a:srgbClr val="000000"/>
              </a:solidFill>
              <a:prstDash val="solid"/>
              <a:round/>
              <a:headEnd type="triangle" w="med" len="med"/>
              <a:tailEnd type="triangle" w="med" len="med"/>
            </a:ln>
          </p:spPr>
        </p:cxnSp>
        <p:sp>
          <p:nvSpPr>
            <p:cNvPr id="320" name="Google Shape;320;p41"/>
            <p:cNvSpPr txBox="1"/>
            <p:nvPr/>
          </p:nvSpPr>
          <p:spPr>
            <a:xfrm>
              <a:off x="3852125" y="3963900"/>
              <a:ext cx="3405000" cy="27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a:latin typeface="Calibri"/>
                  <a:ea typeface="Calibri"/>
                  <a:cs typeface="Calibri"/>
                  <a:sym typeface="Calibri"/>
                </a:rPr>
                <a:t>Discord discussion forum conversations</a:t>
              </a:r>
              <a:endParaRPr sz="1800">
                <a:latin typeface="Calibri"/>
                <a:ea typeface="Calibri"/>
                <a:cs typeface="Calibri"/>
                <a:sym typeface="Calibri"/>
              </a:endParaRPr>
            </a:p>
          </p:txBody>
        </p:sp>
      </p:grpSp>
      <p:sp>
        <p:nvSpPr>
          <p:cNvPr id="3" name="Title 2">
            <a:extLst>
              <a:ext uri="{FF2B5EF4-FFF2-40B4-BE49-F238E27FC236}">
                <a16:creationId xmlns:a16="http://schemas.microsoft.com/office/drawing/2014/main" id="{FB7F4DDD-2E22-E040-0657-4F2B76B79ED0}"/>
              </a:ext>
            </a:extLst>
          </p:cNvPr>
          <p:cNvSpPr>
            <a:spLocks noGrp="1"/>
          </p:cNvSpPr>
          <p:nvPr>
            <p:ph type="title"/>
          </p:nvPr>
        </p:nvSpPr>
        <p:spPr>
          <a:xfrm>
            <a:off x="1450619" y="-77941"/>
            <a:ext cx="8616800" cy="1143000"/>
          </a:xfrm>
        </p:spPr>
        <p:txBody>
          <a:bodyPr/>
          <a:lstStyle/>
          <a:p>
            <a:r>
              <a:rPr lang="en-US" dirty="0"/>
              <a:t>Data</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668">
          <a:extLst>
            <a:ext uri="{FF2B5EF4-FFF2-40B4-BE49-F238E27FC236}">
              <a16:creationId xmlns:a16="http://schemas.microsoft.com/office/drawing/2014/main" id="{C1FC8A40-F708-874F-5C76-02B0107909E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E812141-4554-6D17-7F00-BE709AE20C6D}"/>
              </a:ext>
            </a:extLst>
          </p:cNvPr>
          <p:cNvSpPr/>
          <p:nvPr/>
        </p:nvSpPr>
        <p:spPr>
          <a:xfrm>
            <a:off x="4470070" y="380433"/>
            <a:ext cx="3251859" cy="760022"/>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rial" panose="020B0604020202020204" pitchFamily="34" charset="0"/>
                <a:cs typeface="Arial" panose="020B0604020202020204" pitchFamily="34" charset="0"/>
              </a:rPr>
              <a:t>Data Reduction</a:t>
            </a:r>
          </a:p>
        </p:txBody>
      </p:sp>
      <p:sp>
        <p:nvSpPr>
          <p:cNvPr id="12" name="TextBox 11">
            <a:extLst>
              <a:ext uri="{FF2B5EF4-FFF2-40B4-BE49-F238E27FC236}">
                <a16:creationId xmlns:a16="http://schemas.microsoft.com/office/drawing/2014/main" id="{DCA48029-8A58-60E1-5172-F423C7612F32}"/>
              </a:ext>
            </a:extLst>
          </p:cNvPr>
          <p:cNvSpPr txBox="1"/>
          <p:nvPr/>
        </p:nvSpPr>
        <p:spPr>
          <a:xfrm>
            <a:off x="0" y="6262627"/>
            <a:ext cx="7515225" cy="448200"/>
          </a:xfrm>
          <a:prstGeom prst="rect">
            <a:avLst/>
          </a:prstGeom>
          <a:noFill/>
        </p:spPr>
        <p:txBody>
          <a:bodyPr wrap="square">
            <a:spAutoFit/>
          </a:bodyPr>
          <a:lstStyle/>
          <a:p>
            <a:pPr marL="15875" marR="0" indent="-15875">
              <a:lnSpc>
                <a:spcPct val="115000"/>
              </a:lnSpc>
              <a:spcAft>
                <a:spcPts val="1000"/>
              </a:spcAft>
            </a:pPr>
            <a:r>
              <a:rPr lang="en-US" sz="1050" dirty="0">
                <a:effectLst/>
                <a:latin typeface="Arial" panose="020B0604020202020204" pitchFamily="34" charset="0"/>
                <a:ea typeface="Calibri" panose="020F0502020204030204" pitchFamily="34" charset="0"/>
                <a:cs typeface="Arial" panose="020B0604020202020204" pitchFamily="34" charset="0"/>
              </a:rPr>
              <a:t>Horn, I. S. (2005). Learning on the Job: A Situated Account of Teacher Learning in High School Mathematics Departments. </a:t>
            </a:r>
            <a:r>
              <a:rPr lang="en-US" sz="1050" i="1" dirty="0">
                <a:effectLst/>
                <a:latin typeface="Arial" panose="020B0604020202020204" pitchFamily="34" charset="0"/>
                <a:ea typeface="Calibri" panose="020F0502020204030204" pitchFamily="34" charset="0"/>
                <a:cs typeface="Arial" panose="020B0604020202020204" pitchFamily="34" charset="0"/>
              </a:rPr>
              <a:t>Cognition and Instruction</a:t>
            </a:r>
            <a:r>
              <a:rPr lang="en-US" sz="1050" dirty="0">
                <a:effectLst/>
                <a:latin typeface="Arial" panose="020B0604020202020204" pitchFamily="34" charset="0"/>
                <a:ea typeface="Calibri" panose="020F0502020204030204" pitchFamily="34" charset="0"/>
                <a:cs typeface="Arial" panose="020B0604020202020204" pitchFamily="34" charset="0"/>
              </a:rPr>
              <a:t>, </a:t>
            </a:r>
            <a:r>
              <a:rPr lang="en-US" sz="1050" i="1" dirty="0">
                <a:effectLst/>
                <a:latin typeface="Arial" panose="020B0604020202020204" pitchFamily="34" charset="0"/>
                <a:ea typeface="Calibri" panose="020F0502020204030204" pitchFamily="34" charset="0"/>
                <a:cs typeface="Arial" panose="020B0604020202020204" pitchFamily="34" charset="0"/>
              </a:rPr>
              <a:t>23</a:t>
            </a:r>
            <a:r>
              <a:rPr lang="en-US" sz="1050" dirty="0">
                <a:effectLst/>
                <a:latin typeface="Arial" panose="020B0604020202020204" pitchFamily="34" charset="0"/>
                <a:ea typeface="Calibri" panose="020F0502020204030204" pitchFamily="34" charset="0"/>
                <a:cs typeface="Arial" panose="020B0604020202020204" pitchFamily="34" charset="0"/>
              </a:rPr>
              <a:t>(2), 207–236.</a:t>
            </a:r>
            <a:endParaRPr lang="en-US" sz="1050" dirty="0">
              <a:effectLst/>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776347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668">
          <a:extLst>
            <a:ext uri="{FF2B5EF4-FFF2-40B4-BE49-F238E27FC236}">
              <a16:creationId xmlns:a16="http://schemas.microsoft.com/office/drawing/2014/main" id="{9AE57993-B5E0-EDC6-FDF3-2BB226D11E50}"/>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64A90D31-15ED-1311-4BE7-33478B840736}"/>
              </a:ext>
            </a:extLst>
          </p:cNvPr>
          <p:cNvSpPr/>
          <p:nvPr/>
        </p:nvSpPr>
        <p:spPr>
          <a:xfrm>
            <a:off x="4470070" y="380433"/>
            <a:ext cx="3251859" cy="760022"/>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rial" panose="020B0604020202020204" pitchFamily="34" charset="0"/>
                <a:cs typeface="Arial" panose="020B0604020202020204" pitchFamily="34" charset="0"/>
              </a:rPr>
              <a:t>Data Reduction</a:t>
            </a:r>
          </a:p>
        </p:txBody>
      </p:sp>
      <p:sp>
        <p:nvSpPr>
          <p:cNvPr id="12" name="TextBox 11">
            <a:extLst>
              <a:ext uri="{FF2B5EF4-FFF2-40B4-BE49-F238E27FC236}">
                <a16:creationId xmlns:a16="http://schemas.microsoft.com/office/drawing/2014/main" id="{C573987D-3D36-8A0D-0236-DE77A21F2407}"/>
              </a:ext>
            </a:extLst>
          </p:cNvPr>
          <p:cNvSpPr txBox="1"/>
          <p:nvPr/>
        </p:nvSpPr>
        <p:spPr>
          <a:xfrm>
            <a:off x="0" y="6262627"/>
            <a:ext cx="7515225" cy="448200"/>
          </a:xfrm>
          <a:prstGeom prst="rect">
            <a:avLst/>
          </a:prstGeom>
          <a:noFill/>
        </p:spPr>
        <p:txBody>
          <a:bodyPr wrap="square">
            <a:spAutoFit/>
          </a:bodyPr>
          <a:lstStyle/>
          <a:p>
            <a:pPr marL="15875" marR="0" indent="-15875">
              <a:lnSpc>
                <a:spcPct val="115000"/>
              </a:lnSpc>
              <a:spcAft>
                <a:spcPts val="1000"/>
              </a:spcAft>
            </a:pPr>
            <a:r>
              <a:rPr lang="en-US" sz="1050" dirty="0">
                <a:effectLst/>
                <a:latin typeface="Arial" panose="020B0604020202020204" pitchFamily="34" charset="0"/>
                <a:ea typeface="Calibri" panose="020F0502020204030204" pitchFamily="34" charset="0"/>
                <a:cs typeface="Arial" panose="020B0604020202020204" pitchFamily="34" charset="0"/>
              </a:rPr>
              <a:t>Horn, I. S. (2005). Learning on the Job: A Situated Account of Teacher Learning in High School Mathematics Departments. </a:t>
            </a:r>
            <a:r>
              <a:rPr lang="en-US" sz="1050" i="1" dirty="0">
                <a:effectLst/>
                <a:latin typeface="Arial" panose="020B0604020202020204" pitchFamily="34" charset="0"/>
                <a:ea typeface="Calibri" panose="020F0502020204030204" pitchFamily="34" charset="0"/>
                <a:cs typeface="Arial" panose="020B0604020202020204" pitchFamily="34" charset="0"/>
              </a:rPr>
              <a:t>Cognition and Instruction</a:t>
            </a:r>
            <a:r>
              <a:rPr lang="en-US" sz="1050" dirty="0">
                <a:effectLst/>
                <a:latin typeface="Arial" panose="020B0604020202020204" pitchFamily="34" charset="0"/>
                <a:ea typeface="Calibri" panose="020F0502020204030204" pitchFamily="34" charset="0"/>
                <a:cs typeface="Arial" panose="020B0604020202020204" pitchFamily="34" charset="0"/>
              </a:rPr>
              <a:t>, </a:t>
            </a:r>
            <a:r>
              <a:rPr lang="en-US" sz="1050" i="1" dirty="0">
                <a:effectLst/>
                <a:latin typeface="Arial" panose="020B0604020202020204" pitchFamily="34" charset="0"/>
                <a:ea typeface="Calibri" panose="020F0502020204030204" pitchFamily="34" charset="0"/>
                <a:cs typeface="Arial" panose="020B0604020202020204" pitchFamily="34" charset="0"/>
              </a:rPr>
              <a:t>23</a:t>
            </a:r>
            <a:r>
              <a:rPr lang="en-US" sz="1050" dirty="0">
                <a:effectLst/>
                <a:latin typeface="Arial" panose="020B0604020202020204" pitchFamily="34" charset="0"/>
                <a:ea typeface="Calibri" panose="020F0502020204030204" pitchFamily="34" charset="0"/>
                <a:cs typeface="Arial" panose="020B0604020202020204" pitchFamily="34" charset="0"/>
              </a:rPr>
              <a:t>(2), 207–236.</a:t>
            </a:r>
            <a:endParaRPr lang="en-US" sz="1050" dirty="0">
              <a:effectLst/>
              <a:latin typeface="Arial" panose="020B0604020202020204" pitchFamily="34" charset="0"/>
              <a:ea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E87B39B1-0231-7428-E9D8-B7E0E5104CBB}"/>
              </a:ext>
            </a:extLst>
          </p:cNvPr>
          <p:cNvSpPr txBox="1"/>
          <p:nvPr/>
        </p:nvSpPr>
        <p:spPr>
          <a:xfrm>
            <a:off x="606082" y="1140455"/>
            <a:ext cx="10979834" cy="2308324"/>
          </a:xfrm>
          <a:prstGeom prst="rect">
            <a:avLst/>
          </a:prstGeom>
          <a:noFill/>
        </p:spPr>
        <p:txBody>
          <a:bodyPr wrap="square" rtlCol="0">
            <a:spAutoFit/>
          </a:bodyPr>
          <a:lstStyle/>
          <a:p>
            <a:pPr lvl="0"/>
            <a:endParaRPr lang="en-US" sz="2400" b="1" i="1" dirty="0">
              <a:latin typeface="Arial" panose="020B0604020202020204" pitchFamily="34" charset="0"/>
              <a:ea typeface="Hind Vadodara"/>
              <a:cs typeface="Arial" panose="020B0604020202020204" pitchFamily="34" charset="0"/>
              <a:sym typeface="Hind Vadodara"/>
            </a:endParaRPr>
          </a:p>
          <a:p>
            <a:pPr marL="11113" lvl="1" algn="ctr">
              <a:buSzPts val="2000"/>
            </a:pPr>
            <a:r>
              <a:rPr lang="en-US" sz="2400" dirty="0">
                <a:latin typeface="Arial" panose="020B0604020202020204" pitchFamily="34" charset="0"/>
                <a:ea typeface="Red Hat Text Medium"/>
                <a:cs typeface="Arial" panose="020B0604020202020204" pitchFamily="34" charset="0"/>
                <a:sym typeface="Red Hat Text Medium"/>
              </a:rPr>
              <a:t>Identify episodes of pedagogical reasoning (EPR) in interview transcripts</a:t>
            </a:r>
          </a:p>
          <a:p>
            <a:pPr marL="914400" lvl="1">
              <a:buSzPts val="2000"/>
            </a:pPr>
            <a:endParaRPr lang="en-US" sz="2400" dirty="0">
              <a:latin typeface="Arial" panose="020B0604020202020204" pitchFamily="34" charset="0"/>
              <a:ea typeface="Red Hat Text Medium"/>
              <a:cs typeface="Arial" panose="020B0604020202020204" pitchFamily="34" charset="0"/>
              <a:sym typeface="Red Hat Text Medium"/>
            </a:endParaRPr>
          </a:p>
          <a:p>
            <a:pPr marL="914400" lvl="1">
              <a:buSzPts val="2000"/>
            </a:pPr>
            <a:endParaRPr lang="en-US" sz="2400" i="1" dirty="0">
              <a:latin typeface="Arial" panose="020B0604020202020204" pitchFamily="34" charset="0"/>
              <a:ea typeface="Red Hat Text Medium"/>
              <a:cs typeface="Arial" panose="020B0604020202020204" pitchFamily="34" charset="0"/>
              <a:sym typeface="Red Hat Text Medium"/>
            </a:endParaRPr>
          </a:p>
          <a:p>
            <a:pPr marL="354013" lvl="1" indent="-342900">
              <a:buSzPts val="2000"/>
              <a:buFont typeface="Arial" panose="020B0604020202020204" pitchFamily="34" charset="0"/>
              <a:buChar char="•"/>
            </a:pPr>
            <a:endParaRPr lang="en-US" sz="2400" i="1" dirty="0">
              <a:latin typeface="Arial" panose="020B0604020202020204" pitchFamily="34" charset="0"/>
              <a:ea typeface="Red Hat Text Medium"/>
              <a:cs typeface="Arial" panose="020B0604020202020204" pitchFamily="34" charset="0"/>
              <a:sym typeface="Red Hat Text Medium"/>
            </a:endParaRPr>
          </a:p>
          <a:p>
            <a:pPr marL="101600" lvl="0">
              <a:buSzPts val="2000"/>
            </a:pPr>
            <a:endParaRPr lang="en-US" sz="2400" dirty="0">
              <a:latin typeface="Arial" panose="020B0604020202020204" pitchFamily="34" charset="0"/>
              <a:ea typeface="Red Hat Text Medium"/>
              <a:cs typeface="Arial" panose="020B0604020202020204" pitchFamily="34" charset="0"/>
              <a:sym typeface="Red Hat Text Medium"/>
            </a:endParaRPr>
          </a:p>
        </p:txBody>
      </p:sp>
    </p:spTree>
    <p:extLst>
      <p:ext uri="{BB962C8B-B14F-4D97-AF65-F5344CB8AC3E}">
        <p14:creationId xmlns:p14="http://schemas.microsoft.com/office/powerpoint/2010/main" val="288462620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668">
          <a:extLst>
            <a:ext uri="{FF2B5EF4-FFF2-40B4-BE49-F238E27FC236}">
              <a16:creationId xmlns:a16="http://schemas.microsoft.com/office/drawing/2014/main" id="{77699CDB-D59A-2E46-DBC7-340A1DD9454E}"/>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6F65294E-F6DF-5E0C-D166-F4257763EC1C}"/>
              </a:ext>
            </a:extLst>
          </p:cNvPr>
          <p:cNvSpPr/>
          <p:nvPr/>
        </p:nvSpPr>
        <p:spPr>
          <a:xfrm>
            <a:off x="4470070" y="380433"/>
            <a:ext cx="3251859" cy="760022"/>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rial" panose="020B0604020202020204" pitchFamily="34" charset="0"/>
                <a:cs typeface="Arial" panose="020B0604020202020204" pitchFamily="34" charset="0"/>
              </a:rPr>
              <a:t>Data Reduction</a:t>
            </a:r>
          </a:p>
        </p:txBody>
      </p:sp>
      <p:sp>
        <p:nvSpPr>
          <p:cNvPr id="12" name="TextBox 11">
            <a:extLst>
              <a:ext uri="{FF2B5EF4-FFF2-40B4-BE49-F238E27FC236}">
                <a16:creationId xmlns:a16="http://schemas.microsoft.com/office/drawing/2014/main" id="{DC7E1210-A690-8066-4748-3CA2ED8FCAB3}"/>
              </a:ext>
            </a:extLst>
          </p:cNvPr>
          <p:cNvSpPr txBox="1"/>
          <p:nvPr/>
        </p:nvSpPr>
        <p:spPr>
          <a:xfrm>
            <a:off x="0" y="6262627"/>
            <a:ext cx="7515225" cy="448200"/>
          </a:xfrm>
          <a:prstGeom prst="rect">
            <a:avLst/>
          </a:prstGeom>
          <a:noFill/>
        </p:spPr>
        <p:txBody>
          <a:bodyPr wrap="square">
            <a:spAutoFit/>
          </a:bodyPr>
          <a:lstStyle/>
          <a:p>
            <a:pPr marL="15875" marR="0" indent="-15875">
              <a:lnSpc>
                <a:spcPct val="115000"/>
              </a:lnSpc>
              <a:spcAft>
                <a:spcPts val="1000"/>
              </a:spcAft>
            </a:pPr>
            <a:r>
              <a:rPr lang="en-US" sz="1050" dirty="0">
                <a:effectLst/>
                <a:latin typeface="Arial" panose="020B0604020202020204" pitchFamily="34" charset="0"/>
                <a:ea typeface="Calibri" panose="020F0502020204030204" pitchFamily="34" charset="0"/>
                <a:cs typeface="Arial" panose="020B0604020202020204" pitchFamily="34" charset="0"/>
              </a:rPr>
              <a:t>Horn, I. S. (2005). Learning on the Job: A Situated Account of Teacher Learning in High School Mathematics Departments. </a:t>
            </a:r>
            <a:r>
              <a:rPr lang="en-US" sz="1050" i="1" dirty="0">
                <a:effectLst/>
                <a:latin typeface="Arial" panose="020B0604020202020204" pitchFamily="34" charset="0"/>
                <a:ea typeface="Calibri" panose="020F0502020204030204" pitchFamily="34" charset="0"/>
                <a:cs typeface="Arial" panose="020B0604020202020204" pitchFamily="34" charset="0"/>
              </a:rPr>
              <a:t>Cognition and Instruction</a:t>
            </a:r>
            <a:r>
              <a:rPr lang="en-US" sz="1050" dirty="0">
                <a:effectLst/>
                <a:latin typeface="Arial" panose="020B0604020202020204" pitchFamily="34" charset="0"/>
                <a:ea typeface="Calibri" panose="020F0502020204030204" pitchFamily="34" charset="0"/>
                <a:cs typeface="Arial" panose="020B0604020202020204" pitchFamily="34" charset="0"/>
              </a:rPr>
              <a:t>, </a:t>
            </a:r>
            <a:r>
              <a:rPr lang="en-US" sz="1050" i="1" dirty="0">
                <a:effectLst/>
                <a:latin typeface="Arial" panose="020B0604020202020204" pitchFamily="34" charset="0"/>
                <a:ea typeface="Calibri" panose="020F0502020204030204" pitchFamily="34" charset="0"/>
                <a:cs typeface="Arial" panose="020B0604020202020204" pitchFamily="34" charset="0"/>
              </a:rPr>
              <a:t>23</a:t>
            </a:r>
            <a:r>
              <a:rPr lang="en-US" sz="1050" dirty="0">
                <a:effectLst/>
                <a:latin typeface="Arial" panose="020B0604020202020204" pitchFamily="34" charset="0"/>
                <a:ea typeface="Calibri" panose="020F0502020204030204" pitchFamily="34" charset="0"/>
                <a:cs typeface="Arial" panose="020B0604020202020204" pitchFamily="34" charset="0"/>
              </a:rPr>
              <a:t>(2), 207–236.</a:t>
            </a:r>
            <a:endParaRPr lang="en-US" sz="1050" dirty="0">
              <a:effectLst/>
              <a:latin typeface="Arial" panose="020B0604020202020204" pitchFamily="34" charset="0"/>
              <a:ea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005D45E9-EEBB-6CAA-512C-4A272984C7AC}"/>
              </a:ext>
            </a:extLst>
          </p:cNvPr>
          <p:cNvSpPr txBox="1"/>
          <p:nvPr/>
        </p:nvSpPr>
        <p:spPr>
          <a:xfrm>
            <a:off x="606082" y="1140455"/>
            <a:ext cx="10979834" cy="3785652"/>
          </a:xfrm>
          <a:prstGeom prst="rect">
            <a:avLst/>
          </a:prstGeom>
          <a:noFill/>
        </p:spPr>
        <p:txBody>
          <a:bodyPr wrap="square" rtlCol="0">
            <a:spAutoFit/>
          </a:bodyPr>
          <a:lstStyle/>
          <a:p>
            <a:pPr lvl="0"/>
            <a:endParaRPr lang="en-US" sz="2400" b="1" i="1" dirty="0">
              <a:latin typeface="Arial" panose="020B0604020202020204" pitchFamily="34" charset="0"/>
              <a:ea typeface="Hind Vadodara"/>
              <a:cs typeface="Arial" panose="020B0604020202020204" pitchFamily="34" charset="0"/>
              <a:sym typeface="Hind Vadodara"/>
            </a:endParaRPr>
          </a:p>
          <a:p>
            <a:pPr marL="11113" lvl="1" algn="ctr">
              <a:buSzPts val="2000"/>
            </a:pPr>
            <a:r>
              <a:rPr lang="en-US" sz="2400" dirty="0">
                <a:latin typeface="Arial" panose="020B0604020202020204" pitchFamily="34" charset="0"/>
                <a:ea typeface="Red Hat Text Medium"/>
                <a:cs typeface="Arial" panose="020B0604020202020204" pitchFamily="34" charset="0"/>
                <a:sym typeface="Red Hat Text Medium"/>
              </a:rPr>
              <a:t>Identify </a:t>
            </a:r>
            <a:r>
              <a:rPr lang="en-US" sz="2400" b="1" dirty="0">
                <a:latin typeface="Arial" panose="020B0604020202020204" pitchFamily="34" charset="0"/>
                <a:ea typeface="Red Hat Text Medium"/>
                <a:cs typeface="Arial" panose="020B0604020202020204" pitchFamily="34" charset="0"/>
                <a:sym typeface="Red Hat Text Medium"/>
              </a:rPr>
              <a:t>episodes of pedagogical reasoning (EPR) </a:t>
            </a:r>
            <a:r>
              <a:rPr lang="en-US" sz="2400" dirty="0">
                <a:latin typeface="Arial" panose="020B0604020202020204" pitchFamily="34" charset="0"/>
                <a:ea typeface="Red Hat Text Medium"/>
                <a:cs typeface="Arial" panose="020B0604020202020204" pitchFamily="34" charset="0"/>
                <a:sym typeface="Red Hat Text Medium"/>
              </a:rPr>
              <a:t>in interview transcripts</a:t>
            </a:r>
          </a:p>
          <a:p>
            <a:pPr marL="914400" lvl="1">
              <a:buSzPts val="2000"/>
            </a:pPr>
            <a:endParaRPr lang="en-US" sz="2400" dirty="0">
              <a:latin typeface="Arial" panose="020B0604020202020204" pitchFamily="34" charset="0"/>
              <a:ea typeface="Red Hat Text Medium"/>
              <a:cs typeface="Arial" panose="020B0604020202020204" pitchFamily="34" charset="0"/>
              <a:sym typeface="Red Hat Text Medium"/>
            </a:endParaRPr>
          </a:p>
          <a:p>
            <a:pPr marL="914400" lvl="1">
              <a:buSzPts val="2000"/>
            </a:pPr>
            <a:r>
              <a:rPr lang="en-US" sz="2400" i="1" dirty="0">
                <a:latin typeface="Arial" panose="020B0604020202020204" pitchFamily="34" charset="0"/>
                <a:ea typeface="Red Hat Text Medium"/>
                <a:cs typeface="Arial" panose="020B0604020202020204" pitchFamily="34" charset="0"/>
                <a:sym typeface="Red Hat Text Medium"/>
              </a:rPr>
              <a:t>Instances where Aaron described an issue with, or raised a question about the forms of knowledge, the methods of knowledge construction, or the criteria for knowledge justification that would be appropriate or valuable in a particular context</a:t>
            </a:r>
          </a:p>
          <a:p>
            <a:pPr marL="914400" lvl="1">
              <a:buSzPts val="2000"/>
            </a:pPr>
            <a:endParaRPr lang="en-US" sz="2400" i="1" dirty="0">
              <a:latin typeface="Arial" panose="020B0604020202020204" pitchFamily="34" charset="0"/>
              <a:ea typeface="Red Hat Text Medium"/>
              <a:cs typeface="Arial" panose="020B0604020202020204" pitchFamily="34" charset="0"/>
              <a:sym typeface="Red Hat Text Medium"/>
            </a:endParaRPr>
          </a:p>
          <a:p>
            <a:pPr marL="354013" lvl="1" indent="-342900">
              <a:buSzPts val="2000"/>
              <a:buFont typeface="Arial" panose="020B0604020202020204" pitchFamily="34" charset="0"/>
              <a:buChar char="•"/>
            </a:pPr>
            <a:endParaRPr lang="en-US" sz="2400" i="1" dirty="0">
              <a:latin typeface="Arial" panose="020B0604020202020204" pitchFamily="34" charset="0"/>
              <a:ea typeface="Red Hat Text Medium"/>
              <a:cs typeface="Arial" panose="020B0604020202020204" pitchFamily="34" charset="0"/>
              <a:sym typeface="Red Hat Text Medium"/>
            </a:endParaRPr>
          </a:p>
          <a:p>
            <a:pPr marL="101600" lvl="0">
              <a:buSzPts val="2000"/>
            </a:pPr>
            <a:endParaRPr lang="en-US" sz="2400" dirty="0">
              <a:latin typeface="Arial" panose="020B0604020202020204" pitchFamily="34" charset="0"/>
              <a:ea typeface="Red Hat Text Medium"/>
              <a:cs typeface="Arial" panose="020B0604020202020204" pitchFamily="34" charset="0"/>
              <a:sym typeface="Red Hat Text Medium"/>
            </a:endParaRPr>
          </a:p>
        </p:txBody>
      </p:sp>
    </p:spTree>
    <p:extLst>
      <p:ext uri="{BB962C8B-B14F-4D97-AF65-F5344CB8AC3E}">
        <p14:creationId xmlns:p14="http://schemas.microsoft.com/office/powerpoint/2010/main" val="198462964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668">
          <a:extLst>
            <a:ext uri="{FF2B5EF4-FFF2-40B4-BE49-F238E27FC236}">
              <a16:creationId xmlns:a16="http://schemas.microsoft.com/office/drawing/2014/main" id="{B03E343F-4E22-3A45-B4C8-EE728F0B13D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92CF274-489A-AA8F-6BE4-69BBE8F3394B}"/>
              </a:ext>
            </a:extLst>
          </p:cNvPr>
          <p:cNvSpPr/>
          <p:nvPr/>
        </p:nvSpPr>
        <p:spPr>
          <a:xfrm>
            <a:off x="4470070" y="380433"/>
            <a:ext cx="3251859" cy="760022"/>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rial" panose="020B0604020202020204" pitchFamily="34" charset="0"/>
                <a:cs typeface="Arial" panose="020B0604020202020204" pitchFamily="34" charset="0"/>
              </a:rPr>
              <a:t>Data Reduction</a:t>
            </a:r>
          </a:p>
        </p:txBody>
      </p:sp>
      <p:cxnSp>
        <p:nvCxnSpPr>
          <p:cNvPr id="5" name="Straight Arrow Connector 4">
            <a:extLst>
              <a:ext uri="{FF2B5EF4-FFF2-40B4-BE49-F238E27FC236}">
                <a16:creationId xmlns:a16="http://schemas.microsoft.com/office/drawing/2014/main" id="{F0C51829-88AA-94C1-D484-DAF8F13D56CB}"/>
              </a:ext>
            </a:extLst>
          </p:cNvPr>
          <p:cNvCxnSpPr/>
          <p:nvPr/>
        </p:nvCxnSpPr>
        <p:spPr>
          <a:xfrm>
            <a:off x="6096000" y="1292927"/>
            <a:ext cx="0" cy="356259"/>
          </a:xfrm>
          <a:prstGeom prst="straightConnector1">
            <a:avLst/>
          </a:prstGeom>
          <a:ln w="63500">
            <a:tailEnd type="triangle"/>
          </a:ln>
        </p:spPr>
        <p:style>
          <a:lnRef idx="1">
            <a:schemeClr val="dk1"/>
          </a:lnRef>
          <a:fillRef idx="0">
            <a:schemeClr val="dk1"/>
          </a:fillRef>
          <a:effectRef idx="0">
            <a:schemeClr val="dk1"/>
          </a:effectRef>
          <a:fontRef idx="minor">
            <a:schemeClr val="tx1"/>
          </a:fontRef>
        </p:style>
      </p:cxnSp>
      <p:sp>
        <p:nvSpPr>
          <p:cNvPr id="6" name="Rectangle 5">
            <a:extLst>
              <a:ext uri="{FF2B5EF4-FFF2-40B4-BE49-F238E27FC236}">
                <a16:creationId xmlns:a16="http://schemas.microsoft.com/office/drawing/2014/main" id="{F64394D2-57E5-1C66-FD3F-A7EFD28FE24E}"/>
              </a:ext>
            </a:extLst>
          </p:cNvPr>
          <p:cNvSpPr/>
          <p:nvPr/>
        </p:nvSpPr>
        <p:spPr>
          <a:xfrm>
            <a:off x="974773" y="1801658"/>
            <a:ext cx="10379027" cy="760022"/>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rial" panose="020B0604020202020204" pitchFamily="34" charset="0"/>
                <a:cs typeface="Arial" panose="020B0604020202020204" pitchFamily="34" charset="0"/>
              </a:rPr>
              <a:t>Generate categories describing different types of EPR</a:t>
            </a:r>
          </a:p>
        </p:txBody>
      </p:sp>
    </p:spTree>
    <p:extLst>
      <p:ext uri="{BB962C8B-B14F-4D97-AF65-F5344CB8AC3E}">
        <p14:creationId xmlns:p14="http://schemas.microsoft.com/office/powerpoint/2010/main" val="185966165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668">
          <a:extLst>
            <a:ext uri="{FF2B5EF4-FFF2-40B4-BE49-F238E27FC236}">
              <a16:creationId xmlns:a16="http://schemas.microsoft.com/office/drawing/2014/main" id="{0484F891-DADB-E6CC-0F29-BB964D86E2FF}"/>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0A5C8A5A-4BFB-439F-4787-58857E18C94A}"/>
              </a:ext>
            </a:extLst>
          </p:cNvPr>
          <p:cNvSpPr/>
          <p:nvPr/>
        </p:nvSpPr>
        <p:spPr>
          <a:xfrm>
            <a:off x="4470070" y="380433"/>
            <a:ext cx="3251859" cy="760022"/>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rial" panose="020B0604020202020204" pitchFamily="34" charset="0"/>
                <a:cs typeface="Arial" panose="020B0604020202020204" pitchFamily="34" charset="0"/>
              </a:rPr>
              <a:t>Data Reduction</a:t>
            </a:r>
          </a:p>
        </p:txBody>
      </p:sp>
      <p:cxnSp>
        <p:nvCxnSpPr>
          <p:cNvPr id="5" name="Straight Arrow Connector 4">
            <a:extLst>
              <a:ext uri="{FF2B5EF4-FFF2-40B4-BE49-F238E27FC236}">
                <a16:creationId xmlns:a16="http://schemas.microsoft.com/office/drawing/2014/main" id="{907E2619-5029-FAF3-07E8-C0AC6987C3F4}"/>
              </a:ext>
            </a:extLst>
          </p:cNvPr>
          <p:cNvCxnSpPr/>
          <p:nvPr/>
        </p:nvCxnSpPr>
        <p:spPr>
          <a:xfrm>
            <a:off x="6096000" y="1292927"/>
            <a:ext cx="0" cy="356259"/>
          </a:xfrm>
          <a:prstGeom prst="straightConnector1">
            <a:avLst/>
          </a:prstGeom>
          <a:ln w="63500">
            <a:tailEnd type="triangle"/>
          </a:ln>
        </p:spPr>
        <p:style>
          <a:lnRef idx="1">
            <a:schemeClr val="dk1"/>
          </a:lnRef>
          <a:fillRef idx="0">
            <a:schemeClr val="dk1"/>
          </a:fillRef>
          <a:effectRef idx="0">
            <a:schemeClr val="dk1"/>
          </a:effectRef>
          <a:fontRef idx="minor">
            <a:schemeClr val="tx1"/>
          </a:fontRef>
        </p:style>
      </p:cxnSp>
      <p:sp>
        <p:nvSpPr>
          <p:cNvPr id="6" name="Rectangle 5">
            <a:extLst>
              <a:ext uri="{FF2B5EF4-FFF2-40B4-BE49-F238E27FC236}">
                <a16:creationId xmlns:a16="http://schemas.microsoft.com/office/drawing/2014/main" id="{8E05F8C6-36AF-1E2A-4633-332F4D65003D}"/>
              </a:ext>
            </a:extLst>
          </p:cNvPr>
          <p:cNvSpPr/>
          <p:nvPr/>
        </p:nvSpPr>
        <p:spPr>
          <a:xfrm>
            <a:off x="974773" y="1801658"/>
            <a:ext cx="10379027" cy="760022"/>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rial" panose="020B0604020202020204" pitchFamily="34" charset="0"/>
                <a:cs typeface="Arial" panose="020B0604020202020204" pitchFamily="34" charset="0"/>
              </a:rPr>
              <a:t>Generate categories describing different types of EPR</a:t>
            </a:r>
          </a:p>
        </p:txBody>
      </p:sp>
      <p:cxnSp>
        <p:nvCxnSpPr>
          <p:cNvPr id="7" name="Straight Arrow Connector 6">
            <a:extLst>
              <a:ext uri="{FF2B5EF4-FFF2-40B4-BE49-F238E27FC236}">
                <a16:creationId xmlns:a16="http://schemas.microsoft.com/office/drawing/2014/main" id="{3CEBC006-C9CA-EA23-AF8F-E1BCD8A1418B}"/>
              </a:ext>
            </a:extLst>
          </p:cNvPr>
          <p:cNvCxnSpPr/>
          <p:nvPr/>
        </p:nvCxnSpPr>
        <p:spPr>
          <a:xfrm>
            <a:off x="6102626" y="2664527"/>
            <a:ext cx="0" cy="356259"/>
          </a:xfrm>
          <a:prstGeom prst="straightConnector1">
            <a:avLst/>
          </a:prstGeom>
          <a:ln w="63500">
            <a:tailEnd type="triangle"/>
          </a:ln>
        </p:spPr>
        <p:style>
          <a:lnRef idx="1">
            <a:schemeClr val="dk1"/>
          </a:lnRef>
          <a:fillRef idx="0">
            <a:schemeClr val="dk1"/>
          </a:fillRef>
          <a:effectRef idx="0">
            <a:schemeClr val="dk1"/>
          </a:effectRef>
          <a:fontRef idx="minor">
            <a:schemeClr val="tx1"/>
          </a:fontRef>
        </p:style>
      </p:cxnSp>
      <p:sp>
        <p:nvSpPr>
          <p:cNvPr id="9" name="Rectangle 8">
            <a:extLst>
              <a:ext uri="{FF2B5EF4-FFF2-40B4-BE49-F238E27FC236}">
                <a16:creationId xmlns:a16="http://schemas.microsoft.com/office/drawing/2014/main" id="{4A9D5E7E-F461-0163-022D-AB34B80D9C98}"/>
              </a:ext>
            </a:extLst>
          </p:cNvPr>
          <p:cNvSpPr/>
          <p:nvPr/>
        </p:nvSpPr>
        <p:spPr>
          <a:xfrm>
            <a:off x="419099" y="3123633"/>
            <a:ext cx="11353799" cy="1325562"/>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rial" panose="020B0604020202020204" pitchFamily="34" charset="0"/>
                <a:cs typeface="Arial" panose="020B0604020202020204" pitchFamily="34" charset="0"/>
              </a:rPr>
              <a:t>Identify patterns in how Aaron’s pedagogical reasoning changed throughout the study period</a:t>
            </a:r>
          </a:p>
        </p:txBody>
      </p:sp>
    </p:spTree>
    <p:extLst>
      <p:ext uri="{BB962C8B-B14F-4D97-AF65-F5344CB8AC3E}">
        <p14:creationId xmlns:p14="http://schemas.microsoft.com/office/powerpoint/2010/main" val="75452403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668">
          <a:extLst>
            <a:ext uri="{FF2B5EF4-FFF2-40B4-BE49-F238E27FC236}">
              <a16:creationId xmlns:a16="http://schemas.microsoft.com/office/drawing/2014/main" id="{C08AFD8F-743A-D5FE-BF6F-06D9CC259480}"/>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578BB06C-1621-DF41-1608-AA4B7669CC49}"/>
              </a:ext>
            </a:extLst>
          </p:cNvPr>
          <p:cNvSpPr/>
          <p:nvPr/>
        </p:nvSpPr>
        <p:spPr>
          <a:xfrm>
            <a:off x="4470070" y="380433"/>
            <a:ext cx="3251859" cy="760022"/>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rial" panose="020B0604020202020204" pitchFamily="34" charset="0"/>
                <a:cs typeface="Arial" panose="020B0604020202020204" pitchFamily="34" charset="0"/>
              </a:rPr>
              <a:t>Data Reduction</a:t>
            </a:r>
          </a:p>
        </p:txBody>
      </p:sp>
      <p:cxnSp>
        <p:nvCxnSpPr>
          <p:cNvPr id="5" name="Straight Arrow Connector 4">
            <a:extLst>
              <a:ext uri="{FF2B5EF4-FFF2-40B4-BE49-F238E27FC236}">
                <a16:creationId xmlns:a16="http://schemas.microsoft.com/office/drawing/2014/main" id="{B94E9237-3A52-4D3E-2A9A-CB23B11288FB}"/>
              </a:ext>
            </a:extLst>
          </p:cNvPr>
          <p:cNvCxnSpPr/>
          <p:nvPr/>
        </p:nvCxnSpPr>
        <p:spPr>
          <a:xfrm>
            <a:off x="6096000" y="1292927"/>
            <a:ext cx="0" cy="356259"/>
          </a:xfrm>
          <a:prstGeom prst="straightConnector1">
            <a:avLst/>
          </a:prstGeom>
          <a:ln w="63500">
            <a:tailEnd type="triangle"/>
          </a:ln>
        </p:spPr>
        <p:style>
          <a:lnRef idx="1">
            <a:schemeClr val="dk1"/>
          </a:lnRef>
          <a:fillRef idx="0">
            <a:schemeClr val="dk1"/>
          </a:fillRef>
          <a:effectRef idx="0">
            <a:schemeClr val="dk1"/>
          </a:effectRef>
          <a:fontRef idx="minor">
            <a:schemeClr val="tx1"/>
          </a:fontRef>
        </p:style>
      </p:cxnSp>
      <p:sp>
        <p:nvSpPr>
          <p:cNvPr id="6" name="Rectangle 5">
            <a:extLst>
              <a:ext uri="{FF2B5EF4-FFF2-40B4-BE49-F238E27FC236}">
                <a16:creationId xmlns:a16="http://schemas.microsoft.com/office/drawing/2014/main" id="{4343FFE3-8A36-E35C-CF56-799BDFC55A8A}"/>
              </a:ext>
            </a:extLst>
          </p:cNvPr>
          <p:cNvSpPr/>
          <p:nvPr/>
        </p:nvSpPr>
        <p:spPr>
          <a:xfrm>
            <a:off x="974773" y="1801658"/>
            <a:ext cx="10379027" cy="760022"/>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rial" panose="020B0604020202020204" pitchFamily="34" charset="0"/>
                <a:cs typeface="Arial" panose="020B0604020202020204" pitchFamily="34" charset="0"/>
              </a:rPr>
              <a:t>Generate categories describing different types of EPR</a:t>
            </a:r>
          </a:p>
        </p:txBody>
      </p:sp>
      <p:cxnSp>
        <p:nvCxnSpPr>
          <p:cNvPr id="7" name="Straight Arrow Connector 6">
            <a:extLst>
              <a:ext uri="{FF2B5EF4-FFF2-40B4-BE49-F238E27FC236}">
                <a16:creationId xmlns:a16="http://schemas.microsoft.com/office/drawing/2014/main" id="{7A8AEC60-A21C-9A13-661C-25872E108F8D}"/>
              </a:ext>
            </a:extLst>
          </p:cNvPr>
          <p:cNvCxnSpPr/>
          <p:nvPr/>
        </p:nvCxnSpPr>
        <p:spPr>
          <a:xfrm>
            <a:off x="6102626" y="2664527"/>
            <a:ext cx="0" cy="356259"/>
          </a:xfrm>
          <a:prstGeom prst="straightConnector1">
            <a:avLst/>
          </a:prstGeom>
          <a:ln w="63500">
            <a:tailEnd type="triangle"/>
          </a:ln>
        </p:spPr>
        <p:style>
          <a:lnRef idx="1">
            <a:schemeClr val="dk1"/>
          </a:lnRef>
          <a:fillRef idx="0">
            <a:schemeClr val="dk1"/>
          </a:fillRef>
          <a:effectRef idx="0">
            <a:schemeClr val="dk1"/>
          </a:effectRef>
          <a:fontRef idx="minor">
            <a:schemeClr val="tx1"/>
          </a:fontRef>
        </p:style>
      </p:cxnSp>
      <p:sp>
        <p:nvSpPr>
          <p:cNvPr id="9" name="Rectangle 8">
            <a:extLst>
              <a:ext uri="{FF2B5EF4-FFF2-40B4-BE49-F238E27FC236}">
                <a16:creationId xmlns:a16="http://schemas.microsoft.com/office/drawing/2014/main" id="{1A38F06F-FC4A-C2F0-BC3B-FD2F79F0D692}"/>
              </a:ext>
            </a:extLst>
          </p:cNvPr>
          <p:cNvSpPr/>
          <p:nvPr/>
        </p:nvSpPr>
        <p:spPr>
          <a:xfrm>
            <a:off x="419099" y="3123633"/>
            <a:ext cx="11353799" cy="1325562"/>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rial" panose="020B0604020202020204" pitchFamily="34" charset="0"/>
                <a:cs typeface="Arial" panose="020B0604020202020204" pitchFamily="34" charset="0"/>
              </a:rPr>
              <a:t>Identify patterns in how Aaron’s pedagogical reasoning changed throughout the study period</a:t>
            </a:r>
          </a:p>
        </p:txBody>
      </p:sp>
      <p:sp>
        <p:nvSpPr>
          <p:cNvPr id="2" name="TextBox 1">
            <a:extLst>
              <a:ext uri="{FF2B5EF4-FFF2-40B4-BE49-F238E27FC236}">
                <a16:creationId xmlns:a16="http://schemas.microsoft.com/office/drawing/2014/main" id="{0BFA5390-DE81-FFE1-3E2A-78228CBDC41D}"/>
              </a:ext>
            </a:extLst>
          </p:cNvPr>
          <p:cNvSpPr txBox="1"/>
          <p:nvPr/>
        </p:nvSpPr>
        <p:spPr>
          <a:xfrm>
            <a:off x="974773" y="4780315"/>
            <a:ext cx="10640292" cy="830997"/>
          </a:xfrm>
          <a:prstGeom prst="rect">
            <a:avLst/>
          </a:prstGeom>
          <a:noFill/>
        </p:spPr>
        <p:txBody>
          <a:bodyPr wrap="square">
            <a:spAutoFit/>
          </a:bodyPr>
          <a:lstStyle/>
          <a:p>
            <a:pPr marL="9525" marR="0" algn="ctr">
              <a:spcBef>
                <a:spcPts val="0"/>
              </a:spcBef>
              <a:spcAft>
                <a:spcPts val="0"/>
              </a:spcAft>
            </a:pPr>
            <a:r>
              <a:rPr lang="en-US" sz="2400" dirty="0">
                <a:latin typeface="Arial" panose="020B0604020202020204" pitchFamily="34" charset="0"/>
                <a:ea typeface="Times New Roman" panose="02020603050405020304" pitchFamily="18" charset="0"/>
                <a:cs typeface="Arial" panose="020B0604020202020204" pitchFamily="34" charset="0"/>
              </a:rPr>
              <a:t>During Year 1, Aaron became increasingly interested in supporting students’ engagement with new, more epistemically expansive assessments</a:t>
            </a:r>
          </a:p>
        </p:txBody>
      </p:sp>
    </p:spTree>
    <p:extLst>
      <p:ext uri="{BB962C8B-B14F-4D97-AF65-F5344CB8AC3E}">
        <p14:creationId xmlns:p14="http://schemas.microsoft.com/office/powerpoint/2010/main" val="5756265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52296FF-FEC7-C286-13BB-BDBBC6FBD623}"/>
              </a:ext>
            </a:extLst>
          </p:cNvPr>
          <p:cNvSpPr>
            <a:spLocks noGrp="1"/>
          </p:cNvSpPr>
          <p:nvPr>
            <p:ph type="title"/>
          </p:nvPr>
        </p:nvSpPr>
        <p:spPr>
          <a:xfrm>
            <a:off x="-109984" y="-27050"/>
            <a:ext cx="12411967" cy="1325563"/>
          </a:xfrm>
        </p:spPr>
        <p:txBody>
          <a:bodyPr>
            <a:normAutofit/>
          </a:bodyPr>
          <a:lstStyle/>
          <a:p>
            <a:pPr algn="ctr"/>
            <a:r>
              <a:rPr lang="en-US" dirty="0"/>
              <a:t>Constructing Knowledge in Daily Life</a:t>
            </a:r>
            <a:endParaRPr lang="en-US" sz="3600" b="1" dirty="0">
              <a:solidFill>
                <a:srgbClr val="0E0E0E"/>
              </a:solidFill>
            </a:endParaRPr>
          </a:p>
        </p:txBody>
      </p:sp>
      <p:pic>
        <p:nvPicPr>
          <p:cNvPr id="8" name="Picture 7" descr="Graphical user interface, website&#10;&#10;Description automatically generated">
            <a:extLst>
              <a:ext uri="{FF2B5EF4-FFF2-40B4-BE49-F238E27FC236}">
                <a16:creationId xmlns:a16="http://schemas.microsoft.com/office/drawing/2014/main" id="{C8C8E6C3-23D0-C376-3F6D-D3E1DCB035B8}"/>
              </a:ext>
            </a:extLst>
          </p:cNvPr>
          <p:cNvPicPr>
            <a:picLocks noChangeAspect="1"/>
          </p:cNvPicPr>
          <p:nvPr/>
        </p:nvPicPr>
        <p:blipFill>
          <a:blip r:embed="rId2"/>
          <a:stretch>
            <a:fillRect/>
          </a:stretch>
        </p:blipFill>
        <p:spPr>
          <a:xfrm>
            <a:off x="-837916" y="916418"/>
            <a:ext cx="8109288" cy="5832721"/>
          </a:xfrm>
          <a:prstGeom prst="rect">
            <a:avLst/>
          </a:prstGeom>
        </p:spPr>
      </p:pic>
      <p:sp>
        <p:nvSpPr>
          <p:cNvPr id="12" name="TextBox 11">
            <a:extLst>
              <a:ext uri="{FF2B5EF4-FFF2-40B4-BE49-F238E27FC236}">
                <a16:creationId xmlns:a16="http://schemas.microsoft.com/office/drawing/2014/main" id="{A57D2001-DE85-C418-23A8-E2FC6C3F32CC}"/>
              </a:ext>
            </a:extLst>
          </p:cNvPr>
          <p:cNvSpPr txBox="1"/>
          <p:nvPr/>
        </p:nvSpPr>
        <p:spPr>
          <a:xfrm>
            <a:off x="6095999" y="2241981"/>
            <a:ext cx="5373189" cy="2677656"/>
          </a:xfrm>
          <a:prstGeom prst="rect">
            <a:avLst/>
          </a:prstGeom>
          <a:noFill/>
        </p:spPr>
        <p:txBody>
          <a:bodyPr wrap="square" rtlCol="0">
            <a:spAutoFit/>
          </a:bodyPr>
          <a:lstStyle/>
          <a:p>
            <a:r>
              <a:rPr lang="en-US" sz="2400" i="1" dirty="0">
                <a:latin typeface="Arial" panose="020B0604020202020204" pitchFamily="34" charset="0"/>
                <a:cs typeface="Arial" panose="020B0604020202020204" pitchFamily="34" charset="0"/>
              </a:rPr>
              <a:t>A study published last year found that families who use gas stoves in homes with poor ventilation, or without range hoods, can blow past the national standards for safe hourly indoor explores to nitrogen oxides within just a few minutes</a:t>
            </a:r>
          </a:p>
        </p:txBody>
      </p:sp>
      <p:sp>
        <p:nvSpPr>
          <p:cNvPr id="2" name="TextBox 1">
            <a:extLst>
              <a:ext uri="{FF2B5EF4-FFF2-40B4-BE49-F238E27FC236}">
                <a16:creationId xmlns:a16="http://schemas.microsoft.com/office/drawing/2014/main" id="{54A82412-998D-5C01-8C5C-3E58C7299745}"/>
              </a:ext>
            </a:extLst>
          </p:cNvPr>
          <p:cNvSpPr txBox="1"/>
          <p:nvPr/>
        </p:nvSpPr>
        <p:spPr>
          <a:xfrm>
            <a:off x="5903261" y="6046251"/>
            <a:ext cx="6052173" cy="577081"/>
          </a:xfrm>
          <a:prstGeom prst="rect">
            <a:avLst/>
          </a:prstGeom>
          <a:noFill/>
        </p:spPr>
        <p:txBody>
          <a:bodyPr wrap="square">
            <a:spAutoFit/>
          </a:bodyPr>
          <a:lstStyle/>
          <a:p>
            <a:r>
              <a:rPr lang="en-US" sz="1050" dirty="0">
                <a:latin typeface="Arial" panose="020B0604020202020204" pitchFamily="34" charset="0"/>
                <a:cs typeface="Arial" panose="020B0604020202020204" pitchFamily="34" charset="0"/>
              </a:rPr>
              <a:t>Blum, D. (2023, January 14). Gas Stoves Are Tied to Health Concerns. Here’s How to Lower Your Risk</a:t>
            </a:r>
            <a:r>
              <a:rPr lang="en-US" sz="1050" i="1" dirty="0">
                <a:latin typeface="Arial" panose="020B0604020202020204" pitchFamily="34" charset="0"/>
                <a:cs typeface="Arial" panose="020B0604020202020204" pitchFamily="34" charset="0"/>
              </a:rPr>
              <a:t>. The New York Times.  </a:t>
            </a:r>
            <a:r>
              <a:rPr lang="en-US" sz="1050" dirty="0">
                <a:latin typeface="Arial" panose="020B0604020202020204" pitchFamily="34" charset="0"/>
                <a:cs typeface="Arial" panose="020B0604020202020204" pitchFamily="34" charset="0"/>
              </a:rPr>
              <a:t>https://</a:t>
            </a:r>
            <a:r>
              <a:rPr lang="en-US" sz="1050" dirty="0" err="1">
                <a:latin typeface="Arial" panose="020B0604020202020204" pitchFamily="34" charset="0"/>
                <a:cs typeface="Arial" panose="020B0604020202020204" pitchFamily="34" charset="0"/>
              </a:rPr>
              <a:t>www.nytimes.com</a:t>
            </a:r>
            <a:r>
              <a:rPr lang="en-US" sz="1050" dirty="0">
                <a:latin typeface="Arial" panose="020B0604020202020204" pitchFamily="34" charset="0"/>
                <a:cs typeface="Arial" panose="020B0604020202020204" pitchFamily="34" charset="0"/>
              </a:rPr>
              <a:t>/2023/01/11/well/live/gas-stoves-health-</a:t>
            </a:r>
            <a:r>
              <a:rPr lang="en-US" sz="1050" dirty="0" err="1">
                <a:latin typeface="Arial" panose="020B0604020202020204" pitchFamily="34" charset="0"/>
                <a:cs typeface="Arial" panose="020B0604020202020204" pitchFamily="34" charset="0"/>
              </a:rPr>
              <a:t>risks.html</a:t>
            </a:r>
            <a:endParaRPr lang="en-US"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837189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668">
          <a:extLst>
            <a:ext uri="{FF2B5EF4-FFF2-40B4-BE49-F238E27FC236}">
              <a16:creationId xmlns:a16="http://schemas.microsoft.com/office/drawing/2014/main" id="{52AA6B6C-B8C5-2C09-D22F-5877810ABBE2}"/>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4608CB27-3BC9-543D-F5F1-B1D3EA799B37}"/>
              </a:ext>
            </a:extLst>
          </p:cNvPr>
          <p:cNvSpPr/>
          <p:nvPr/>
        </p:nvSpPr>
        <p:spPr>
          <a:xfrm>
            <a:off x="4470070" y="380433"/>
            <a:ext cx="3251859" cy="760022"/>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rial" panose="020B0604020202020204" pitchFamily="34" charset="0"/>
                <a:cs typeface="Arial" panose="020B0604020202020204" pitchFamily="34" charset="0"/>
              </a:rPr>
              <a:t>Data Reduction</a:t>
            </a:r>
          </a:p>
        </p:txBody>
      </p:sp>
      <p:cxnSp>
        <p:nvCxnSpPr>
          <p:cNvPr id="5" name="Straight Arrow Connector 4">
            <a:extLst>
              <a:ext uri="{FF2B5EF4-FFF2-40B4-BE49-F238E27FC236}">
                <a16:creationId xmlns:a16="http://schemas.microsoft.com/office/drawing/2014/main" id="{B5D2051E-50AD-F25E-6482-5C460C841313}"/>
              </a:ext>
            </a:extLst>
          </p:cNvPr>
          <p:cNvCxnSpPr/>
          <p:nvPr/>
        </p:nvCxnSpPr>
        <p:spPr>
          <a:xfrm>
            <a:off x="6096000" y="1292927"/>
            <a:ext cx="0" cy="356259"/>
          </a:xfrm>
          <a:prstGeom prst="straightConnector1">
            <a:avLst/>
          </a:prstGeom>
          <a:ln w="63500">
            <a:tailEnd type="triangle"/>
          </a:ln>
        </p:spPr>
        <p:style>
          <a:lnRef idx="1">
            <a:schemeClr val="dk1"/>
          </a:lnRef>
          <a:fillRef idx="0">
            <a:schemeClr val="dk1"/>
          </a:fillRef>
          <a:effectRef idx="0">
            <a:schemeClr val="dk1"/>
          </a:effectRef>
          <a:fontRef idx="minor">
            <a:schemeClr val="tx1"/>
          </a:fontRef>
        </p:style>
      </p:cxnSp>
      <p:sp>
        <p:nvSpPr>
          <p:cNvPr id="6" name="Rectangle 5">
            <a:extLst>
              <a:ext uri="{FF2B5EF4-FFF2-40B4-BE49-F238E27FC236}">
                <a16:creationId xmlns:a16="http://schemas.microsoft.com/office/drawing/2014/main" id="{5833ECA1-8B7E-612C-AEF3-91F22A0B1E08}"/>
              </a:ext>
            </a:extLst>
          </p:cNvPr>
          <p:cNvSpPr/>
          <p:nvPr/>
        </p:nvSpPr>
        <p:spPr>
          <a:xfrm>
            <a:off x="974773" y="1801658"/>
            <a:ext cx="10379027" cy="760022"/>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rial" panose="020B0604020202020204" pitchFamily="34" charset="0"/>
                <a:cs typeface="Arial" panose="020B0604020202020204" pitchFamily="34" charset="0"/>
              </a:rPr>
              <a:t>Generate categories describing different types of EPR</a:t>
            </a:r>
          </a:p>
        </p:txBody>
      </p:sp>
      <p:cxnSp>
        <p:nvCxnSpPr>
          <p:cNvPr id="7" name="Straight Arrow Connector 6">
            <a:extLst>
              <a:ext uri="{FF2B5EF4-FFF2-40B4-BE49-F238E27FC236}">
                <a16:creationId xmlns:a16="http://schemas.microsoft.com/office/drawing/2014/main" id="{32A7402D-ADA9-B49C-4F7D-7BB0179A3132}"/>
              </a:ext>
            </a:extLst>
          </p:cNvPr>
          <p:cNvCxnSpPr/>
          <p:nvPr/>
        </p:nvCxnSpPr>
        <p:spPr>
          <a:xfrm>
            <a:off x="6102626" y="2664527"/>
            <a:ext cx="0" cy="356259"/>
          </a:xfrm>
          <a:prstGeom prst="straightConnector1">
            <a:avLst/>
          </a:prstGeom>
          <a:ln w="63500">
            <a:tailEnd type="triangle"/>
          </a:ln>
        </p:spPr>
        <p:style>
          <a:lnRef idx="1">
            <a:schemeClr val="dk1"/>
          </a:lnRef>
          <a:fillRef idx="0">
            <a:schemeClr val="dk1"/>
          </a:fillRef>
          <a:effectRef idx="0">
            <a:schemeClr val="dk1"/>
          </a:effectRef>
          <a:fontRef idx="minor">
            <a:schemeClr val="tx1"/>
          </a:fontRef>
        </p:style>
      </p:cxnSp>
      <p:sp>
        <p:nvSpPr>
          <p:cNvPr id="9" name="Rectangle 8">
            <a:extLst>
              <a:ext uri="{FF2B5EF4-FFF2-40B4-BE49-F238E27FC236}">
                <a16:creationId xmlns:a16="http://schemas.microsoft.com/office/drawing/2014/main" id="{59699DA2-5E4A-40CC-EB90-D6DDE8BC2956}"/>
              </a:ext>
            </a:extLst>
          </p:cNvPr>
          <p:cNvSpPr/>
          <p:nvPr/>
        </p:nvSpPr>
        <p:spPr>
          <a:xfrm>
            <a:off x="419099" y="3123633"/>
            <a:ext cx="11353799" cy="1325562"/>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rial" panose="020B0604020202020204" pitchFamily="34" charset="0"/>
                <a:cs typeface="Arial" panose="020B0604020202020204" pitchFamily="34" charset="0"/>
              </a:rPr>
              <a:t>Identify patterns in how Aaron’s pedagogical reasoning changed throughout the study period</a:t>
            </a:r>
          </a:p>
        </p:txBody>
      </p:sp>
      <p:cxnSp>
        <p:nvCxnSpPr>
          <p:cNvPr id="4" name="Straight Arrow Connector 3">
            <a:extLst>
              <a:ext uri="{FF2B5EF4-FFF2-40B4-BE49-F238E27FC236}">
                <a16:creationId xmlns:a16="http://schemas.microsoft.com/office/drawing/2014/main" id="{56288EE1-E6DC-C072-5DEB-B6E984E2F590}"/>
              </a:ext>
            </a:extLst>
          </p:cNvPr>
          <p:cNvCxnSpPr/>
          <p:nvPr/>
        </p:nvCxnSpPr>
        <p:spPr>
          <a:xfrm>
            <a:off x="6015540" y="4580413"/>
            <a:ext cx="0" cy="356259"/>
          </a:xfrm>
          <a:prstGeom prst="straightConnector1">
            <a:avLst/>
          </a:prstGeom>
          <a:ln w="63500">
            <a:tailEnd type="triangle"/>
          </a:ln>
        </p:spPr>
        <p:style>
          <a:lnRef idx="1">
            <a:schemeClr val="dk1"/>
          </a:lnRef>
          <a:fillRef idx="0">
            <a:schemeClr val="dk1"/>
          </a:fillRef>
          <a:effectRef idx="0">
            <a:schemeClr val="dk1"/>
          </a:effectRef>
          <a:fontRef idx="minor">
            <a:schemeClr val="tx1"/>
          </a:fontRef>
        </p:style>
      </p:cxnSp>
      <p:sp>
        <p:nvSpPr>
          <p:cNvPr id="8" name="Rectangle 7">
            <a:extLst>
              <a:ext uri="{FF2B5EF4-FFF2-40B4-BE49-F238E27FC236}">
                <a16:creationId xmlns:a16="http://schemas.microsoft.com/office/drawing/2014/main" id="{B87FCC07-561B-D2CA-1CD8-759522C55696}"/>
              </a:ext>
            </a:extLst>
          </p:cNvPr>
          <p:cNvSpPr/>
          <p:nvPr/>
        </p:nvSpPr>
        <p:spPr>
          <a:xfrm>
            <a:off x="425726" y="5067890"/>
            <a:ext cx="11353799" cy="1325562"/>
          </a:xfrm>
          <a:prstGeom prst="rect">
            <a:avLst/>
          </a:prstGeom>
          <a:solidFill>
            <a:srgbClr val="D0C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rial" panose="020B0604020202020204" pitchFamily="34" charset="0"/>
                <a:cs typeface="Arial" panose="020B0604020202020204" pitchFamily="34" charset="0"/>
              </a:rPr>
              <a:t>Close code reflective actions Aaron undertook while seeking coherence between values, goals, and practices</a:t>
            </a:r>
          </a:p>
        </p:txBody>
      </p:sp>
      <p:sp>
        <p:nvSpPr>
          <p:cNvPr id="10" name="Google Shape;280;p40">
            <a:extLst>
              <a:ext uri="{FF2B5EF4-FFF2-40B4-BE49-F238E27FC236}">
                <a16:creationId xmlns:a16="http://schemas.microsoft.com/office/drawing/2014/main" id="{716CA786-AD19-A423-E7A0-7AC89C981F66}"/>
              </a:ext>
            </a:extLst>
          </p:cNvPr>
          <p:cNvSpPr txBox="1">
            <a:spLocks/>
          </p:cNvSpPr>
          <p:nvPr/>
        </p:nvSpPr>
        <p:spPr>
          <a:xfrm>
            <a:off x="-113117" y="6477567"/>
            <a:ext cx="8309264" cy="342763"/>
          </a:xfrm>
          <a:prstGeom prst="rect">
            <a:avLst/>
          </a:prstGeom>
          <a:noFill/>
        </p:spPr>
        <p:txBody>
          <a:bodyPr spcFirstLastPara="1" wrap="square" lIns="274300" tIns="64000" rIns="182875" bIns="91425"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15000"/>
              </a:lnSpc>
              <a:spcBef>
                <a:spcPts val="0"/>
              </a:spcBef>
              <a:buFont typeface="Arial" panose="020B0604020202020204" pitchFamily="34" charset="0"/>
              <a:buNone/>
            </a:pPr>
            <a:r>
              <a:rPr lang="en-US" sz="1050" dirty="0" err="1"/>
              <a:t>Saldaña</a:t>
            </a:r>
            <a:r>
              <a:rPr lang="en-US" sz="1050" dirty="0"/>
              <a:t>, J. (2012). The coding manual for qualitative researchers (2nd ed.). SAGE.</a:t>
            </a:r>
          </a:p>
        </p:txBody>
      </p:sp>
    </p:spTree>
    <p:extLst>
      <p:ext uri="{BB962C8B-B14F-4D97-AF65-F5344CB8AC3E}">
        <p14:creationId xmlns:p14="http://schemas.microsoft.com/office/powerpoint/2010/main" val="159544681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397">
          <a:extLst>
            <a:ext uri="{FF2B5EF4-FFF2-40B4-BE49-F238E27FC236}">
              <a16:creationId xmlns:a16="http://schemas.microsoft.com/office/drawing/2014/main" id="{F267D214-35C3-2321-A18D-8A80AFF842BD}"/>
            </a:ext>
          </a:extLst>
        </p:cNvPr>
        <p:cNvGrpSpPr/>
        <p:nvPr/>
      </p:nvGrpSpPr>
      <p:grpSpPr>
        <a:xfrm>
          <a:off x="0" y="0"/>
          <a:ext cx="0" cy="0"/>
          <a:chOff x="0" y="0"/>
          <a:chExt cx="0" cy="0"/>
        </a:xfrm>
      </p:grpSpPr>
      <p:graphicFrame>
        <p:nvGraphicFramePr>
          <p:cNvPr id="401" name="Google Shape;401;p48">
            <a:extLst>
              <a:ext uri="{FF2B5EF4-FFF2-40B4-BE49-F238E27FC236}">
                <a16:creationId xmlns:a16="http://schemas.microsoft.com/office/drawing/2014/main" id="{1D1CF056-0D98-D6E3-E0D5-B9B113B23AA2}"/>
              </a:ext>
            </a:extLst>
          </p:cNvPr>
          <p:cNvGraphicFramePr/>
          <p:nvPr/>
        </p:nvGraphicFramePr>
        <p:xfrm>
          <a:off x="721375" y="1957325"/>
          <a:ext cx="10923875" cy="4262050"/>
        </p:xfrm>
        <a:graphic>
          <a:graphicData uri="http://schemas.openxmlformats.org/drawingml/2006/table">
            <a:tbl>
              <a:tblPr>
                <a:noFill/>
              </a:tblPr>
              <a:tblGrid>
                <a:gridCol w="1138675">
                  <a:extLst>
                    <a:ext uri="{9D8B030D-6E8A-4147-A177-3AD203B41FA5}">
                      <a16:colId xmlns:a16="http://schemas.microsoft.com/office/drawing/2014/main" val="20000"/>
                    </a:ext>
                  </a:extLst>
                </a:gridCol>
                <a:gridCol w="4364025">
                  <a:extLst>
                    <a:ext uri="{9D8B030D-6E8A-4147-A177-3AD203B41FA5}">
                      <a16:colId xmlns:a16="http://schemas.microsoft.com/office/drawing/2014/main" val="20001"/>
                    </a:ext>
                  </a:extLst>
                </a:gridCol>
                <a:gridCol w="5421175">
                  <a:extLst>
                    <a:ext uri="{9D8B030D-6E8A-4147-A177-3AD203B41FA5}">
                      <a16:colId xmlns:a16="http://schemas.microsoft.com/office/drawing/2014/main" val="20002"/>
                    </a:ext>
                  </a:extLst>
                </a:gridCol>
              </a:tblGrid>
              <a:tr h="543250">
                <a:tc>
                  <a:txBody>
                    <a:bodyPr/>
                    <a:lstStyle/>
                    <a:p>
                      <a:pPr marL="0" lvl="0" indent="0" algn="l" rtl="0">
                        <a:spcBef>
                          <a:spcPts val="0"/>
                        </a:spcBef>
                        <a:spcAft>
                          <a:spcPts val="0"/>
                        </a:spcAft>
                        <a:buNone/>
                      </a:pPr>
                      <a:endParaRPr sz="1600">
                        <a:solidFill>
                          <a:srgbClr val="72363D"/>
                        </a:solidFill>
                        <a:latin typeface="Arial" panose="020B0604020202020204" pitchFamily="34" charset="0"/>
                        <a:ea typeface="Red Hat Text Medium"/>
                        <a:cs typeface="Arial" panose="020B0604020202020204" pitchFamily="34" charset="0"/>
                        <a:sym typeface="Red Hat Text Medium"/>
                      </a:endParaRPr>
                    </a:p>
                  </a:txBody>
                  <a:tcPr marL="91425" marR="91425" marT="91425" marB="91425" anchor="ctr">
                    <a:lnL w="9525" cap="flat" cmpd="sng">
                      <a:solidFill>
                        <a:srgbClr val="72363D">
                          <a:alpha val="0"/>
                        </a:srgbClr>
                      </a:solidFill>
                      <a:prstDash val="solid"/>
                      <a:round/>
                      <a:headEnd type="none" w="sm" len="sm"/>
                      <a:tailEnd type="none" w="sm" len="sm"/>
                    </a:lnL>
                    <a:lnR w="9525" cap="flat" cmpd="sng">
                      <a:solidFill>
                        <a:srgbClr val="72363D">
                          <a:alpha val="0"/>
                        </a:srgbClr>
                      </a:solidFill>
                      <a:prstDash val="solid"/>
                      <a:round/>
                      <a:headEnd type="none" w="sm" len="sm"/>
                      <a:tailEnd type="none" w="sm" len="sm"/>
                    </a:lnR>
                    <a:lnT w="28575" cap="flat" cmpd="sng">
                      <a:solidFill>
                        <a:srgbClr val="72363D"/>
                      </a:solidFill>
                      <a:prstDash val="solid"/>
                      <a:round/>
                      <a:headEnd type="none" w="sm" len="sm"/>
                      <a:tailEnd type="none" w="sm" len="sm"/>
                    </a:lnT>
                    <a:lnB w="9525" cap="flat" cmpd="sng">
                      <a:solidFill>
                        <a:srgbClr val="72363D">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US" sz="1800" b="1" dirty="0">
                          <a:solidFill>
                            <a:schemeClr val="bg1"/>
                          </a:solidFill>
                          <a:latin typeface="Arial" panose="020B0604020202020204" pitchFamily="34" charset="0"/>
                          <a:ea typeface="Red Hat Text Medium"/>
                          <a:cs typeface="Arial" panose="020B0604020202020204" pitchFamily="34" charset="0"/>
                          <a:sym typeface="Red Hat Text Medium"/>
                        </a:rPr>
                        <a:t>Action</a:t>
                      </a:r>
                      <a:endParaRPr sz="1800" b="1" dirty="0">
                        <a:solidFill>
                          <a:schemeClr val="bg1"/>
                        </a:solidFill>
                        <a:latin typeface="Arial" panose="020B0604020202020204" pitchFamily="34" charset="0"/>
                        <a:ea typeface="Red Hat Text Medium"/>
                        <a:cs typeface="Arial" panose="020B0604020202020204" pitchFamily="34" charset="0"/>
                        <a:sym typeface="Red Hat Text Medium"/>
                      </a:endParaRPr>
                    </a:p>
                  </a:txBody>
                  <a:tcPr marL="91425" marR="91425" marT="91425" marB="91425" anchor="ctr">
                    <a:lnL w="9525" cap="flat" cmpd="sng">
                      <a:solidFill>
                        <a:srgbClr val="72363D">
                          <a:alpha val="0"/>
                        </a:srgbClr>
                      </a:solidFill>
                      <a:prstDash val="solid"/>
                      <a:round/>
                      <a:headEnd type="none" w="sm" len="sm"/>
                      <a:tailEnd type="none" w="sm" len="sm"/>
                    </a:lnL>
                    <a:lnR w="9525" cap="flat" cmpd="sng">
                      <a:solidFill>
                        <a:srgbClr val="72363D">
                          <a:alpha val="0"/>
                        </a:srgbClr>
                      </a:solidFill>
                      <a:prstDash val="solid"/>
                      <a:round/>
                      <a:headEnd type="none" w="sm" len="sm"/>
                      <a:tailEnd type="none" w="sm" len="sm"/>
                    </a:lnR>
                    <a:lnT w="28575" cap="flat" cmpd="sng">
                      <a:solidFill>
                        <a:srgbClr val="72363D"/>
                      </a:solidFill>
                      <a:prstDash val="solid"/>
                      <a:round/>
                      <a:headEnd type="none" w="sm" len="sm"/>
                      <a:tailEnd type="none" w="sm" len="sm"/>
                    </a:lnT>
                    <a:lnB w="9525" cap="flat" cmpd="sng">
                      <a:solidFill>
                        <a:srgbClr val="72363D">
                          <a:alpha val="0"/>
                        </a:srgbClr>
                      </a:solidFill>
                      <a:prstDash val="solid"/>
                      <a:round/>
                      <a:headEnd type="none" w="sm" len="sm"/>
                      <a:tailEnd type="none" w="sm" len="sm"/>
                    </a:lnB>
                    <a:solidFill>
                      <a:schemeClr val="accent3"/>
                    </a:solidFill>
                  </a:tcPr>
                </a:tc>
                <a:tc>
                  <a:txBody>
                    <a:bodyPr/>
                    <a:lstStyle/>
                    <a:p>
                      <a:pPr marL="0" lvl="0" indent="0" algn="ctr" rtl="0">
                        <a:spcBef>
                          <a:spcPts val="0"/>
                        </a:spcBef>
                        <a:spcAft>
                          <a:spcPts val="0"/>
                        </a:spcAft>
                        <a:buNone/>
                      </a:pPr>
                      <a:r>
                        <a:rPr lang="en-US" sz="1800" b="1" dirty="0">
                          <a:solidFill>
                            <a:schemeClr val="bg1"/>
                          </a:solidFill>
                          <a:latin typeface="Arial" panose="020B0604020202020204" pitchFamily="34" charset="0"/>
                          <a:ea typeface="Red Hat Text Medium"/>
                          <a:cs typeface="Arial" panose="020B0604020202020204" pitchFamily="34" charset="0"/>
                          <a:sym typeface="Red Hat Text Medium"/>
                        </a:rPr>
                        <a:t>Example from data</a:t>
                      </a:r>
                      <a:endParaRPr sz="1800" b="1" dirty="0">
                        <a:solidFill>
                          <a:schemeClr val="bg1"/>
                        </a:solidFill>
                        <a:latin typeface="Arial" panose="020B0604020202020204" pitchFamily="34" charset="0"/>
                        <a:ea typeface="Red Hat Text Medium"/>
                        <a:cs typeface="Arial" panose="020B0604020202020204" pitchFamily="34" charset="0"/>
                        <a:sym typeface="Red Hat Text Medium"/>
                      </a:endParaRPr>
                    </a:p>
                  </a:txBody>
                  <a:tcPr marL="91425" marR="91425" marT="91425" marB="91425" anchor="ctr">
                    <a:lnL w="9525" cap="flat" cmpd="sng">
                      <a:solidFill>
                        <a:srgbClr val="72363D">
                          <a:alpha val="0"/>
                        </a:srgbClr>
                      </a:solidFill>
                      <a:prstDash val="solid"/>
                      <a:round/>
                      <a:headEnd type="none" w="sm" len="sm"/>
                      <a:tailEnd type="none" w="sm" len="sm"/>
                    </a:lnL>
                    <a:lnR w="9525" cap="flat" cmpd="sng">
                      <a:solidFill>
                        <a:srgbClr val="72363D">
                          <a:alpha val="0"/>
                        </a:srgbClr>
                      </a:solidFill>
                      <a:prstDash val="solid"/>
                      <a:round/>
                      <a:headEnd type="none" w="sm" len="sm"/>
                      <a:tailEnd type="none" w="sm" len="sm"/>
                    </a:lnR>
                    <a:lnT w="28575" cap="flat" cmpd="sng">
                      <a:solidFill>
                        <a:srgbClr val="72363D"/>
                      </a:solidFill>
                      <a:prstDash val="solid"/>
                      <a:round/>
                      <a:headEnd type="none" w="sm" len="sm"/>
                      <a:tailEnd type="none" w="sm" len="sm"/>
                    </a:lnT>
                    <a:lnB w="9525" cap="flat" cmpd="sng">
                      <a:solidFill>
                        <a:srgbClr val="72363D">
                          <a:alpha val="0"/>
                        </a:srgbClr>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914700">
                <a:tc>
                  <a:txBody>
                    <a:bodyPr/>
                    <a:lstStyle/>
                    <a:p>
                      <a:pPr marL="0" lvl="0" indent="0" algn="ctr" rtl="0">
                        <a:spcBef>
                          <a:spcPts val="0"/>
                        </a:spcBef>
                        <a:spcAft>
                          <a:spcPts val="0"/>
                        </a:spcAft>
                        <a:buNone/>
                      </a:pPr>
                      <a:r>
                        <a:rPr lang="en-US" sz="1800">
                          <a:solidFill>
                            <a:schemeClr val="dk1"/>
                          </a:solidFill>
                          <a:latin typeface="Arial" panose="020B0604020202020204" pitchFamily="34" charset="0"/>
                          <a:ea typeface="Red Hat Text Medium"/>
                          <a:cs typeface="Arial" panose="020B0604020202020204" pitchFamily="34" charset="0"/>
                          <a:sym typeface="Red Hat Text Medium"/>
                        </a:rPr>
                        <a:t>1</a:t>
                      </a:r>
                      <a:endParaRPr sz="1800">
                        <a:solidFill>
                          <a:schemeClr val="dk1"/>
                        </a:solidFill>
                        <a:latin typeface="Arial" panose="020B0604020202020204" pitchFamily="34" charset="0"/>
                        <a:ea typeface="Red Hat Text Medium"/>
                        <a:cs typeface="Arial" panose="020B0604020202020204" pitchFamily="34" charset="0"/>
                        <a:sym typeface="Red Hat Text Medium"/>
                      </a:endParaRPr>
                    </a:p>
                  </a:txBody>
                  <a:tcPr marL="91425" marR="91425" marT="91425" marB="91425" anchor="ctr">
                    <a:lnL w="9525" cap="flat" cmpd="sng">
                      <a:solidFill>
                        <a:srgbClr val="72363D">
                          <a:alpha val="0"/>
                        </a:srgbClr>
                      </a:solidFill>
                      <a:prstDash val="solid"/>
                      <a:round/>
                      <a:headEnd type="none" w="sm" len="sm"/>
                      <a:tailEnd type="none" w="sm" len="sm"/>
                    </a:lnL>
                    <a:lnR w="9525" cap="flat" cmpd="sng">
                      <a:solidFill>
                        <a:srgbClr val="72363D">
                          <a:alpha val="0"/>
                        </a:srgbClr>
                      </a:solidFill>
                      <a:prstDash val="solid"/>
                      <a:round/>
                      <a:headEnd type="none" w="sm" len="sm"/>
                      <a:tailEnd type="none" w="sm" len="sm"/>
                    </a:lnR>
                    <a:lnT w="9525" cap="flat" cmpd="sng">
                      <a:solidFill>
                        <a:srgbClr val="72363D">
                          <a:alpha val="0"/>
                        </a:srgbClr>
                      </a:solidFill>
                      <a:prstDash val="solid"/>
                      <a:round/>
                      <a:headEnd type="none" w="sm" len="sm"/>
                      <a:tailEnd type="none" w="sm" len="sm"/>
                    </a:lnT>
                    <a:lnB w="9525" cap="flat" cmpd="sng">
                      <a:solidFill>
                        <a:srgbClr val="72363D">
                          <a:alpha val="0"/>
                        </a:srgbClr>
                      </a:solidFill>
                      <a:prstDash val="solid"/>
                      <a:round/>
                      <a:headEnd type="none" w="sm" len="sm"/>
                      <a:tailEnd type="none" w="sm" len="sm"/>
                    </a:lnB>
                    <a:solidFill>
                      <a:srgbClr val="930309">
                        <a:alpha val="24710"/>
                      </a:srgbClr>
                    </a:solidFill>
                  </a:tcPr>
                </a:tc>
                <a:tc>
                  <a:txBody>
                    <a:bodyPr/>
                    <a:lstStyle/>
                    <a:p>
                      <a:pPr marL="0" lvl="0" indent="0" algn="l" rtl="0">
                        <a:spcBef>
                          <a:spcPts val="0"/>
                        </a:spcBef>
                        <a:spcAft>
                          <a:spcPts val="0"/>
                        </a:spcAft>
                        <a:buNone/>
                      </a:pPr>
                      <a:r>
                        <a:rPr lang="en-US" sz="1600" b="1" dirty="0">
                          <a:solidFill>
                            <a:schemeClr val="dk1"/>
                          </a:solidFill>
                          <a:latin typeface="Arial" panose="020B0604020202020204" pitchFamily="34" charset="0"/>
                          <a:ea typeface="Red Hat Text"/>
                          <a:cs typeface="Arial" panose="020B0604020202020204" pitchFamily="34" charset="0"/>
                          <a:sym typeface="Red Hat Text"/>
                        </a:rPr>
                        <a:t>(Re)consider epistemic values. </a:t>
                      </a:r>
                      <a:r>
                        <a:rPr lang="en-US" sz="1600" dirty="0">
                          <a:solidFill>
                            <a:schemeClr val="dk1"/>
                          </a:solidFill>
                          <a:latin typeface="Arial" panose="020B0604020202020204" pitchFamily="34" charset="0"/>
                          <a:ea typeface="Red Hat Text Medium"/>
                          <a:cs typeface="Arial" panose="020B0604020202020204" pitchFamily="34" charset="0"/>
                          <a:sym typeface="Red Hat Text Medium"/>
                        </a:rPr>
                        <a:t>Envision how students might or ought to engage with science and scientific thinking in school or their lives beyond school.</a:t>
                      </a:r>
                      <a:endParaRPr sz="1600" dirty="0">
                        <a:solidFill>
                          <a:schemeClr val="dk1"/>
                        </a:solidFill>
                        <a:latin typeface="Arial" panose="020B0604020202020204" pitchFamily="34" charset="0"/>
                        <a:ea typeface="Red Hat Text Medium"/>
                        <a:cs typeface="Arial" panose="020B0604020202020204" pitchFamily="34" charset="0"/>
                        <a:sym typeface="Red Hat Text Medium"/>
                      </a:endParaRPr>
                    </a:p>
                  </a:txBody>
                  <a:tcPr marL="126000" marR="126000" marT="91425" marB="91425" anchor="ctr">
                    <a:lnL w="9525" cap="flat" cmpd="sng">
                      <a:solidFill>
                        <a:srgbClr val="72363D">
                          <a:alpha val="0"/>
                        </a:srgbClr>
                      </a:solidFill>
                      <a:prstDash val="solid"/>
                      <a:round/>
                      <a:headEnd type="none" w="sm" len="sm"/>
                      <a:tailEnd type="none" w="sm" len="sm"/>
                    </a:lnL>
                    <a:lnR w="9525" cap="flat" cmpd="sng">
                      <a:solidFill>
                        <a:srgbClr val="72363D">
                          <a:alpha val="0"/>
                        </a:srgbClr>
                      </a:solidFill>
                      <a:prstDash val="solid"/>
                      <a:round/>
                      <a:headEnd type="none" w="sm" len="sm"/>
                      <a:tailEnd type="none" w="sm" len="sm"/>
                    </a:lnR>
                    <a:lnT w="9525" cap="flat" cmpd="sng">
                      <a:solidFill>
                        <a:srgbClr val="72363D">
                          <a:alpha val="0"/>
                        </a:srgbClr>
                      </a:solidFill>
                      <a:prstDash val="solid"/>
                      <a:round/>
                      <a:headEnd type="none" w="sm" len="sm"/>
                      <a:tailEnd type="none" w="sm" len="sm"/>
                    </a:lnT>
                    <a:lnB w="9525" cap="flat" cmpd="sng">
                      <a:solidFill>
                        <a:srgbClr val="72363D">
                          <a:alpha val="0"/>
                        </a:srgbClr>
                      </a:solidFill>
                      <a:prstDash val="solid"/>
                      <a:round/>
                      <a:headEnd type="none" w="sm" len="sm"/>
                      <a:tailEnd type="none" w="sm" len="sm"/>
                    </a:lnB>
                    <a:solidFill>
                      <a:srgbClr val="930309">
                        <a:alpha val="24710"/>
                      </a:srgbClr>
                    </a:solidFill>
                  </a:tcPr>
                </a:tc>
                <a:tc>
                  <a:txBody>
                    <a:bodyPr/>
                    <a:lstStyle/>
                    <a:p>
                      <a:pPr marL="0" lvl="0" indent="0" algn="l" rtl="0">
                        <a:spcBef>
                          <a:spcPts val="0"/>
                        </a:spcBef>
                        <a:spcAft>
                          <a:spcPts val="0"/>
                        </a:spcAft>
                        <a:buNone/>
                      </a:pPr>
                      <a:r>
                        <a:rPr lang="en-US" sz="1600">
                          <a:solidFill>
                            <a:schemeClr val="dk1"/>
                          </a:solidFill>
                          <a:latin typeface="Arial" panose="020B0604020202020204" pitchFamily="34" charset="0"/>
                          <a:ea typeface="Red Hat Text Medium"/>
                          <a:cs typeface="Arial" panose="020B0604020202020204" pitchFamily="34" charset="0"/>
                          <a:sym typeface="Red Hat Text Medium"/>
                        </a:rPr>
                        <a:t>“Like if you’re gonna argue ‘why [learn] science?’ it’s not because you need to know stuff about atoms or cells or physics. It’s because the way in which you know is defendable. To me, that’s the ‘why science.’” {Interview 7}</a:t>
                      </a:r>
                      <a:endParaRPr sz="1600">
                        <a:solidFill>
                          <a:schemeClr val="dk1"/>
                        </a:solidFill>
                        <a:latin typeface="Arial" panose="020B0604020202020204" pitchFamily="34" charset="0"/>
                        <a:ea typeface="Red Hat Text Medium"/>
                        <a:cs typeface="Arial" panose="020B0604020202020204" pitchFamily="34" charset="0"/>
                        <a:sym typeface="Red Hat Text Medium"/>
                      </a:endParaRPr>
                    </a:p>
                  </a:txBody>
                  <a:tcPr marL="126000" marR="126000" marT="91425" marB="91425" anchor="ctr">
                    <a:lnL w="9525" cap="flat" cmpd="sng">
                      <a:solidFill>
                        <a:srgbClr val="72363D">
                          <a:alpha val="0"/>
                        </a:srgbClr>
                      </a:solidFill>
                      <a:prstDash val="solid"/>
                      <a:round/>
                      <a:headEnd type="none" w="sm" len="sm"/>
                      <a:tailEnd type="none" w="sm" len="sm"/>
                    </a:lnL>
                    <a:lnR w="9525" cap="flat" cmpd="sng">
                      <a:solidFill>
                        <a:srgbClr val="72363D">
                          <a:alpha val="0"/>
                        </a:srgbClr>
                      </a:solidFill>
                      <a:prstDash val="solid"/>
                      <a:round/>
                      <a:headEnd type="none" w="sm" len="sm"/>
                      <a:tailEnd type="none" w="sm" len="sm"/>
                    </a:lnR>
                    <a:lnT w="9525" cap="flat" cmpd="sng">
                      <a:solidFill>
                        <a:srgbClr val="72363D">
                          <a:alpha val="0"/>
                        </a:srgbClr>
                      </a:solidFill>
                      <a:prstDash val="solid"/>
                      <a:round/>
                      <a:headEnd type="none" w="sm" len="sm"/>
                      <a:tailEnd type="none" w="sm" len="sm"/>
                    </a:lnT>
                    <a:lnB w="9525" cap="flat" cmpd="sng">
                      <a:solidFill>
                        <a:srgbClr val="72363D">
                          <a:alpha val="0"/>
                        </a:srgbClr>
                      </a:solidFill>
                      <a:prstDash val="solid"/>
                      <a:round/>
                      <a:headEnd type="none" w="sm" len="sm"/>
                      <a:tailEnd type="none" w="sm" len="sm"/>
                    </a:lnB>
                    <a:solidFill>
                      <a:srgbClr val="930309">
                        <a:alpha val="24710"/>
                      </a:srgbClr>
                    </a:solidFill>
                  </a:tcPr>
                </a:tc>
                <a:extLst>
                  <a:ext uri="{0D108BD9-81ED-4DB2-BD59-A6C34878D82A}">
                    <a16:rowId xmlns:a16="http://schemas.microsoft.com/office/drawing/2014/main" val="10001"/>
                  </a:ext>
                </a:extLst>
              </a:tr>
              <a:tr h="914700">
                <a:tc>
                  <a:txBody>
                    <a:bodyPr/>
                    <a:lstStyle/>
                    <a:p>
                      <a:pPr marL="0" lvl="0" indent="0" algn="ctr" rtl="0">
                        <a:spcBef>
                          <a:spcPts val="0"/>
                        </a:spcBef>
                        <a:spcAft>
                          <a:spcPts val="0"/>
                        </a:spcAft>
                        <a:buNone/>
                      </a:pPr>
                      <a:r>
                        <a:rPr lang="en-US" sz="1800" dirty="0">
                          <a:solidFill>
                            <a:schemeClr val="dk1"/>
                          </a:solidFill>
                          <a:latin typeface="Arial" panose="020B0604020202020204" pitchFamily="34" charset="0"/>
                          <a:ea typeface="Red Hat Text Medium"/>
                          <a:cs typeface="Arial" panose="020B0604020202020204" pitchFamily="34" charset="0"/>
                          <a:sym typeface="Red Hat Text Medium"/>
                        </a:rPr>
                        <a:t>2</a:t>
                      </a:r>
                      <a:endParaRPr sz="1800" dirty="0">
                        <a:solidFill>
                          <a:schemeClr val="dk1"/>
                        </a:solidFill>
                        <a:latin typeface="Arial" panose="020B0604020202020204" pitchFamily="34" charset="0"/>
                        <a:ea typeface="Red Hat Text Medium"/>
                        <a:cs typeface="Arial" panose="020B0604020202020204" pitchFamily="34" charset="0"/>
                        <a:sym typeface="Red Hat Text Medium"/>
                      </a:endParaRPr>
                    </a:p>
                  </a:txBody>
                  <a:tcPr marL="91425" marR="91425" marT="91425" marB="91425" anchor="ctr">
                    <a:lnL w="9525" cap="flat" cmpd="sng">
                      <a:solidFill>
                        <a:srgbClr val="72363D">
                          <a:alpha val="0"/>
                        </a:srgbClr>
                      </a:solidFill>
                      <a:prstDash val="solid"/>
                      <a:round/>
                      <a:headEnd type="none" w="sm" len="sm"/>
                      <a:tailEnd type="none" w="sm" len="sm"/>
                    </a:lnL>
                    <a:lnR w="9525" cap="flat" cmpd="sng">
                      <a:solidFill>
                        <a:srgbClr val="72363D">
                          <a:alpha val="0"/>
                        </a:srgbClr>
                      </a:solidFill>
                      <a:prstDash val="solid"/>
                      <a:round/>
                      <a:headEnd type="none" w="sm" len="sm"/>
                      <a:tailEnd type="none" w="sm" len="sm"/>
                    </a:lnR>
                    <a:lnT w="9525" cap="flat" cmpd="sng">
                      <a:solidFill>
                        <a:srgbClr val="72363D">
                          <a:alpha val="0"/>
                        </a:srgbClr>
                      </a:solidFill>
                      <a:prstDash val="solid"/>
                      <a:round/>
                      <a:headEnd type="none" w="sm" len="sm"/>
                      <a:tailEnd type="none" w="sm" len="sm"/>
                    </a:lnT>
                    <a:lnB w="9525" cap="flat" cmpd="sng">
                      <a:solidFill>
                        <a:srgbClr val="72363D">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US" sz="1600" b="1" dirty="0">
                          <a:solidFill>
                            <a:schemeClr val="dk1"/>
                          </a:solidFill>
                          <a:latin typeface="Arial" panose="020B0604020202020204" pitchFamily="34" charset="0"/>
                          <a:ea typeface="Red Hat Text"/>
                          <a:cs typeface="Arial" panose="020B0604020202020204" pitchFamily="34" charset="0"/>
                          <a:sym typeface="Red Hat Text"/>
                        </a:rPr>
                        <a:t>(Re)articulate epistemic learning goals</a:t>
                      </a:r>
                      <a:r>
                        <a:rPr lang="en-US" sz="1600" dirty="0">
                          <a:solidFill>
                            <a:schemeClr val="dk1"/>
                          </a:solidFill>
                          <a:latin typeface="Arial" panose="020B0604020202020204" pitchFamily="34" charset="0"/>
                          <a:ea typeface="Red Hat Text Medium"/>
                          <a:cs typeface="Arial" panose="020B0604020202020204" pitchFamily="34" charset="0"/>
                          <a:sym typeface="Red Hat Text Medium"/>
                        </a:rPr>
                        <a:t> for students that will support his values.</a:t>
                      </a:r>
                      <a:endParaRPr sz="1600" dirty="0">
                        <a:solidFill>
                          <a:schemeClr val="dk1"/>
                        </a:solidFill>
                        <a:latin typeface="Arial" panose="020B0604020202020204" pitchFamily="34" charset="0"/>
                        <a:ea typeface="Red Hat Text Medium"/>
                        <a:cs typeface="Arial" panose="020B0604020202020204" pitchFamily="34" charset="0"/>
                        <a:sym typeface="Red Hat Text Medium"/>
                      </a:endParaRPr>
                    </a:p>
                  </a:txBody>
                  <a:tcPr marL="126000" marR="126000" marT="91425" marB="91425" anchor="ctr">
                    <a:lnL w="9525" cap="flat" cmpd="sng">
                      <a:solidFill>
                        <a:srgbClr val="72363D">
                          <a:alpha val="0"/>
                        </a:srgbClr>
                      </a:solidFill>
                      <a:prstDash val="solid"/>
                      <a:round/>
                      <a:headEnd type="none" w="sm" len="sm"/>
                      <a:tailEnd type="none" w="sm" len="sm"/>
                    </a:lnL>
                    <a:lnR w="9525" cap="flat" cmpd="sng">
                      <a:solidFill>
                        <a:srgbClr val="72363D">
                          <a:alpha val="0"/>
                        </a:srgbClr>
                      </a:solidFill>
                      <a:prstDash val="solid"/>
                      <a:round/>
                      <a:headEnd type="none" w="sm" len="sm"/>
                      <a:tailEnd type="none" w="sm" len="sm"/>
                    </a:lnR>
                    <a:lnT w="9525" cap="flat" cmpd="sng">
                      <a:solidFill>
                        <a:srgbClr val="72363D">
                          <a:alpha val="0"/>
                        </a:srgbClr>
                      </a:solidFill>
                      <a:prstDash val="solid"/>
                      <a:round/>
                      <a:headEnd type="none" w="sm" len="sm"/>
                      <a:tailEnd type="none" w="sm" len="sm"/>
                    </a:lnT>
                    <a:lnB w="9525" cap="flat" cmpd="sng">
                      <a:solidFill>
                        <a:srgbClr val="72363D">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US" sz="1600">
                          <a:solidFill>
                            <a:schemeClr val="dk1"/>
                          </a:solidFill>
                          <a:latin typeface="Arial" panose="020B0604020202020204" pitchFamily="34" charset="0"/>
                          <a:ea typeface="Red Hat Text Medium"/>
                          <a:cs typeface="Arial" panose="020B0604020202020204" pitchFamily="34" charset="0"/>
                          <a:sym typeface="Red Hat Text Medium"/>
                        </a:rPr>
                        <a:t>“An understanding can [also] be, ‘I know I’m using this idea, but I [can] also identify its limitations.’” {Interview 1} </a:t>
                      </a:r>
                      <a:endParaRPr sz="1600">
                        <a:solidFill>
                          <a:schemeClr val="dk1"/>
                        </a:solidFill>
                        <a:latin typeface="Arial" panose="020B0604020202020204" pitchFamily="34" charset="0"/>
                        <a:ea typeface="Red Hat Text Medium"/>
                        <a:cs typeface="Arial" panose="020B0604020202020204" pitchFamily="34" charset="0"/>
                        <a:sym typeface="Red Hat Text Medium"/>
                      </a:endParaRPr>
                    </a:p>
                  </a:txBody>
                  <a:tcPr marL="126000" marR="126000" marT="91425" marB="91425" anchor="ctr">
                    <a:lnL w="9525" cap="flat" cmpd="sng">
                      <a:solidFill>
                        <a:srgbClr val="72363D">
                          <a:alpha val="0"/>
                        </a:srgbClr>
                      </a:solidFill>
                      <a:prstDash val="solid"/>
                      <a:round/>
                      <a:headEnd type="none" w="sm" len="sm"/>
                      <a:tailEnd type="none" w="sm" len="sm"/>
                    </a:lnL>
                    <a:lnR w="9525" cap="flat" cmpd="sng">
                      <a:solidFill>
                        <a:srgbClr val="72363D">
                          <a:alpha val="0"/>
                        </a:srgbClr>
                      </a:solidFill>
                      <a:prstDash val="solid"/>
                      <a:round/>
                      <a:headEnd type="none" w="sm" len="sm"/>
                      <a:tailEnd type="none" w="sm" len="sm"/>
                    </a:lnR>
                    <a:lnT w="9525" cap="flat" cmpd="sng">
                      <a:solidFill>
                        <a:srgbClr val="72363D">
                          <a:alpha val="0"/>
                        </a:srgbClr>
                      </a:solidFill>
                      <a:prstDash val="solid"/>
                      <a:round/>
                      <a:headEnd type="none" w="sm" len="sm"/>
                      <a:tailEnd type="none" w="sm" len="sm"/>
                    </a:lnT>
                    <a:lnB w="9525" cap="flat" cmpd="sng">
                      <a:solidFill>
                        <a:srgbClr val="72363D">
                          <a:alpha val="0"/>
                        </a:srgbClr>
                      </a:solidFill>
                      <a:prstDash val="solid"/>
                      <a:round/>
                      <a:headEnd type="none" w="sm" len="sm"/>
                      <a:tailEnd type="none" w="sm" len="sm"/>
                    </a:lnB>
                  </a:tcPr>
                </a:tc>
                <a:extLst>
                  <a:ext uri="{0D108BD9-81ED-4DB2-BD59-A6C34878D82A}">
                    <a16:rowId xmlns:a16="http://schemas.microsoft.com/office/drawing/2014/main" val="10002"/>
                  </a:ext>
                </a:extLst>
              </a:tr>
              <a:tr h="914700">
                <a:tc>
                  <a:txBody>
                    <a:bodyPr/>
                    <a:lstStyle/>
                    <a:p>
                      <a:pPr marL="0" lvl="0" indent="0" algn="ctr" rtl="0">
                        <a:spcBef>
                          <a:spcPts val="0"/>
                        </a:spcBef>
                        <a:spcAft>
                          <a:spcPts val="0"/>
                        </a:spcAft>
                        <a:buNone/>
                      </a:pPr>
                      <a:r>
                        <a:rPr lang="en-US" sz="1800">
                          <a:solidFill>
                            <a:schemeClr val="dk1"/>
                          </a:solidFill>
                          <a:latin typeface="Arial" panose="020B0604020202020204" pitchFamily="34" charset="0"/>
                          <a:ea typeface="Red Hat Text Medium"/>
                          <a:cs typeface="Arial" panose="020B0604020202020204" pitchFamily="34" charset="0"/>
                          <a:sym typeface="Red Hat Text Medium"/>
                        </a:rPr>
                        <a:t>3</a:t>
                      </a:r>
                      <a:endParaRPr sz="1800">
                        <a:solidFill>
                          <a:schemeClr val="dk1"/>
                        </a:solidFill>
                        <a:latin typeface="Arial" panose="020B0604020202020204" pitchFamily="34" charset="0"/>
                        <a:ea typeface="Red Hat Text Medium"/>
                        <a:cs typeface="Arial" panose="020B0604020202020204" pitchFamily="34" charset="0"/>
                        <a:sym typeface="Red Hat Text Medium"/>
                      </a:endParaRPr>
                    </a:p>
                  </a:txBody>
                  <a:tcPr marL="91425" marR="91425" marT="91425" marB="91425" anchor="ctr">
                    <a:lnL w="9525" cap="flat" cmpd="sng">
                      <a:solidFill>
                        <a:srgbClr val="72363D">
                          <a:alpha val="0"/>
                        </a:srgbClr>
                      </a:solidFill>
                      <a:prstDash val="solid"/>
                      <a:round/>
                      <a:headEnd type="none" w="sm" len="sm"/>
                      <a:tailEnd type="none" w="sm" len="sm"/>
                    </a:lnL>
                    <a:lnR w="9525" cap="flat" cmpd="sng">
                      <a:solidFill>
                        <a:srgbClr val="72363D">
                          <a:alpha val="0"/>
                        </a:srgbClr>
                      </a:solidFill>
                      <a:prstDash val="solid"/>
                      <a:round/>
                      <a:headEnd type="none" w="sm" len="sm"/>
                      <a:tailEnd type="none" w="sm" len="sm"/>
                    </a:lnR>
                    <a:lnT w="9525" cap="flat" cmpd="sng">
                      <a:solidFill>
                        <a:srgbClr val="72363D">
                          <a:alpha val="0"/>
                        </a:srgbClr>
                      </a:solidFill>
                      <a:prstDash val="solid"/>
                      <a:round/>
                      <a:headEnd type="none" w="sm" len="sm"/>
                      <a:tailEnd type="none" w="sm" len="sm"/>
                    </a:lnT>
                    <a:lnB w="28575" cap="flat" cmpd="sng">
                      <a:solidFill>
                        <a:srgbClr val="72363D"/>
                      </a:solidFill>
                      <a:prstDash val="solid"/>
                      <a:round/>
                      <a:headEnd type="none" w="sm" len="sm"/>
                      <a:tailEnd type="none" w="sm" len="sm"/>
                    </a:lnB>
                    <a:solidFill>
                      <a:srgbClr val="930309">
                        <a:alpha val="24710"/>
                      </a:srgbClr>
                    </a:solidFill>
                  </a:tcPr>
                </a:tc>
                <a:tc>
                  <a:txBody>
                    <a:bodyPr/>
                    <a:lstStyle/>
                    <a:p>
                      <a:pPr marL="0" lvl="0" indent="0" algn="l" rtl="0">
                        <a:spcBef>
                          <a:spcPts val="0"/>
                        </a:spcBef>
                        <a:spcAft>
                          <a:spcPts val="0"/>
                        </a:spcAft>
                        <a:buNone/>
                      </a:pPr>
                      <a:r>
                        <a:rPr lang="en-US" sz="1600" b="1">
                          <a:solidFill>
                            <a:schemeClr val="dk1"/>
                          </a:solidFill>
                          <a:latin typeface="Arial" panose="020B0604020202020204" pitchFamily="34" charset="0"/>
                          <a:ea typeface="Red Hat Text"/>
                          <a:cs typeface="Arial" panose="020B0604020202020204" pitchFamily="34" charset="0"/>
                          <a:sym typeface="Red Hat Text"/>
                        </a:rPr>
                        <a:t>(Re)consider how curriculum / instruction supports or conflicts</a:t>
                      </a:r>
                      <a:r>
                        <a:rPr lang="en-US" sz="1600">
                          <a:solidFill>
                            <a:schemeClr val="dk1"/>
                          </a:solidFill>
                          <a:latin typeface="Arial" panose="020B0604020202020204" pitchFamily="34" charset="0"/>
                          <a:ea typeface="Red Hat Text Medium"/>
                          <a:cs typeface="Arial" panose="020B0604020202020204" pitchFamily="34" charset="0"/>
                          <a:sym typeface="Red Hat Text Medium"/>
                        </a:rPr>
                        <a:t> with his goals or values.</a:t>
                      </a:r>
                      <a:endParaRPr sz="1600">
                        <a:solidFill>
                          <a:schemeClr val="dk1"/>
                        </a:solidFill>
                        <a:latin typeface="Arial" panose="020B0604020202020204" pitchFamily="34" charset="0"/>
                        <a:ea typeface="Red Hat Text Medium"/>
                        <a:cs typeface="Arial" panose="020B0604020202020204" pitchFamily="34" charset="0"/>
                        <a:sym typeface="Red Hat Text Medium"/>
                      </a:endParaRPr>
                    </a:p>
                  </a:txBody>
                  <a:tcPr marL="126000" marR="126000" marT="91425" marB="91425" anchor="ctr">
                    <a:lnL w="9525" cap="flat" cmpd="sng">
                      <a:solidFill>
                        <a:srgbClr val="72363D">
                          <a:alpha val="0"/>
                        </a:srgbClr>
                      </a:solidFill>
                      <a:prstDash val="solid"/>
                      <a:round/>
                      <a:headEnd type="none" w="sm" len="sm"/>
                      <a:tailEnd type="none" w="sm" len="sm"/>
                    </a:lnL>
                    <a:lnR w="9525" cap="flat" cmpd="sng">
                      <a:solidFill>
                        <a:srgbClr val="72363D">
                          <a:alpha val="0"/>
                        </a:srgbClr>
                      </a:solidFill>
                      <a:prstDash val="solid"/>
                      <a:round/>
                      <a:headEnd type="none" w="sm" len="sm"/>
                      <a:tailEnd type="none" w="sm" len="sm"/>
                    </a:lnR>
                    <a:lnT w="9525" cap="flat" cmpd="sng">
                      <a:solidFill>
                        <a:srgbClr val="72363D">
                          <a:alpha val="0"/>
                        </a:srgbClr>
                      </a:solidFill>
                      <a:prstDash val="solid"/>
                      <a:round/>
                      <a:headEnd type="none" w="sm" len="sm"/>
                      <a:tailEnd type="none" w="sm" len="sm"/>
                    </a:lnT>
                    <a:lnB w="28575" cap="flat" cmpd="sng">
                      <a:solidFill>
                        <a:srgbClr val="72363D"/>
                      </a:solidFill>
                      <a:prstDash val="solid"/>
                      <a:round/>
                      <a:headEnd type="none" w="sm" len="sm"/>
                      <a:tailEnd type="none" w="sm" len="sm"/>
                    </a:lnB>
                    <a:solidFill>
                      <a:srgbClr val="930309">
                        <a:alpha val="24710"/>
                      </a:srgbClr>
                    </a:solidFill>
                  </a:tcPr>
                </a:tc>
                <a:tc>
                  <a:txBody>
                    <a:bodyPr/>
                    <a:lstStyle/>
                    <a:p>
                      <a:pPr marL="0" lvl="0" indent="0" algn="l" rtl="0">
                        <a:spcBef>
                          <a:spcPts val="0"/>
                        </a:spcBef>
                        <a:spcAft>
                          <a:spcPts val="0"/>
                        </a:spcAft>
                        <a:buNone/>
                      </a:pPr>
                      <a:r>
                        <a:rPr lang="en-US" sz="1600" dirty="0">
                          <a:solidFill>
                            <a:schemeClr val="dk1"/>
                          </a:solidFill>
                          <a:latin typeface="Arial" panose="020B0604020202020204" pitchFamily="34" charset="0"/>
                          <a:ea typeface="Red Hat Text Medium"/>
                          <a:cs typeface="Arial" panose="020B0604020202020204" pitchFamily="34" charset="0"/>
                          <a:sym typeface="Red Hat Text Medium"/>
                        </a:rPr>
                        <a:t>“And I was really, really good at teaching the kids that third of the pie [science content] and measuring that third of the pie for the balance of my career.  But I don’t think that third of the pie looks like what I want my children leaving our high school to be predominantly good at, I guess.” {PD workshop, June 2024}</a:t>
                      </a:r>
                      <a:endParaRPr sz="1600" dirty="0">
                        <a:solidFill>
                          <a:schemeClr val="dk1"/>
                        </a:solidFill>
                        <a:latin typeface="Arial" panose="020B0604020202020204" pitchFamily="34" charset="0"/>
                        <a:ea typeface="Red Hat Text Medium"/>
                        <a:cs typeface="Arial" panose="020B0604020202020204" pitchFamily="34" charset="0"/>
                        <a:sym typeface="Red Hat Text Medium"/>
                      </a:endParaRPr>
                    </a:p>
                  </a:txBody>
                  <a:tcPr marL="126000" marR="126000" marT="91425" marB="91425" anchor="ctr">
                    <a:lnL w="9525" cap="flat" cmpd="sng">
                      <a:solidFill>
                        <a:srgbClr val="72363D">
                          <a:alpha val="0"/>
                        </a:srgbClr>
                      </a:solidFill>
                      <a:prstDash val="solid"/>
                      <a:round/>
                      <a:headEnd type="none" w="sm" len="sm"/>
                      <a:tailEnd type="none" w="sm" len="sm"/>
                    </a:lnL>
                    <a:lnR w="9525" cap="flat" cmpd="sng">
                      <a:solidFill>
                        <a:srgbClr val="72363D">
                          <a:alpha val="0"/>
                        </a:srgbClr>
                      </a:solidFill>
                      <a:prstDash val="solid"/>
                      <a:round/>
                      <a:headEnd type="none" w="sm" len="sm"/>
                      <a:tailEnd type="none" w="sm" len="sm"/>
                    </a:lnR>
                    <a:lnT w="9525" cap="flat" cmpd="sng">
                      <a:solidFill>
                        <a:srgbClr val="72363D">
                          <a:alpha val="0"/>
                        </a:srgbClr>
                      </a:solidFill>
                      <a:prstDash val="solid"/>
                      <a:round/>
                      <a:headEnd type="none" w="sm" len="sm"/>
                      <a:tailEnd type="none" w="sm" len="sm"/>
                    </a:lnT>
                    <a:lnB w="28575" cap="flat" cmpd="sng">
                      <a:solidFill>
                        <a:srgbClr val="72363D"/>
                      </a:solidFill>
                      <a:prstDash val="solid"/>
                      <a:round/>
                      <a:headEnd type="none" w="sm" len="sm"/>
                      <a:tailEnd type="none" w="sm" len="sm"/>
                    </a:lnB>
                    <a:solidFill>
                      <a:srgbClr val="930309">
                        <a:alpha val="24710"/>
                      </a:srgbClr>
                    </a:solidFill>
                  </a:tcPr>
                </a:tc>
                <a:extLst>
                  <a:ext uri="{0D108BD9-81ED-4DB2-BD59-A6C34878D82A}">
                    <a16:rowId xmlns:a16="http://schemas.microsoft.com/office/drawing/2014/main" val="10003"/>
                  </a:ext>
                </a:extLst>
              </a:tr>
            </a:tbl>
          </a:graphicData>
        </a:graphic>
      </p:graphicFrame>
      <p:sp>
        <p:nvSpPr>
          <p:cNvPr id="4" name="Google Shape;369;p47">
            <a:extLst>
              <a:ext uri="{FF2B5EF4-FFF2-40B4-BE49-F238E27FC236}">
                <a16:creationId xmlns:a16="http://schemas.microsoft.com/office/drawing/2014/main" id="{27E0BA77-FAF8-4B5E-CA60-CEB4714D30A3}"/>
              </a:ext>
            </a:extLst>
          </p:cNvPr>
          <p:cNvSpPr txBox="1">
            <a:spLocks noGrp="1"/>
          </p:cNvSpPr>
          <p:nvPr>
            <p:ph type="title"/>
          </p:nvPr>
        </p:nvSpPr>
        <p:spPr>
          <a:xfrm>
            <a:off x="356755" y="283584"/>
            <a:ext cx="7928100" cy="1320749"/>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US" sz="4400" dirty="0"/>
              <a:t>Sensemaking</a:t>
            </a:r>
            <a:r>
              <a:rPr lang="en-US" dirty="0"/>
              <a:t> </a:t>
            </a:r>
            <a:br>
              <a:rPr lang="en-US" dirty="0"/>
            </a:br>
            <a:r>
              <a:rPr lang="en-US" sz="3600" b="0" dirty="0"/>
              <a:t>a complex, nonlinear process</a:t>
            </a:r>
            <a:endParaRPr b="0" dirty="0"/>
          </a:p>
        </p:txBody>
      </p:sp>
      <p:sp>
        <p:nvSpPr>
          <p:cNvPr id="2" name="Rectangle 1">
            <a:extLst>
              <a:ext uri="{FF2B5EF4-FFF2-40B4-BE49-F238E27FC236}">
                <a16:creationId xmlns:a16="http://schemas.microsoft.com/office/drawing/2014/main" id="{4076BBA6-183E-6729-5B3B-0F82D6324B77}"/>
              </a:ext>
            </a:extLst>
          </p:cNvPr>
          <p:cNvSpPr/>
          <p:nvPr/>
        </p:nvSpPr>
        <p:spPr>
          <a:xfrm>
            <a:off x="721375" y="3641271"/>
            <a:ext cx="11067854" cy="28411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288946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397">
          <a:extLst>
            <a:ext uri="{FF2B5EF4-FFF2-40B4-BE49-F238E27FC236}">
              <a16:creationId xmlns:a16="http://schemas.microsoft.com/office/drawing/2014/main" id="{1BD21A05-73E3-6C39-3BD0-89FCFCD0D13F}"/>
            </a:ext>
          </a:extLst>
        </p:cNvPr>
        <p:cNvGrpSpPr/>
        <p:nvPr/>
      </p:nvGrpSpPr>
      <p:grpSpPr>
        <a:xfrm>
          <a:off x="0" y="0"/>
          <a:ext cx="0" cy="0"/>
          <a:chOff x="0" y="0"/>
          <a:chExt cx="0" cy="0"/>
        </a:xfrm>
      </p:grpSpPr>
      <p:graphicFrame>
        <p:nvGraphicFramePr>
          <p:cNvPr id="401" name="Google Shape;401;p48">
            <a:extLst>
              <a:ext uri="{FF2B5EF4-FFF2-40B4-BE49-F238E27FC236}">
                <a16:creationId xmlns:a16="http://schemas.microsoft.com/office/drawing/2014/main" id="{B1645F7D-5CCE-A317-9054-D12EB2A72A57}"/>
              </a:ext>
            </a:extLst>
          </p:cNvPr>
          <p:cNvGraphicFramePr/>
          <p:nvPr>
            <p:extLst>
              <p:ext uri="{D42A27DB-BD31-4B8C-83A1-F6EECF244321}">
                <p14:modId xmlns:p14="http://schemas.microsoft.com/office/powerpoint/2010/main" val="1112024615"/>
              </p:ext>
            </p:extLst>
          </p:nvPr>
        </p:nvGraphicFramePr>
        <p:xfrm>
          <a:off x="721375" y="1957325"/>
          <a:ext cx="10923875" cy="4262050"/>
        </p:xfrm>
        <a:graphic>
          <a:graphicData uri="http://schemas.openxmlformats.org/drawingml/2006/table">
            <a:tbl>
              <a:tblPr>
                <a:noFill/>
              </a:tblPr>
              <a:tblGrid>
                <a:gridCol w="1138675">
                  <a:extLst>
                    <a:ext uri="{9D8B030D-6E8A-4147-A177-3AD203B41FA5}">
                      <a16:colId xmlns:a16="http://schemas.microsoft.com/office/drawing/2014/main" val="20000"/>
                    </a:ext>
                  </a:extLst>
                </a:gridCol>
                <a:gridCol w="4364025">
                  <a:extLst>
                    <a:ext uri="{9D8B030D-6E8A-4147-A177-3AD203B41FA5}">
                      <a16:colId xmlns:a16="http://schemas.microsoft.com/office/drawing/2014/main" val="20001"/>
                    </a:ext>
                  </a:extLst>
                </a:gridCol>
                <a:gridCol w="5421175">
                  <a:extLst>
                    <a:ext uri="{9D8B030D-6E8A-4147-A177-3AD203B41FA5}">
                      <a16:colId xmlns:a16="http://schemas.microsoft.com/office/drawing/2014/main" val="20002"/>
                    </a:ext>
                  </a:extLst>
                </a:gridCol>
              </a:tblGrid>
              <a:tr h="543250">
                <a:tc>
                  <a:txBody>
                    <a:bodyPr/>
                    <a:lstStyle/>
                    <a:p>
                      <a:pPr marL="0" lvl="0" indent="0" algn="l" rtl="0">
                        <a:spcBef>
                          <a:spcPts val="0"/>
                        </a:spcBef>
                        <a:spcAft>
                          <a:spcPts val="0"/>
                        </a:spcAft>
                        <a:buNone/>
                      </a:pPr>
                      <a:endParaRPr sz="1600">
                        <a:solidFill>
                          <a:srgbClr val="72363D"/>
                        </a:solidFill>
                        <a:latin typeface="Arial" panose="020B0604020202020204" pitchFamily="34" charset="0"/>
                        <a:ea typeface="Red Hat Text Medium"/>
                        <a:cs typeface="Arial" panose="020B0604020202020204" pitchFamily="34" charset="0"/>
                        <a:sym typeface="Red Hat Text Medium"/>
                      </a:endParaRPr>
                    </a:p>
                  </a:txBody>
                  <a:tcPr marL="91425" marR="91425" marT="91425" marB="91425" anchor="ctr">
                    <a:lnL w="9525" cap="flat" cmpd="sng">
                      <a:solidFill>
                        <a:srgbClr val="72363D">
                          <a:alpha val="0"/>
                        </a:srgbClr>
                      </a:solidFill>
                      <a:prstDash val="solid"/>
                      <a:round/>
                      <a:headEnd type="none" w="sm" len="sm"/>
                      <a:tailEnd type="none" w="sm" len="sm"/>
                    </a:lnL>
                    <a:lnR w="9525" cap="flat" cmpd="sng">
                      <a:solidFill>
                        <a:srgbClr val="72363D">
                          <a:alpha val="0"/>
                        </a:srgbClr>
                      </a:solidFill>
                      <a:prstDash val="solid"/>
                      <a:round/>
                      <a:headEnd type="none" w="sm" len="sm"/>
                      <a:tailEnd type="none" w="sm" len="sm"/>
                    </a:lnR>
                    <a:lnT w="28575" cap="flat" cmpd="sng">
                      <a:solidFill>
                        <a:srgbClr val="72363D"/>
                      </a:solidFill>
                      <a:prstDash val="solid"/>
                      <a:round/>
                      <a:headEnd type="none" w="sm" len="sm"/>
                      <a:tailEnd type="none" w="sm" len="sm"/>
                    </a:lnT>
                    <a:lnB w="9525" cap="flat" cmpd="sng">
                      <a:solidFill>
                        <a:srgbClr val="72363D">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US" sz="1800" b="1" dirty="0">
                          <a:solidFill>
                            <a:schemeClr val="bg1"/>
                          </a:solidFill>
                          <a:latin typeface="Arial" panose="020B0604020202020204" pitchFamily="34" charset="0"/>
                          <a:ea typeface="Red Hat Text Medium"/>
                          <a:cs typeface="Arial" panose="020B0604020202020204" pitchFamily="34" charset="0"/>
                          <a:sym typeface="Red Hat Text Medium"/>
                        </a:rPr>
                        <a:t>Action</a:t>
                      </a:r>
                      <a:endParaRPr sz="1800" b="1" dirty="0">
                        <a:solidFill>
                          <a:schemeClr val="bg1"/>
                        </a:solidFill>
                        <a:latin typeface="Arial" panose="020B0604020202020204" pitchFamily="34" charset="0"/>
                        <a:ea typeface="Red Hat Text Medium"/>
                        <a:cs typeface="Arial" panose="020B0604020202020204" pitchFamily="34" charset="0"/>
                        <a:sym typeface="Red Hat Text Medium"/>
                      </a:endParaRPr>
                    </a:p>
                  </a:txBody>
                  <a:tcPr marL="91425" marR="91425" marT="91425" marB="91425" anchor="ctr">
                    <a:lnL w="9525" cap="flat" cmpd="sng">
                      <a:solidFill>
                        <a:srgbClr val="72363D">
                          <a:alpha val="0"/>
                        </a:srgbClr>
                      </a:solidFill>
                      <a:prstDash val="solid"/>
                      <a:round/>
                      <a:headEnd type="none" w="sm" len="sm"/>
                      <a:tailEnd type="none" w="sm" len="sm"/>
                    </a:lnL>
                    <a:lnR w="9525" cap="flat" cmpd="sng">
                      <a:solidFill>
                        <a:srgbClr val="72363D">
                          <a:alpha val="0"/>
                        </a:srgbClr>
                      </a:solidFill>
                      <a:prstDash val="solid"/>
                      <a:round/>
                      <a:headEnd type="none" w="sm" len="sm"/>
                      <a:tailEnd type="none" w="sm" len="sm"/>
                    </a:lnR>
                    <a:lnT w="28575" cap="flat" cmpd="sng">
                      <a:solidFill>
                        <a:srgbClr val="72363D"/>
                      </a:solidFill>
                      <a:prstDash val="solid"/>
                      <a:round/>
                      <a:headEnd type="none" w="sm" len="sm"/>
                      <a:tailEnd type="none" w="sm" len="sm"/>
                    </a:lnT>
                    <a:lnB w="9525" cap="flat" cmpd="sng">
                      <a:solidFill>
                        <a:srgbClr val="72363D">
                          <a:alpha val="0"/>
                        </a:srgbClr>
                      </a:solidFill>
                      <a:prstDash val="solid"/>
                      <a:round/>
                      <a:headEnd type="none" w="sm" len="sm"/>
                      <a:tailEnd type="none" w="sm" len="sm"/>
                    </a:lnB>
                    <a:solidFill>
                      <a:schemeClr val="accent3"/>
                    </a:solidFill>
                  </a:tcPr>
                </a:tc>
                <a:tc>
                  <a:txBody>
                    <a:bodyPr/>
                    <a:lstStyle/>
                    <a:p>
                      <a:pPr marL="0" lvl="0" indent="0" algn="ctr" rtl="0">
                        <a:spcBef>
                          <a:spcPts val="0"/>
                        </a:spcBef>
                        <a:spcAft>
                          <a:spcPts val="0"/>
                        </a:spcAft>
                        <a:buNone/>
                      </a:pPr>
                      <a:r>
                        <a:rPr lang="en-US" sz="1800" b="1" dirty="0">
                          <a:solidFill>
                            <a:schemeClr val="bg1"/>
                          </a:solidFill>
                          <a:latin typeface="Arial" panose="020B0604020202020204" pitchFamily="34" charset="0"/>
                          <a:ea typeface="Red Hat Text Medium"/>
                          <a:cs typeface="Arial" panose="020B0604020202020204" pitchFamily="34" charset="0"/>
                          <a:sym typeface="Red Hat Text Medium"/>
                        </a:rPr>
                        <a:t>Example from data</a:t>
                      </a:r>
                      <a:endParaRPr sz="1800" b="1" dirty="0">
                        <a:solidFill>
                          <a:schemeClr val="bg1"/>
                        </a:solidFill>
                        <a:latin typeface="Arial" panose="020B0604020202020204" pitchFamily="34" charset="0"/>
                        <a:ea typeface="Red Hat Text Medium"/>
                        <a:cs typeface="Arial" panose="020B0604020202020204" pitchFamily="34" charset="0"/>
                        <a:sym typeface="Red Hat Text Medium"/>
                      </a:endParaRPr>
                    </a:p>
                  </a:txBody>
                  <a:tcPr marL="91425" marR="91425" marT="91425" marB="91425" anchor="ctr">
                    <a:lnL w="9525" cap="flat" cmpd="sng">
                      <a:solidFill>
                        <a:srgbClr val="72363D">
                          <a:alpha val="0"/>
                        </a:srgbClr>
                      </a:solidFill>
                      <a:prstDash val="solid"/>
                      <a:round/>
                      <a:headEnd type="none" w="sm" len="sm"/>
                      <a:tailEnd type="none" w="sm" len="sm"/>
                    </a:lnL>
                    <a:lnR w="9525" cap="flat" cmpd="sng">
                      <a:solidFill>
                        <a:srgbClr val="72363D">
                          <a:alpha val="0"/>
                        </a:srgbClr>
                      </a:solidFill>
                      <a:prstDash val="solid"/>
                      <a:round/>
                      <a:headEnd type="none" w="sm" len="sm"/>
                      <a:tailEnd type="none" w="sm" len="sm"/>
                    </a:lnR>
                    <a:lnT w="28575" cap="flat" cmpd="sng">
                      <a:solidFill>
                        <a:srgbClr val="72363D"/>
                      </a:solidFill>
                      <a:prstDash val="solid"/>
                      <a:round/>
                      <a:headEnd type="none" w="sm" len="sm"/>
                      <a:tailEnd type="none" w="sm" len="sm"/>
                    </a:lnT>
                    <a:lnB w="9525" cap="flat" cmpd="sng">
                      <a:solidFill>
                        <a:srgbClr val="72363D">
                          <a:alpha val="0"/>
                        </a:srgbClr>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914700">
                <a:tc>
                  <a:txBody>
                    <a:bodyPr/>
                    <a:lstStyle/>
                    <a:p>
                      <a:pPr marL="0" lvl="0" indent="0" algn="ctr" rtl="0">
                        <a:spcBef>
                          <a:spcPts val="0"/>
                        </a:spcBef>
                        <a:spcAft>
                          <a:spcPts val="0"/>
                        </a:spcAft>
                        <a:buNone/>
                      </a:pPr>
                      <a:r>
                        <a:rPr lang="en-US" sz="1800">
                          <a:solidFill>
                            <a:schemeClr val="dk1"/>
                          </a:solidFill>
                          <a:latin typeface="Arial" panose="020B0604020202020204" pitchFamily="34" charset="0"/>
                          <a:ea typeface="Red Hat Text Medium"/>
                          <a:cs typeface="Arial" panose="020B0604020202020204" pitchFamily="34" charset="0"/>
                          <a:sym typeface="Red Hat Text Medium"/>
                        </a:rPr>
                        <a:t>1</a:t>
                      </a:r>
                      <a:endParaRPr sz="1800">
                        <a:solidFill>
                          <a:schemeClr val="dk1"/>
                        </a:solidFill>
                        <a:latin typeface="Arial" panose="020B0604020202020204" pitchFamily="34" charset="0"/>
                        <a:ea typeface="Red Hat Text Medium"/>
                        <a:cs typeface="Arial" panose="020B0604020202020204" pitchFamily="34" charset="0"/>
                        <a:sym typeface="Red Hat Text Medium"/>
                      </a:endParaRPr>
                    </a:p>
                  </a:txBody>
                  <a:tcPr marL="91425" marR="91425" marT="91425" marB="91425" anchor="ctr">
                    <a:lnL w="9525" cap="flat" cmpd="sng">
                      <a:solidFill>
                        <a:srgbClr val="72363D">
                          <a:alpha val="0"/>
                        </a:srgbClr>
                      </a:solidFill>
                      <a:prstDash val="solid"/>
                      <a:round/>
                      <a:headEnd type="none" w="sm" len="sm"/>
                      <a:tailEnd type="none" w="sm" len="sm"/>
                    </a:lnL>
                    <a:lnR w="9525" cap="flat" cmpd="sng">
                      <a:solidFill>
                        <a:srgbClr val="72363D">
                          <a:alpha val="0"/>
                        </a:srgbClr>
                      </a:solidFill>
                      <a:prstDash val="solid"/>
                      <a:round/>
                      <a:headEnd type="none" w="sm" len="sm"/>
                      <a:tailEnd type="none" w="sm" len="sm"/>
                    </a:lnR>
                    <a:lnT w="9525" cap="flat" cmpd="sng">
                      <a:solidFill>
                        <a:srgbClr val="72363D">
                          <a:alpha val="0"/>
                        </a:srgbClr>
                      </a:solidFill>
                      <a:prstDash val="solid"/>
                      <a:round/>
                      <a:headEnd type="none" w="sm" len="sm"/>
                      <a:tailEnd type="none" w="sm" len="sm"/>
                    </a:lnT>
                    <a:lnB w="9525" cap="flat" cmpd="sng">
                      <a:solidFill>
                        <a:srgbClr val="72363D">
                          <a:alpha val="0"/>
                        </a:srgbClr>
                      </a:solidFill>
                      <a:prstDash val="solid"/>
                      <a:round/>
                      <a:headEnd type="none" w="sm" len="sm"/>
                      <a:tailEnd type="none" w="sm" len="sm"/>
                    </a:lnB>
                    <a:solidFill>
                      <a:srgbClr val="930309">
                        <a:alpha val="24710"/>
                      </a:srgbClr>
                    </a:solidFill>
                  </a:tcPr>
                </a:tc>
                <a:tc>
                  <a:txBody>
                    <a:bodyPr/>
                    <a:lstStyle/>
                    <a:p>
                      <a:pPr marL="0" lvl="0" indent="0" algn="l" rtl="0">
                        <a:spcBef>
                          <a:spcPts val="0"/>
                        </a:spcBef>
                        <a:spcAft>
                          <a:spcPts val="0"/>
                        </a:spcAft>
                        <a:buNone/>
                      </a:pPr>
                      <a:r>
                        <a:rPr lang="en-US" sz="1600" b="1" dirty="0">
                          <a:solidFill>
                            <a:schemeClr val="dk1"/>
                          </a:solidFill>
                          <a:latin typeface="Arial" panose="020B0604020202020204" pitchFamily="34" charset="0"/>
                          <a:ea typeface="Red Hat Text"/>
                          <a:cs typeface="Arial" panose="020B0604020202020204" pitchFamily="34" charset="0"/>
                          <a:sym typeface="Red Hat Text"/>
                        </a:rPr>
                        <a:t>(Re)consider epistemic values. </a:t>
                      </a:r>
                      <a:r>
                        <a:rPr lang="en-US" sz="1600" dirty="0">
                          <a:solidFill>
                            <a:schemeClr val="dk1"/>
                          </a:solidFill>
                          <a:latin typeface="Arial" panose="020B0604020202020204" pitchFamily="34" charset="0"/>
                          <a:ea typeface="Red Hat Text Medium"/>
                          <a:cs typeface="Arial" panose="020B0604020202020204" pitchFamily="34" charset="0"/>
                          <a:sym typeface="Red Hat Text Medium"/>
                        </a:rPr>
                        <a:t>Envision how students might or ought to engage with science and scientific thinking in school or their lives beyond school.</a:t>
                      </a:r>
                      <a:endParaRPr sz="1600" dirty="0">
                        <a:solidFill>
                          <a:schemeClr val="dk1"/>
                        </a:solidFill>
                        <a:latin typeface="Arial" panose="020B0604020202020204" pitchFamily="34" charset="0"/>
                        <a:ea typeface="Red Hat Text Medium"/>
                        <a:cs typeface="Arial" panose="020B0604020202020204" pitchFamily="34" charset="0"/>
                        <a:sym typeface="Red Hat Text Medium"/>
                      </a:endParaRPr>
                    </a:p>
                  </a:txBody>
                  <a:tcPr marL="126000" marR="126000" marT="91425" marB="91425" anchor="ctr">
                    <a:lnL w="9525" cap="flat" cmpd="sng">
                      <a:solidFill>
                        <a:srgbClr val="72363D">
                          <a:alpha val="0"/>
                        </a:srgbClr>
                      </a:solidFill>
                      <a:prstDash val="solid"/>
                      <a:round/>
                      <a:headEnd type="none" w="sm" len="sm"/>
                      <a:tailEnd type="none" w="sm" len="sm"/>
                    </a:lnL>
                    <a:lnR w="9525" cap="flat" cmpd="sng">
                      <a:solidFill>
                        <a:srgbClr val="72363D">
                          <a:alpha val="0"/>
                        </a:srgbClr>
                      </a:solidFill>
                      <a:prstDash val="solid"/>
                      <a:round/>
                      <a:headEnd type="none" w="sm" len="sm"/>
                      <a:tailEnd type="none" w="sm" len="sm"/>
                    </a:lnR>
                    <a:lnT w="9525" cap="flat" cmpd="sng">
                      <a:solidFill>
                        <a:srgbClr val="72363D">
                          <a:alpha val="0"/>
                        </a:srgbClr>
                      </a:solidFill>
                      <a:prstDash val="solid"/>
                      <a:round/>
                      <a:headEnd type="none" w="sm" len="sm"/>
                      <a:tailEnd type="none" w="sm" len="sm"/>
                    </a:lnT>
                    <a:lnB w="9525" cap="flat" cmpd="sng">
                      <a:solidFill>
                        <a:srgbClr val="72363D">
                          <a:alpha val="0"/>
                        </a:srgbClr>
                      </a:solidFill>
                      <a:prstDash val="solid"/>
                      <a:round/>
                      <a:headEnd type="none" w="sm" len="sm"/>
                      <a:tailEnd type="none" w="sm" len="sm"/>
                    </a:lnB>
                    <a:solidFill>
                      <a:srgbClr val="930309">
                        <a:alpha val="24710"/>
                      </a:srgbClr>
                    </a:solidFill>
                  </a:tcPr>
                </a:tc>
                <a:tc>
                  <a:txBody>
                    <a:bodyPr/>
                    <a:lstStyle/>
                    <a:p>
                      <a:pPr marL="0" lvl="0" indent="0" algn="l" rtl="0">
                        <a:spcBef>
                          <a:spcPts val="0"/>
                        </a:spcBef>
                        <a:spcAft>
                          <a:spcPts val="0"/>
                        </a:spcAft>
                        <a:buNone/>
                      </a:pPr>
                      <a:r>
                        <a:rPr lang="en-US" sz="1600" dirty="0">
                          <a:solidFill>
                            <a:schemeClr val="dk1"/>
                          </a:solidFill>
                          <a:latin typeface="Arial" panose="020B0604020202020204" pitchFamily="34" charset="0"/>
                          <a:ea typeface="Red Hat Text Medium"/>
                          <a:cs typeface="Arial" panose="020B0604020202020204" pitchFamily="34" charset="0"/>
                          <a:sym typeface="Red Hat Text Medium"/>
                        </a:rPr>
                        <a:t>“Like if you’re </a:t>
                      </a:r>
                      <a:r>
                        <a:rPr lang="en-US" sz="1600" dirty="0" err="1">
                          <a:solidFill>
                            <a:schemeClr val="dk1"/>
                          </a:solidFill>
                          <a:latin typeface="Arial" panose="020B0604020202020204" pitchFamily="34" charset="0"/>
                          <a:ea typeface="Red Hat Text Medium"/>
                          <a:cs typeface="Arial" panose="020B0604020202020204" pitchFamily="34" charset="0"/>
                          <a:sym typeface="Red Hat Text Medium"/>
                        </a:rPr>
                        <a:t>gonna</a:t>
                      </a:r>
                      <a:r>
                        <a:rPr lang="en-US" sz="1600" dirty="0">
                          <a:solidFill>
                            <a:schemeClr val="dk1"/>
                          </a:solidFill>
                          <a:latin typeface="Arial" panose="020B0604020202020204" pitchFamily="34" charset="0"/>
                          <a:ea typeface="Red Hat Text Medium"/>
                          <a:cs typeface="Arial" panose="020B0604020202020204" pitchFamily="34" charset="0"/>
                          <a:sym typeface="Red Hat Text Medium"/>
                        </a:rPr>
                        <a:t> argue ‘why [learn] science?’ it’s not because you need to know stuff about atoms or cells or physics. It’s because the way in which you know is defendable. To me, that’s the ‘why science.’” {Interview 7}</a:t>
                      </a:r>
                      <a:endParaRPr sz="1600" dirty="0">
                        <a:solidFill>
                          <a:schemeClr val="dk1"/>
                        </a:solidFill>
                        <a:latin typeface="Arial" panose="020B0604020202020204" pitchFamily="34" charset="0"/>
                        <a:ea typeface="Red Hat Text Medium"/>
                        <a:cs typeface="Arial" panose="020B0604020202020204" pitchFamily="34" charset="0"/>
                        <a:sym typeface="Red Hat Text Medium"/>
                      </a:endParaRPr>
                    </a:p>
                  </a:txBody>
                  <a:tcPr marL="126000" marR="126000" marT="91425" marB="91425" anchor="ctr">
                    <a:lnL w="9525" cap="flat" cmpd="sng">
                      <a:solidFill>
                        <a:srgbClr val="72363D">
                          <a:alpha val="0"/>
                        </a:srgbClr>
                      </a:solidFill>
                      <a:prstDash val="solid"/>
                      <a:round/>
                      <a:headEnd type="none" w="sm" len="sm"/>
                      <a:tailEnd type="none" w="sm" len="sm"/>
                    </a:lnL>
                    <a:lnR w="9525" cap="flat" cmpd="sng">
                      <a:solidFill>
                        <a:srgbClr val="72363D">
                          <a:alpha val="0"/>
                        </a:srgbClr>
                      </a:solidFill>
                      <a:prstDash val="solid"/>
                      <a:round/>
                      <a:headEnd type="none" w="sm" len="sm"/>
                      <a:tailEnd type="none" w="sm" len="sm"/>
                    </a:lnR>
                    <a:lnT w="9525" cap="flat" cmpd="sng">
                      <a:solidFill>
                        <a:srgbClr val="72363D">
                          <a:alpha val="0"/>
                        </a:srgbClr>
                      </a:solidFill>
                      <a:prstDash val="solid"/>
                      <a:round/>
                      <a:headEnd type="none" w="sm" len="sm"/>
                      <a:tailEnd type="none" w="sm" len="sm"/>
                    </a:lnT>
                    <a:lnB w="9525" cap="flat" cmpd="sng">
                      <a:solidFill>
                        <a:srgbClr val="72363D">
                          <a:alpha val="0"/>
                        </a:srgbClr>
                      </a:solidFill>
                      <a:prstDash val="solid"/>
                      <a:round/>
                      <a:headEnd type="none" w="sm" len="sm"/>
                      <a:tailEnd type="none" w="sm" len="sm"/>
                    </a:lnB>
                    <a:solidFill>
                      <a:srgbClr val="930309">
                        <a:alpha val="24710"/>
                      </a:srgbClr>
                    </a:solidFill>
                  </a:tcPr>
                </a:tc>
                <a:extLst>
                  <a:ext uri="{0D108BD9-81ED-4DB2-BD59-A6C34878D82A}">
                    <a16:rowId xmlns:a16="http://schemas.microsoft.com/office/drawing/2014/main" val="10001"/>
                  </a:ext>
                </a:extLst>
              </a:tr>
              <a:tr h="914700">
                <a:tc>
                  <a:txBody>
                    <a:bodyPr/>
                    <a:lstStyle/>
                    <a:p>
                      <a:pPr marL="0" lvl="0" indent="0" algn="ctr" rtl="0">
                        <a:spcBef>
                          <a:spcPts val="0"/>
                        </a:spcBef>
                        <a:spcAft>
                          <a:spcPts val="0"/>
                        </a:spcAft>
                        <a:buNone/>
                      </a:pPr>
                      <a:r>
                        <a:rPr lang="en-US" sz="1800" dirty="0">
                          <a:solidFill>
                            <a:schemeClr val="dk1"/>
                          </a:solidFill>
                          <a:latin typeface="Arial" panose="020B0604020202020204" pitchFamily="34" charset="0"/>
                          <a:ea typeface="Red Hat Text Medium"/>
                          <a:cs typeface="Arial" panose="020B0604020202020204" pitchFamily="34" charset="0"/>
                          <a:sym typeface="Red Hat Text Medium"/>
                        </a:rPr>
                        <a:t>2</a:t>
                      </a:r>
                      <a:endParaRPr sz="1800" dirty="0">
                        <a:solidFill>
                          <a:schemeClr val="dk1"/>
                        </a:solidFill>
                        <a:latin typeface="Arial" panose="020B0604020202020204" pitchFamily="34" charset="0"/>
                        <a:ea typeface="Red Hat Text Medium"/>
                        <a:cs typeface="Arial" panose="020B0604020202020204" pitchFamily="34" charset="0"/>
                        <a:sym typeface="Red Hat Text Medium"/>
                      </a:endParaRPr>
                    </a:p>
                  </a:txBody>
                  <a:tcPr marL="91425" marR="91425" marT="91425" marB="91425" anchor="ctr">
                    <a:lnL w="9525" cap="flat" cmpd="sng">
                      <a:solidFill>
                        <a:srgbClr val="72363D">
                          <a:alpha val="0"/>
                        </a:srgbClr>
                      </a:solidFill>
                      <a:prstDash val="solid"/>
                      <a:round/>
                      <a:headEnd type="none" w="sm" len="sm"/>
                      <a:tailEnd type="none" w="sm" len="sm"/>
                    </a:lnL>
                    <a:lnR w="9525" cap="flat" cmpd="sng">
                      <a:solidFill>
                        <a:srgbClr val="72363D">
                          <a:alpha val="0"/>
                        </a:srgbClr>
                      </a:solidFill>
                      <a:prstDash val="solid"/>
                      <a:round/>
                      <a:headEnd type="none" w="sm" len="sm"/>
                      <a:tailEnd type="none" w="sm" len="sm"/>
                    </a:lnR>
                    <a:lnT w="9525" cap="flat" cmpd="sng">
                      <a:solidFill>
                        <a:srgbClr val="72363D">
                          <a:alpha val="0"/>
                        </a:srgbClr>
                      </a:solidFill>
                      <a:prstDash val="solid"/>
                      <a:round/>
                      <a:headEnd type="none" w="sm" len="sm"/>
                      <a:tailEnd type="none" w="sm" len="sm"/>
                    </a:lnT>
                    <a:lnB w="9525" cap="flat" cmpd="sng">
                      <a:solidFill>
                        <a:srgbClr val="72363D">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US" sz="1600" b="1" dirty="0">
                          <a:solidFill>
                            <a:schemeClr val="dk1"/>
                          </a:solidFill>
                          <a:latin typeface="Arial" panose="020B0604020202020204" pitchFamily="34" charset="0"/>
                          <a:ea typeface="Red Hat Text"/>
                          <a:cs typeface="Arial" panose="020B0604020202020204" pitchFamily="34" charset="0"/>
                          <a:sym typeface="Red Hat Text"/>
                        </a:rPr>
                        <a:t>(Re)articulate epistemic learning goals</a:t>
                      </a:r>
                      <a:r>
                        <a:rPr lang="en-US" sz="1600" dirty="0">
                          <a:solidFill>
                            <a:schemeClr val="dk1"/>
                          </a:solidFill>
                          <a:latin typeface="Arial" panose="020B0604020202020204" pitchFamily="34" charset="0"/>
                          <a:ea typeface="Red Hat Text Medium"/>
                          <a:cs typeface="Arial" panose="020B0604020202020204" pitchFamily="34" charset="0"/>
                          <a:sym typeface="Red Hat Text Medium"/>
                        </a:rPr>
                        <a:t> for students that will support his values.</a:t>
                      </a:r>
                      <a:endParaRPr sz="1600" dirty="0">
                        <a:solidFill>
                          <a:schemeClr val="dk1"/>
                        </a:solidFill>
                        <a:latin typeface="Arial" panose="020B0604020202020204" pitchFamily="34" charset="0"/>
                        <a:ea typeface="Red Hat Text Medium"/>
                        <a:cs typeface="Arial" panose="020B0604020202020204" pitchFamily="34" charset="0"/>
                        <a:sym typeface="Red Hat Text Medium"/>
                      </a:endParaRPr>
                    </a:p>
                  </a:txBody>
                  <a:tcPr marL="126000" marR="126000" marT="91425" marB="91425" anchor="ctr">
                    <a:lnL w="9525" cap="flat" cmpd="sng">
                      <a:solidFill>
                        <a:srgbClr val="72363D">
                          <a:alpha val="0"/>
                        </a:srgbClr>
                      </a:solidFill>
                      <a:prstDash val="solid"/>
                      <a:round/>
                      <a:headEnd type="none" w="sm" len="sm"/>
                      <a:tailEnd type="none" w="sm" len="sm"/>
                    </a:lnL>
                    <a:lnR w="9525" cap="flat" cmpd="sng">
                      <a:solidFill>
                        <a:srgbClr val="72363D">
                          <a:alpha val="0"/>
                        </a:srgbClr>
                      </a:solidFill>
                      <a:prstDash val="solid"/>
                      <a:round/>
                      <a:headEnd type="none" w="sm" len="sm"/>
                      <a:tailEnd type="none" w="sm" len="sm"/>
                    </a:lnR>
                    <a:lnT w="9525" cap="flat" cmpd="sng">
                      <a:solidFill>
                        <a:srgbClr val="72363D">
                          <a:alpha val="0"/>
                        </a:srgbClr>
                      </a:solidFill>
                      <a:prstDash val="solid"/>
                      <a:round/>
                      <a:headEnd type="none" w="sm" len="sm"/>
                      <a:tailEnd type="none" w="sm" len="sm"/>
                    </a:lnT>
                    <a:lnB w="9525" cap="flat" cmpd="sng">
                      <a:solidFill>
                        <a:srgbClr val="72363D">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US" sz="1600">
                          <a:solidFill>
                            <a:schemeClr val="dk1"/>
                          </a:solidFill>
                          <a:latin typeface="Arial" panose="020B0604020202020204" pitchFamily="34" charset="0"/>
                          <a:ea typeface="Red Hat Text Medium"/>
                          <a:cs typeface="Arial" panose="020B0604020202020204" pitchFamily="34" charset="0"/>
                          <a:sym typeface="Red Hat Text Medium"/>
                        </a:rPr>
                        <a:t>“An understanding can [also] be, ‘I know I’m using this idea, but I [can] also identify its limitations.’” {Interview 1} </a:t>
                      </a:r>
                      <a:endParaRPr sz="1600">
                        <a:solidFill>
                          <a:schemeClr val="dk1"/>
                        </a:solidFill>
                        <a:latin typeface="Arial" panose="020B0604020202020204" pitchFamily="34" charset="0"/>
                        <a:ea typeface="Red Hat Text Medium"/>
                        <a:cs typeface="Arial" panose="020B0604020202020204" pitchFamily="34" charset="0"/>
                        <a:sym typeface="Red Hat Text Medium"/>
                      </a:endParaRPr>
                    </a:p>
                  </a:txBody>
                  <a:tcPr marL="126000" marR="126000" marT="91425" marB="91425" anchor="ctr">
                    <a:lnL w="9525" cap="flat" cmpd="sng">
                      <a:solidFill>
                        <a:srgbClr val="72363D">
                          <a:alpha val="0"/>
                        </a:srgbClr>
                      </a:solidFill>
                      <a:prstDash val="solid"/>
                      <a:round/>
                      <a:headEnd type="none" w="sm" len="sm"/>
                      <a:tailEnd type="none" w="sm" len="sm"/>
                    </a:lnL>
                    <a:lnR w="9525" cap="flat" cmpd="sng">
                      <a:solidFill>
                        <a:srgbClr val="72363D">
                          <a:alpha val="0"/>
                        </a:srgbClr>
                      </a:solidFill>
                      <a:prstDash val="solid"/>
                      <a:round/>
                      <a:headEnd type="none" w="sm" len="sm"/>
                      <a:tailEnd type="none" w="sm" len="sm"/>
                    </a:lnR>
                    <a:lnT w="9525" cap="flat" cmpd="sng">
                      <a:solidFill>
                        <a:srgbClr val="72363D">
                          <a:alpha val="0"/>
                        </a:srgbClr>
                      </a:solidFill>
                      <a:prstDash val="solid"/>
                      <a:round/>
                      <a:headEnd type="none" w="sm" len="sm"/>
                      <a:tailEnd type="none" w="sm" len="sm"/>
                    </a:lnT>
                    <a:lnB w="9525" cap="flat" cmpd="sng">
                      <a:solidFill>
                        <a:srgbClr val="72363D">
                          <a:alpha val="0"/>
                        </a:srgbClr>
                      </a:solidFill>
                      <a:prstDash val="solid"/>
                      <a:round/>
                      <a:headEnd type="none" w="sm" len="sm"/>
                      <a:tailEnd type="none" w="sm" len="sm"/>
                    </a:lnB>
                  </a:tcPr>
                </a:tc>
                <a:extLst>
                  <a:ext uri="{0D108BD9-81ED-4DB2-BD59-A6C34878D82A}">
                    <a16:rowId xmlns:a16="http://schemas.microsoft.com/office/drawing/2014/main" val="10002"/>
                  </a:ext>
                </a:extLst>
              </a:tr>
              <a:tr h="914700">
                <a:tc>
                  <a:txBody>
                    <a:bodyPr/>
                    <a:lstStyle/>
                    <a:p>
                      <a:pPr marL="0" lvl="0" indent="0" algn="ctr" rtl="0">
                        <a:spcBef>
                          <a:spcPts val="0"/>
                        </a:spcBef>
                        <a:spcAft>
                          <a:spcPts val="0"/>
                        </a:spcAft>
                        <a:buNone/>
                      </a:pPr>
                      <a:r>
                        <a:rPr lang="en-US" sz="1800">
                          <a:solidFill>
                            <a:schemeClr val="dk1"/>
                          </a:solidFill>
                          <a:latin typeface="Arial" panose="020B0604020202020204" pitchFamily="34" charset="0"/>
                          <a:ea typeface="Red Hat Text Medium"/>
                          <a:cs typeface="Arial" panose="020B0604020202020204" pitchFamily="34" charset="0"/>
                          <a:sym typeface="Red Hat Text Medium"/>
                        </a:rPr>
                        <a:t>3</a:t>
                      </a:r>
                      <a:endParaRPr sz="1800">
                        <a:solidFill>
                          <a:schemeClr val="dk1"/>
                        </a:solidFill>
                        <a:latin typeface="Arial" panose="020B0604020202020204" pitchFamily="34" charset="0"/>
                        <a:ea typeface="Red Hat Text Medium"/>
                        <a:cs typeface="Arial" panose="020B0604020202020204" pitchFamily="34" charset="0"/>
                        <a:sym typeface="Red Hat Text Medium"/>
                      </a:endParaRPr>
                    </a:p>
                  </a:txBody>
                  <a:tcPr marL="91425" marR="91425" marT="91425" marB="91425" anchor="ctr">
                    <a:lnL w="9525" cap="flat" cmpd="sng">
                      <a:solidFill>
                        <a:srgbClr val="72363D">
                          <a:alpha val="0"/>
                        </a:srgbClr>
                      </a:solidFill>
                      <a:prstDash val="solid"/>
                      <a:round/>
                      <a:headEnd type="none" w="sm" len="sm"/>
                      <a:tailEnd type="none" w="sm" len="sm"/>
                    </a:lnL>
                    <a:lnR w="9525" cap="flat" cmpd="sng">
                      <a:solidFill>
                        <a:srgbClr val="72363D">
                          <a:alpha val="0"/>
                        </a:srgbClr>
                      </a:solidFill>
                      <a:prstDash val="solid"/>
                      <a:round/>
                      <a:headEnd type="none" w="sm" len="sm"/>
                      <a:tailEnd type="none" w="sm" len="sm"/>
                    </a:lnR>
                    <a:lnT w="9525" cap="flat" cmpd="sng">
                      <a:solidFill>
                        <a:srgbClr val="72363D">
                          <a:alpha val="0"/>
                        </a:srgbClr>
                      </a:solidFill>
                      <a:prstDash val="solid"/>
                      <a:round/>
                      <a:headEnd type="none" w="sm" len="sm"/>
                      <a:tailEnd type="none" w="sm" len="sm"/>
                    </a:lnT>
                    <a:lnB w="28575" cap="flat" cmpd="sng">
                      <a:solidFill>
                        <a:srgbClr val="72363D"/>
                      </a:solidFill>
                      <a:prstDash val="solid"/>
                      <a:round/>
                      <a:headEnd type="none" w="sm" len="sm"/>
                      <a:tailEnd type="none" w="sm" len="sm"/>
                    </a:lnB>
                    <a:solidFill>
                      <a:srgbClr val="930309">
                        <a:alpha val="24710"/>
                      </a:srgbClr>
                    </a:solidFill>
                  </a:tcPr>
                </a:tc>
                <a:tc>
                  <a:txBody>
                    <a:bodyPr/>
                    <a:lstStyle/>
                    <a:p>
                      <a:pPr marL="0" lvl="0" indent="0" algn="l" rtl="0">
                        <a:spcBef>
                          <a:spcPts val="0"/>
                        </a:spcBef>
                        <a:spcAft>
                          <a:spcPts val="0"/>
                        </a:spcAft>
                        <a:buNone/>
                      </a:pPr>
                      <a:r>
                        <a:rPr lang="en-US" sz="1600" b="1">
                          <a:solidFill>
                            <a:schemeClr val="dk1"/>
                          </a:solidFill>
                          <a:latin typeface="Arial" panose="020B0604020202020204" pitchFamily="34" charset="0"/>
                          <a:ea typeface="Red Hat Text"/>
                          <a:cs typeface="Arial" panose="020B0604020202020204" pitchFamily="34" charset="0"/>
                          <a:sym typeface="Red Hat Text"/>
                        </a:rPr>
                        <a:t>(Re)consider how curriculum / instruction supports or conflicts</a:t>
                      </a:r>
                      <a:r>
                        <a:rPr lang="en-US" sz="1600">
                          <a:solidFill>
                            <a:schemeClr val="dk1"/>
                          </a:solidFill>
                          <a:latin typeface="Arial" panose="020B0604020202020204" pitchFamily="34" charset="0"/>
                          <a:ea typeface="Red Hat Text Medium"/>
                          <a:cs typeface="Arial" panose="020B0604020202020204" pitchFamily="34" charset="0"/>
                          <a:sym typeface="Red Hat Text Medium"/>
                        </a:rPr>
                        <a:t> with his goals or values.</a:t>
                      </a:r>
                      <a:endParaRPr sz="1600">
                        <a:solidFill>
                          <a:schemeClr val="dk1"/>
                        </a:solidFill>
                        <a:latin typeface="Arial" panose="020B0604020202020204" pitchFamily="34" charset="0"/>
                        <a:ea typeface="Red Hat Text Medium"/>
                        <a:cs typeface="Arial" panose="020B0604020202020204" pitchFamily="34" charset="0"/>
                        <a:sym typeface="Red Hat Text Medium"/>
                      </a:endParaRPr>
                    </a:p>
                  </a:txBody>
                  <a:tcPr marL="126000" marR="126000" marT="91425" marB="91425" anchor="ctr">
                    <a:lnL w="9525" cap="flat" cmpd="sng">
                      <a:solidFill>
                        <a:srgbClr val="72363D">
                          <a:alpha val="0"/>
                        </a:srgbClr>
                      </a:solidFill>
                      <a:prstDash val="solid"/>
                      <a:round/>
                      <a:headEnd type="none" w="sm" len="sm"/>
                      <a:tailEnd type="none" w="sm" len="sm"/>
                    </a:lnL>
                    <a:lnR w="9525" cap="flat" cmpd="sng">
                      <a:solidFill>
                        <a:srgbClr val="72363D">
                          <a:alpha val="0"/>
                        </a:srgbClr>
                      </a:solidFill>
                      <a:prstDash val="solid"/>
                      <a:round/>
                      <a:headEnd type="none" w="sm" len="sm"/>
                      <a:tailEnd type="none" w="sm" len="sm"/>
                    </a:lnR>
                    <a:lnT w="9525" cap="flat" cmpd="sng">
                      <a:solidFill>
                        <a:srgbClr val="72363D">
                          <a:alpha val="0"/>
                        </a:srgbClr>
                      </a:solidFill>
                      <a:prstDash val="solid"/>
                      <a:round/>
                      <a:headEnd type="none" w="sm" len="sm"/>
                      <a:tailEnd type="none" w="sm" len="sm"/>
                    </a:lnT>
                    <a:lnB w="28575" cap="flat" cmpd="sng">
                      <a:solidFill>
                        <a:srgbClr val="72363D"/>
                      </a:solidFill>
                      <a:prstDash val="solid"/>
                      <a:round/>
                      <a:headEnd type="none" w="sm" len="sm"/>
                      <a:tailEnd type="none" w="sm" len="sm"/>
                    </a:lnB>
                    <a:solidFill>
                      <a:srgbClr val="930309">
                        <a:alpha val="24710"/>
                      </a:srgbClr>
                    </a:solidFill>
                  </a:tcPr>
                </a:tc>
                <a:tc>
                  <a:txBody>
                    <a:bodyPr/>
                    <a:lstStyle/>
                    <a:p>
                      <a:pPr marL="0" lvl="0" indent="0" algn="l" rtl="0">
                        <a:spcBef>
                          <a:spcPts val="0"/>
                        </a:spcBef>
                        <a:spcAft>
                          <a:spcPts val="0"/>
                        </a:spcAft>
                        <a:buNone/>
                      </a:pPr>
                      <a:r>
                        <a:rPr lang="en-US" sz="1600" dirty="0">
                          <a:solidFill>
                            <a:schemeClr val="dk1"/>
                          </a:solidFill>
                          <a:latin typeface="Arial" panose="020B0604020202020204" pitchFamily="34" charset="0"/>
                          <a:ea typeface="Red Hat Text Medium"/>
                          <a:cs typeface="Arial" panose="020B0604020202020204" pitchFamily="34" charset="0"/>
                          <a:sym typeface="Red Hat Text Medium"/>
                        </a:rPr>
                        <a:t>“And I was really, really good at teaching the kids that third of the pie [science content] and measuring that third of the pie for the balance of my career.  But I don’t think that third of the pie looks like what I want my children leaving our high school to be predominantly good at, I guess.” {PD workshop, June 2024}</a:t>
                      </a:r>
                      <a:endParaRPr sz="1600" dirty="0">
                        <a:solidFill>
                          <a:schemeClr val="dk1"/>
                        </a:solidFill>
                        <a:latin typeface="Arial" panose="020B0604020202020204" pitchFamily="34" charset="0"/>
                        <a:ea typeface="Red Hat Text Medium"/>
                        <a:cs typeface="Arial" panose="020B0604020202020204" pitchFamily="34" charset="0"/>
                        <a:sym typeface="Red Hat Text Medium"/>
                      </a:endParaRPr>
                    </a:p>
                  </a:txBody>
                  <a:tcPr marL="126000" marR="126000" marT="91425" marB="91425" anchor="ctr">
                    <a:lnL w="9525" cap="flat" cmpd="sng">
                      <a:solidFill>
                        <a:srgbClr val="72363D">
                          <a:alpha val="0"/>
                        </a:srgbClr>
                      </a:solidFill>
                      <a:prstDash val="solid"/>
                      <a:round/>
                      <a:headEnd type="none" w="sm" len="sm"/>
                      <a:tailEnd type="none" w="sm" len="sm"/>
                    </a:lnL>
                    <a:lnR w="9525" cap="flat" cmpd="sng">
                      <a:solidFill>
                        <a:srgbClr val="72363D">
                          <a:alpha val="0"/>
                        </a:srgbClr>
                      </a:solidFill>
                      <a:prstDash val="solid"/>
                      <a:round/>
                      <a:headEnd type="none" w="sm" len="sm"/>
                      <a:tailEnd type="none" w="sm" len="sm"/>
                    </a:lnR>
                    <a:lnT w="9525" cap="flat" cmpd="sng">
                      <a:solidFill>
                        <a:srgbClr val="72363D">
                          <a:alpha val="0"/>
                        </a:srgbClr>
                      </a:solidFill>
                      <a:prstDash val="solid"/>
                      <a:round/>
                      <a:headEnd type="none" w="sm" len="sm"/>
                      <a:tailEnd type="none" w="sm" len="sm"/>
                    </a:lnT>
                    <a:lnB w="28575" cap="flat" cmpd="sng">
                      <a:solidFill>
                        <a:srgbClr val="72363D"/>
                      </a:solidFill>
                      <a:prstDash val="solid"/>
                      <a:round/>
                      <a:headEnd type="none" w="sm" len="sm"/>
                      <a:tailEnd type="none" w="sm" len="sm"/>
                    </a:lnB>
                    <a:solidFill>
                      <a:srgbClr val="930309">
                        <a:alpha val="24710"/>
                      </a:srgbClr>
                    </a:solidFill>
                  </a:tcPr>
                </a:tc>
                <a:extLst>
                  <a:ext uri="{0D108BD9-81ED-4DB2-BD59-A6C34878D82A}">
                    <a16:rowId xmlns:a16="http://schemas.microsoft.com/office/drawing/2014/main" val="10003"/>
                  </a:ext>
                </a:extLst>
              </a:tr>
            </a:tbl>
          </a:graphicData>
        </a:graphic>
      </p:graphicFrame>
      <p:sp>
        <p:nvSpPr>
          <p:cNvPr id="4" name="Google Shape;369;p47">
            <a:extLst>
              <a:ext uri="{FF2B5EF4-FFF2-40B4-BE49-F238E27FC236}">
                <a16:creationId xmlns:a16="http://schemas.microsoft.com/office/drawing/2014/main" id="{B0692F2B-BDB6-D293-7A6A-E6D05DB6387D}"/>
              </a:ext>
            </a:extLst>
          </p:cNvPr>
          <p:cNvSpPr txBox="1">
            <a:spLocks noGrp="1"/>
          </p:cNvSpPr>
          <p:nvPr>
            <p:ph type="title"/>
          </p:nvPr>
        </p:nvSpPr>
        <p:spPr>
          <a:xfrm>
            <a:off x="356755" y="283584"/>
            <a:ext cx="7928100" cy="1320749"/>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US" sz="4400" dirty="0"/>
              <a:t>Sensemaking</a:t>
            </a:r>
            <a:r>
              <a:rPr lang="en-US" dirty="0"/>
              <a:t> </a:t>
            </a:r>
            <a:br>
              <a:rPr lang="en-US" dirty="0"/>
            </a:br>
            <a:r>
              <a:rPr lang="en-US" sz="3600" b="0" dirty="0"/>
              <a:t>a complex, nonlinear process</a:t>
            </a:r>
            <a:endParaRPr b="0" dirty="0"/>
          </a:p>
        </p:txBody>
      </p:sp>
      <p:sp>
        <p:nvSpPr>
          <p:cNvPr id="2" name="Rectangle 1">
            <a:extLst>
              <a:ext uri="{FF2B5EF4-FFF2-40B4-BE49-F238E27FC236}">
                <a16:creationId xmlns:a16="http://schemas.microsoft.com/office/drawing/2014/main" id="{D69C994D-6F92-1A81-3D13-24F8F5EDF81A}"/>
              </a:ext>
            </a:extLst>
          </p:cNvPr>
          <p:cNvSpPr/>
          <p:nvPr/>
        </p:nvSpPr>
        <p:spPr>
          <a:xfrm>
            <a:off x="721375" y="4490357"/>
            <a:ext cx="11067854" cy="19920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501597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397">
          <a:extLst>
            <a:ext uri="{FF2B5EF4-FFF2-40B4-BE49-F238E27FC236}">
              <a16:creationId xmlns:a16="http://schemas.microsoft.com/office/drawing/2014/main" id="{2644AEF7-C44D-BD83-D73F-87DDA1FDFCA3}"/>
            </a:ext>
          </a:extLst>
        </p:cNvPr>
        <p:cNvGrpSpPr/>
        <p:nvPr/>
      </p:nvGrpSpPr>
      <p:grpSpPr>
        <a:xfrm>
          <a:off x="0" y="0"/>
          <a:ext cx="0" cy="0"/>
          <a:chOff x="0" y="0"/>
          <a:chExt cx="0" cy="0"/>
        </a:xfrm>
      </p:grpSpPr>
      <p:graphicFrame>
        <p:nvGraphicFramePr>
          <p:cNvPr id="401" name="Google Shape;401;p48">
            <a:extLst>
              <a:ext uri="{FF2B5EF4-FFF2-40B4-BE49-F238E27FC236}">
                <a16:creationId xmlns:a16="http://schemas.microsoft.com/office/drawing/2014/main" id="{F1035870-234F-66DD-A954-49A581F05ADD}"/>
              </a:ext>
            </a:extLst>
          </p:cNvPr>
          <p:cNvGraphicFramePr/>
          <p:nvPr/>
        </p:nvGraphicFramePr>
        <p:xfrm>
          <a:off x="721375" y="1957325"/>
          <a:ext cx="10923875" cy="4262050"/>
        </p:xfrm>
        <a:graphic>
          <a:graphicData uri="http://schemas.openxmlformats.org/drawingml/2006/table">
            <a:tbl>
              <a:tblPr>
                <a:noFill/>
              </a:tblPr>
              <a:tblGrid>
                <a:gridCol w="1138675">
                  <a:extLst>
                    <a:ext uri="{9D8B030D-6E8A-4147-A177-3AD203B41FA5}">
                      <a16:colId xmlns:a16="http://schemas.microsoft.com/office/drawing/2014/main" val="20000"/>
                    </a:ext>
                  </a:extLst>
                </a:gridCol>
                <a:gridCol w="4364025">
                  <a:extLst>
                    <a:ext uri="{9D8B030D-6E8A-4147-A177-3AD203B41FA5}">
                      <a16:colId xmlns:a16="http://schemas.microsoft.com/office/drawing/2014/main" val="20001"/>
                    </a:ext>
                  </a:extLst>
                </a:gridCol>
                <a:gridCol w="5421175">
                  <a:extLst>
                    <a:ext uri="{9D8B030D-6E8A-4147-A177-3AD203B41FA5}">
                      <a16:colId xmlns:a16="http://schemas.microsoft.com/office/drawing/2014/main" val="20002"/>
                    </a:ext>
                  </a:extLst>
                </a:gridCol>
              </a:tblGrid>
              <a:tr h="543250">
                <a:tc>
                  <a:txBody>
                    <a:bodyPr/>
                    <a:lstStyle/>
                    <a:p>
                      <a:pPr marL="0" lvl="0" indent="0" algn="l" rtl="0">
                        <a:spcBef>
                          <a:spcPts val="0"/>
                        </a:spcBef>
                        <a:spcAft>
                          <a:spcPts val="0"/>
                        </a:spcAft>
                        <a:buNone/>
                      </a:pPr>
                      <a:endParaRPr sz="1600">
                        <a:solidFill>
                          <a:srgbClr val="72363D"/>
                        </a:solidFill>
                        <a:latin typeface="Arial" panose="020B0604020202020204" pitchFamily="34" charset="0"/>
                        <a:ea typeface="Red Hat Text Medium"/>
                        <a:cs typeface="Arial" panose="020B0604020202020204" pitchFamily="34" charset="0"/>
                        <a:sym typeface="Red Hat Text Medium"/>
                      </a:endParaRPr>
                    </a:p>
                  </a:txBody>
                  <a:tcPr marL="91425" marR="91425" marT="91425" marB="91425" anchor="ctr">
                    <a:lnL w="9525" cap="flat" cmpd="sng">
                      <a:solidFill>
                        <a:srgbClr val="72363D">
                          <a:alpha val="0"/>
                        </a:srgbClr>
                      </a:solidFill>
                      <a:prstDash val="solid"/>
                      <a:round/>
                      <a:headEnd type="none" w="sm" len="sm"/>
                      <a:tailEnd type="none" w="sm" len="sm"/>
                    </a:lnL>
                    <a:lnR w="9525" cap="flat" cmpd="sng">
                      <a:solidFill>
                        <a:srgbClr val="72363D">
                          <a:alpha val="0"/>
                        </a:srgbClr>
                      </a:solidFill>
                      <a:prstDash val="solid"/>
                      <a:round/>
                      <a:headEnd type="none" w="sm" len="sm"/>
                      <a:tailEnd type="none" w="sm" len="sm"/>
                    </a:lnR>
                    <a:lnT w="28575" cap="flat" cmpd="sng">
                      <a:solidFill>
                        <a:srgbClr val="72363D"/>
                      </a:solidFill>
                      <a:prstDash val="solid"/>
                      <a:round/>
                      <a:headEnd type="none" w="sm" len="sm"/>
                      <a:tailEnd type="none" w="sm" len="sm"/>
                    </a:lnT>
                    <a:lnB w="9525" cap="flat" cmpd="sng">
                      <a:solidFill>
                        <a:srgbClr val="72363D">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US" sz="1800" b="1" dirty="0">
                          <a:solidFill>
                            <a:schemeClr val="bg1"/>
                          </a:solidFill>
                          <a:latin typeface="Arial" panose="020B0604020202020204" pitchFamily="34" charset="0"/>
                          <a:ea typeface="Red Hat Text Medium"/>
                          <a:cs typeface="Arial" panose="020B0604020202020204" pitchFamily="34" charset="0"/>
                          <a:sym typeface="Red Hat Text Medium"/>
                        </a:rPr>
                        <a:t>Action</a:t>
                      </a:r>
                      <a:endParaRPr sz="1800" b="1" dirty="0">
                        <a:solidFill>
                          <a:schemeClr val="bg1"/>
                        </a:solidFill>
                        <a:latin typeface="Arial" panose="020B0604020202020204" pitchFamily="34" charset="0"/>
                        <a:ea typeface="Red Hat Text Medium"/>
                        <a:cs typeface="Arial" panose="020B0604020202020204" pitchFamily="34" charset="0"/>
                        <a:sym typeface="Red Hat Text Medium"/>
                      </a:endParaRPr>
                    </a:p>
                  </a:txBody>
                  <a:tcPr marL="91425" marR="91425" marT="91425" marB="91425" anchor="ctr">
                    <a:lnL w="9525" cap="flat" cmpd="sng">
                      <a:solidFill>
                        <a:srgbClr val="72363D">
                          <a:alpha val="0"/>
                        </a:srgbClr>
                      </a:solidFill>
                      <a:prstDash val="solid"/>
                      <a:round/>
                      <a:headEnd type="none" w="sm" len="sm"/>
                      <a:tailEnd type="none" w="sm" len="sm"/>
                    </a:lnL>
                    <a:lnR w="9525" cap="flat" cmpd="sng">
                      <a:solidFill>
                        <a:srgbClr val="72363D">
                          <a:alpha val="0"/>
                        </a:srgbClr>
                      </a:solidFill>
                      <a:prstDash val="solid"/>
                      <a:round/>
                      <a:headEnd type="none" w="sm" len="sm"/>
                      <a:tailEnd type="none" w="sm" len="sm"/>
                    </a:lnR>
                    <a:lnT w="28575" cap="flat" cmpd="sng">
                      <a:solidFill>
                        <a:srgbClr val="72363D"/>
                      </a:solidFill>
                      <a:prstDash val="solid"/>
                      <a:round/>
                      <a:headEnd type="none" w="sm" len="sm"/>
                      <a:tailEnd type="none" w="sm" len="sm"/>
                    </a:lnT>
                    <a:lnB w="9525" cap="flat" cmpd="sng">
                      <a:solidFill>
                        <a:srgbClr val="72363D">
                          <a:alpha val="0"/>
                        </a:srgbClr>
                      </a:solidFill>
                      <a:prstDash val="solid"/>
                      <a:round/>
                      <a:headEnd type="none" w="sm" len="sm"/>
                      <a:tailEnd type="none" w="sm" len="sm"/>
                    </a:lnB>
                    <a:solidFill>
                      <a:schemeClr val="accent3"/>
                    </a:solidFill>
                  </a:tcPr>
                </a:tc>
                <a:tc>
                  <a:txBody>
                    <a:bodyPr/>
                    <a:lstStyle/>
                    <a:p>
                      <a:pPr marL="0" lvl="0" indent="0" algn="ctr" rtl="0">
                        <a:spcBef>
                          <a:spcPts val="0"/>
                        </a:spcBef>
                        <a:spcAft>
                          <a:spcPts val="0"/>
                        </a:spcAft>
                        <a:buNone/>
                      </a:pPr>
                      <a:r>
                        <a:rPr lang="en-US" sz="1800" b="1" dirty="0">
                          <a:solidFill>
                            <a:schemeClr val="bg1"/>
                          </a:solidFill>
                          <a:latin typeface="Arial" panose="020B0604020202020204" pitchFamily="34" charset="0"/>
                          <a:ea typeface="Red Hat Text Medium"/>
                          <a:cs typeface="Arial" panose="020B0604020202020204" pitchFamily="34" charset="0"/>
                          <a:sym typeface="Red Hat Text Medium"/>
                        </a:rPr>
                        <a:t>Example from data</a:t>
                      </a:r>
                      <a:endParaRPr sz="1800" b="1" dirty="0">
                        <a:solidFill>
                          <a:schemeClr val="bg1"/>
                        </a:solidFill>
                        <a:latin typeface="Arial" panose="020B0604020202020204" pitchFamily="34" charset="0"/>
                        <a:ea typeface="Red Hat Text Medium"/>
                        <a:cs typeface="Arial" panose="020B0604020202020204" pitchFamily="34" charset="0"/>
                        <a:sym typeface="Red Hat Text Medium"/>
                      </a:endParaRPr>
                    </a:p>
                  </a:txBody>
                  <a:tcPr marL="91425" marR="91425" marT="91425" marB="91425" anchor="ctr">
                    <a:lnL w="9525" cap="flat" cmpd="sng">
                      <a:solidFill>
                        <a:srgbClr val="72363D">
                          <a:alpha val="0"/>
                        </a:srgbClr>
                      </a:solidFill>
                      <a:prstDash val="solid"/>
                      <a:round/>
                      <a:headEnd type="none" w="sm" len="sm"/>
                      <a:tailEnd type="none" w="sm" len="sm"/>
                    </a:lnL>
                    <a:lnR w="9525" cap="flat" cmpd="sng">
                      <a:solidFill>
                        <a:srgbClr val="72363D">
                          <a:alpha val="0"/>
                        </a:srgbClr>
                      </a:solidFill>
                      <a:prstDash val="solid"/>
                      <a:round/>
                      <a:headEnd type="none" w="sm" len="sm"/>
                      <a:tailEnd type="none" w="sm" len="sm"/>
                    </a:lnR>
                    <a:lnT w="28575" cap="flat" cmpd="sng">
                      <a:solidFill>
                        <a:srgbClr val="72363D"/>
                      </a:solidFill>
                      <a:prstDash val="solid"/>
                      <a:round/>
                      <a:headEnd type="none" w="sm" len="sm"/>
                      <a:tailEnd type="none" w="sm" len="sm"/>
                    </a:lnT>
                    <a:lnB w="9525" cap="flat" cmpd="sng">
                      <a:solidFill>
                        <a:srgbClr val="72363D">
                          <a:alpha val="0"/>
                        </a:srgbClr>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914700">
                <a:tc>
                  <a:txBody>
                    <a:bodyPr/>
                    <a:lstStyle/>
                    <a:p>
                      <a:pPr marL="0" lvl="0" indent="0" algn="ctr" rtl="0">
                        <a:spcBef>
                          <a:spcPts val="0"/>
                        </a:spcBef>
                        <a:spcAft>
                          <a:spcPts val="0"/>
                        </a:spcAft>
                        <a:buNone/>
                      </a:pPr>
                      <a:r>
                        <a:rPr lang="en-US" sz="1800">
                          <a:solidFill>
                            <a:schemeClr val="dk1"/>
                          </a:solidFill>
                          <a:latin typeface="Arial" panose="020B0604020202020204" pitchFamily="34" charset="0"/>
                          <a:ea typeface="Red Hat Text Medium"/>
                          <a:cs typeface="Arial" panose="020B0604020202020204" pitchFamily="34" charset="0"/>
                          <a:sym typeface="Red Hat Text Medium"/>
                        </a:rPr>
                        <a:t>1</a:t>
                      </a:r>
                      <a:endParaRPr sz="1800">
                        <a:solidFill>
                          <a:schemeClr val="dk1"/>
                        </a:solidFill>
                        <a:latin typeface="Arial" panose="020B0604020202020204" pitchFamily="34" charset="0"/>
                        <a:ea typeface="Red Hat Text Medium"/>
                        <a:cs typeface="Arial" panose="020B0604020202020204" pitchFamily="34" charset="0"/>
                        <a:sym typeface="Red Hat Text Medium"/>
                      </a:endParaRPr>
                    </a:p>
                  </a:txBody>
                  <a:tcPr marL="91425" marR="91425" marT="91425" marB="91425" anchor="ctr">
                    <a:lnL w="9525" cap="flat" cmpd="sng">
                      <a:solidFill>
                        <a:srgbClr val="72363D">
                          <a:alpha val="0"/>
                        </a:srgbClr>
                      </a:solidFill>
                      <a:prstDash val="solid"/>
                      <a:round/>
                      <a:headEnd type="none" w="sm" len="sm"/>
                      <a:tailEnd type="none" w="sm" len="sm"/>
                    </a:lnL>
                    <a:lnR w="9525" cap="flat" cmpd="sng">
                      <a:solidFill>
                        <a:srgbClr val="72363D">
                          <a:alpha val="0"/>
                        </a:srgbClr>
                      </a:solidFill>
                      <a:prstDash val="solid"/>
                      <a:round/>
                      <a:headEnd type="none" w="sm" len="sm"/>
                      <a:tailEnd type="none" w="sm" len="sm"/>
                    </a:lnR>
                    <a:lnT w="9525" cap="flat" cmpd="sng">
                      <a:solidFill>
                        <a:srgbClr val="72363D">
                          <a:alpha val="0"/>
                        </a:srgbClr>
                      </a:solidFill>
                      <a:prstDash val="solid"/>
                      <a:round/>
                      <a:headEnd type="none" w="sm" len="sm"/>
                      <a:tailEnd type="none" w="sm" len="sm"/>
                    </a:lnT>
                    <a:lnB w="9525" cap="flat" cmpd="sng">
                      <a:solidFill>
                        <a:srgbClr val="72363D">
                          <a:alpha val="0"/>
                        </a:srgbClr>
                      </a:solidFill>
                      <a:prstDash val="solid"/>
                      <a:round/>
                      <a:headEnd type="none" w="sm" len="sm"/>
                      <a:tailEnd type="none" w="sm" len="sm"/>
                    </a:lnB>
                    <a:solidFill>
                      <a:srgbClr val="930309">
                        <a:alpha val="24710"/>
                      </a:srgbClr>
                    </a:solidFill>
                  </a:tcPr>
                </a:tc>
                <a:tc>
                  <a:txBody>
                    <a:bodyPr/>
                    <a:lstStyle/>
                    <a:p>
                      <a:pPr marL="0" lvl="0" indent="0" algn="l" rtl="0">
                        <a:spcBef>
                          <a:spcPts val="0"/>
                        </a:spcBef>
                        <a:spcAft>
                          <a:spcPts val="0"/>
                        </a:spcAft>
                        <a:buNone/>
                      </a:pPr>
                      <a:r>
                        <a:rPr lang="en-US" sz="1600" b="1" dirty="0">
                          <a:solidFill>
                            <a:schemeClr val="dk1"/>
                          </a:solidFill>
                          <a:latin typeface="Arial" panose="020B0604020202020204" pitchFamily="34" charset="0"/>
                          <a:ea typeface="Red Hat Text"/>
                          <a:cs typeface="Arial" panose="020B0604020202020204" pitchFamily="34" charset="0"/>
                          <a:sym typeface="Red Hat Text"/>
                        </a:rPr>
                        <a:t>(Re)consider epistemic values. </a:t>
                      </a:r>
                      <a:r>
                        <a:rPr lang="en-US" sz="1600" dirty="0">
                          <a:solidFill>
                            <a:schemeClr val="dk1"/>
                          </a:solidFill>
                          <a:latin typeface="Arial" panose="020B0604020202020204" pitchFamily="34" charset="0"/>
                          <a:ea typeface="Red Hat Text Medium"/>
                          <a:cs typeface="Arial" panose="020B0604020202020204" pitchFamily="34" charset="0"/>
                          <a:sym typeface="Red Hat Text Medium"/>
                        </a:rPr>
                        <a:t>Envision how students might or ought to engage with science and scientific thinking in school or their lives beyond school.</a:t>
                      </a:r>
                      <a:endParaRPr sz="1600" dirty="0">
                        <a:solidFill>
                          <a:schemeClr val="dk1"/>
                        </a:solidFill>
                        <a:latin typeface="Arial" panose="020B0604020202020204" pitchFamily="34" charset="0"/>
                        <a:ea typeface="Red Hat Text Medium"/>
                        <a:cs typeface="Arial" panose="020B0604020202020204" pitchFamily="34" charset="0"/>
                        <a:sym typeface="Red Hat Text Medium"/>
                      </a:endParaRPr>
                    </a:p>
                  </a:txBody>
                  <a:tcPr marL="126000" marR="126000" marT="91425" marB="91425" anchor="ctr">
                    <a:lnL w="9525" cap="flat" cmpd="sng">
                      <a:solidFill>
                        <a:srgbClr val="72363D">
                          <a:alpha val="0"/>
                        </a:srgbClr>
                      </a:solidFill>
                      <a:prstDash val="solid"/>
                      <a:round/>
                      <a:headEnd type="none" w="sm" len="sm"/>
                      <a:tailEnd type="none" w="sm" len="sm"/>
                    </a:lnL>
                    <a:lnR w="9525" cap="flat" cmpd="sng">
                      <a:solidFill>
                        <a:srgbClr val="72363D">
                          <a:alpha val="0"/>
                        </a:srgbClr>
                      </a:solidFill>
                      <a:prstDash val="solid"/>
                      <a:round/>
                      <a:headEnd type="none" w="sm" len="sm"/>
                      <a:tailEnd type="none" w="sm" len="sm"/>
                    </a:lnR>
                    <a:lnT w="9525" cap="flat" cmpd="sng">
                      <a:solidFill>
                        <a:srgbClr val="72363D">
                          <a:alpha val="0"/>
                        </a:srgbClr>
                      </a:solidFill>
                      <a:prstDash val="solid"/>
                      <a:round/>
                      <a:headEnd type="none" w="sm" len="sm"/>
                      <a:tailEnd type="none" w="sm" len="sm"/>
                    </a:lnT>
                    <a:lnB w="9525" cap="flat" cmpd="sng">
                      <a:solidFill>
                        <a:srgbClr val="72363D">
                          <a:alpha val="0"/>
                        </a:srgbClr>
                      </a:solidFill>
                      <a:prstDash val="solid"/>
                      <a:round/>
                      <a:headEnd type="none" w="sm" len="sm"/>
                      <a:tailEnd type="none" w="sm" len="sm"/>
                    </a:lnB>
                    <a:solidFill>
                      <a:srgbClr val="930309">
                        <a:alpha val="24710"/>
                      </a:srgbClr>
                    </a:solidFill>
                  </a:tcPr>
                </a:tc>
                <a:tc>
                  <a:txBody>
                    <a:bodyPr/>
                    <a:lstStyle/>
                    <a:p>
                      <a:pPr marL="0" lvl="0" indent="0" algn="l" rtl="0">
                        <a:spcBef>
                          <a:spcPts val="0"/>
                        </a:spcBef>
                        <a:spcAft>
                          <a:spcPts val="0"/>
                        </a:spcAft>
                        <a:buNone/>
                      </a:pPr>
                      <a:r>
                        <a:rPr lang="en-US" sz="1600">
                          <a:solidFill>
                            <a:schemeClr val="dk1"/>
                          </a:solidFill>
                          <a:latin typeface="Arial" panose="020B0604020202020204" pitchFamily="34" charset="0"/>
                          <a:ea typeface="Red Hat Text Medium"/>
                          <a:cs typeface="Arial" panose="020B0604020202020204" pitchFamily="34" charset="0"/>
                          <a:sym typeface="Red Hat Text Medium"/>
                        </a:rPr>
                        <a:t>“Like if you’re gonna argue ‘why [learn] science?’ it’s not because you need to know stuff about atoms or cells or physics. It’s because the way in which you know is defendable. To me, that’s the ‘why science.’” {Interview 7}</a:t>
                      </a:r>
                      <a:endParaRPr sz="1600">
                        <a:solidFill>
                          <a:schemeClr val="dk1"/>
                        </a:solidFill>
                        <a:latin typeface="Arial" panose="020B0604020202020204" pitchFamily="34" charset="0"/>
                        <a:ea typeface="Red Hat Text Medium"/>
                        <a:cs typeface="Arial" panose="020B0604020202020204" pitchFamily="34" charset="0"/>
                        <a:sym typeface="Red Hat Text Medium"/>
                      </a:endParaRPr>
                    </a:p>
                  </a:txBody>
                  <a:tcPr marL="126000" marR="126000" marT="91425" marB="91425" anchor="ctr">
                    <a:lnL w="9525" cap="flat" cmpd="sng">
                      <a:solidFill>
                        <a:srgbClr val="72363D">
                          <a:alpha val="0"/>
                        </a:srgbClr>
                      </a:solidFill>
                      <a:prstDash val="solid"/>
                      <a:round/>
                      <a:headEnd type="none" w="sm" len="sm"/>
                      <a:tailEnd type="none" w="sm" len="sm"/>
                    </a:lnL>
                    <a:lnR w="9525" cap="flat" cmpd="sng">
                      <a:solidFill>
                        <a:srgbClr val="72363D">
                          <a:alpha val="0"/>
                        </a:srgbClr>
                      </a:solidFill>
                      <a:prstDash val="solid"/>
                      <a:round/>
                      <a:headEnd type="none" w="sm" len="sm"/>
                      <a:tailEnd type="none" w="sm" len="sm"/>
                    </a:lnR>
                    <a:lnT w="9525" cap="flat" cmpd="sng">
                      <a:solidFill>
                        <a:srgbClr val="72363D">
                          <a:alpha val="0"/>
                        </a:srgbClr>
                      </a:solidFill>
                      <a:prstDash val="solid"/>
                      <a:round/>
                      <a:headEnd type="none" w="sm" len="sm"/>
                      <a:tailEnd type="none" w="sm" len="sm"/>
                    </a:lnT>
                    <a:lnB w="9525" cap="flat" cmpd="sng">
                      <a:solidFill>
                        <a:srgbClr val="72363D">
                          <a:alpha val="0"/>
                        </a:srgbClr>
                      </a:solidFill>
                      <a:prstDash val="solid"/>
                      <a:round/>
                      <a:headEnd type="none" w="sm" len="sm"/>
                      <a:tailEnd type="none" w="sm" len="sm"/>
                    </a:lnB>
                    <a:solidFill>
                      <a:srgbClr val="930309">
                        <a:alpha val="24710"/>
                      </a:srgbClr>
                    </a:solidFill>
                  </a:tcPr>
                </a:tc>
                <a:extLst>
                  <a:ext uri="{0D108BD9-81ED-4DB2-BD59-A6C34878D82A}">
                    <a16:rowId xmlns:a16="http://schemas.microsoft.com/office/drawing/2014/main" val="10001"/>
                  </a:ext>
                </a:extLst>
              </a:tr>
              <a:tr h="914700">
                <a:tc>
                  <a:txBody>
                    <a:bodyPr/>
                    <a:lstStyle/>
                    <a:p>
                      <a:pPr marL="0" lvl="0" indent="0" algn="ctr" rtl="0">
                        <a:spcBef>
                          <a:spcPts val="0"/>
                        </a:spcBef>
                        <a:spcAft>
                          <a:spcPts val="0"/>
                        </a:spcAft>
                        <a:buNone/>
                      </a:pPr>
                      <a:r>
                        <a:rPr lang="en-US" sz="1800" dirty="0">
                          <a:solidFill>
                            <a:schemeClr val="dk1"/>
                          </a:solidFill>
                          <a:latin typeface="Arial" panose="020B0604020202020204" pitchFamily="34" charset="0"/>
                          <a:ea typeface="Red Hat Text Medium"/>
                          <a:cs typeface="Arial" panose="020B0604020202020204" pitchFamily="34" charset="0"/>
                          <a:sym typeface="Red Hat Text Medium"/>
                        </a:rPr>
                        <a:t>2</a:t>
                      </a:r>
                      <a:endParaRPr sz="1800" dirty="0">
                        <a:solidFill>
                          <a:schemeClr val="dk1"/>
                        </a:solidFill>
                        <a:latin typeface="Arial" panose="020B0604020202020204" pitchFamily="34" charset="0"/>
                        <a:ea typeface="Red Hat Text Medium"/>
                        <a:cs typeface="Arial" panose="020B0604020202020204" pitchFamily="34" charset="0"/>
                        <a:sym typeface="Red Hat Text Medium"/>
                      </a:endParaRPr>
                    </a:p>
                  </a:txBody>
                  <a:tcPr marL="91425" marR="91425" marT="91425" marB="91425" anchor="ctr">
                    <a:lnL w="9525" cap="flat" cmpd="sng">
                      <a:solidFill>
                        <a:srgbClr val="72363D">
                          <a:alpha val="0"/>
                        </a:srgbClr>
                      </a:solidFill>
                      <a:prstDash val="solid"/>
                      <a:round/>
                      <a:headEnd type="none" w="sm" len="sm"/>
                      <a:tailEnd type="none" w="sm" len="sm"/>
                    </a:lnL>
                    <a:lnR w="9525" cap="flat" cmpd="sng">
                      <a:solidFill>
                        <a:srgbClr val="72363D">
                          <a:alpha val="0"/>
                        </a:srgbClr>
                      </a:solidFill>
                      <a:prstDash val="solid"/>
                      <a:round/>
                      <a:headEnd type="none" w="sm" len="sm"/>
                      <a:tailEnd type="none" w="sm" len="sm"/>
                    </a:lnR>
                    <a:lnT w="9525" cap="flat" cmpd="sng">
                      <a:solidFill>
                        <a:srgbClr val="72363D">
                          <a:alpha val="0"/>
                        </a:srgbClr>
                      </a:solidFill>
                      <a:prstDash val="solid"/>
                      <a:round/>
                      <a:headEnd type="none" w="sm" len="sm"/>
                      <a:tailEnd type="none" w="sm" len="sm"/>
                    </a:lnT>
                    <a:lnB w="9525" cap="flat" cmpd="sng">
                      <a:solidFill>
                        <a:srgbClr val="72363D">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US" sz="1600" b="1" dirty="0">
                          <a:solidFill>
                            <a:schemeClr val="dk1"/>
                          </a:solidFill>
                          <a:latin typeface="Arial" panose="020B0604020202020204" pitchFamily="34" charset="0"/>
                          <a:ea typeface="Red Hat Text"/>
                          <a:cs typeface="Arial" panose="020B0604020202020204" pitchFamily="34" charset="0"/>
                          <a:sym typeface="Red Hat Text"/>
                        </a:rPr>
                        <a:t>(Re)articulate epistemic learning goals</a:t>
                      </a:r>
                      <a:r>
                        <a:rPr lang="en-US" sz="1600" dirty="0">
                          <a:solidFill>
                            <a:schemeClr val="dk1"/>
                          </a:solidFill>
                          <a:latin typeface="Arial" panose="020B0604020202020204" pitchFamily="34" charset="0"/>
                          <a:ea typeface="Red Hat Text Medium"/>
                          <a:cs typeface="Arial" panose="020B0604020202020204" pitchFamily="34" charset="0"/>
                          <a:sym typeface="Red Hat Text Medium"/>
                        </a:rPr>
                        <a:t> for students that will support his values.</a:t>
                      </a:r>
                      <a:endParaRPr sz="1600" dirty="0">
                        <a:solidFill>
                          <a:schemeClr val="dk1"/>
                        </a:solidFill>
                        <a:latin typeface="Arial" panose="020B0604020202020204" pitchFamily="34" charset="0"/>
                        <a:ea typeface="Red Hat Text Medium"/>
                        <a:cs typeface="Arial" panose="020B0604020202020204" pitchFamily="34" charset="0"/>
                        <a:sym typeface="Red Hat Text Medium"/>
                      </a:endParaRPr>
                    </a:p>
                  </a:txBody>
                  <a:tcPr marL="126000" marR="126000" marT="91425" marB="91425" anchor="ctr">
                    <a:lnL w="9525" cap="flat" cmpd="sng">
                      <a:solidFill>
                        <a:srgbClr val="72363D">
                          <a:alpha val="0"/>
                        </a:srgbClr>
                      </a:solidFill>
                      <a:prstDash val="solid"/>
                      <a:round/>
                      <a:headEnd type="none" w="sm" len="sm"/>
                      <a:tailEnd type="none" w="sm" len="sm"/>
                    </a:lnL>
                    <a:lnR w="9525" cap="flat" cmpd="sng">
                      <a:solidFill>
                        <a:srgbClr val="72363D">
                          <a:alpha val="0"/>
                        </a:srgbClr>
                      </a:solidFill>
                      <a:prstDash val="solid"/>
                      <a:round/>
                      <a:headEnd type="none" w="sm" len="sm"/>
                      <a:tailEnd type="none" w="sm" len="sm"/>
                    </a:lnR>
                    <a:lnT w="9525" cap="flat" cmpd="sng">
                      <a:solidFill>
                        <a:srgbClr val="72363D">
                          <a:alpha val="0"/>
                        </a:srgbClr>
                      </a:solidFill>
                      <a:prstDash val="solid"/>
                      <a:round/>
                      <a:headEnd type="none" w="sm" len="sm"/>
                      <a:tailEnd type="none" w="sm" len="sm"/>
                    </a:lnT>
                    <a:lnB w="9525" cap="flat" cmpd="sng">
                      <a:solidFill>
                        <a:srgbClr val="72363D">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US" sz="1600">
                          <a:solidFill>
                            <a:schemeClr val="dk1"/>
                          </a:solidFill>
                          <a:latin typeface="Arial" panose="020B0604020202020204" pitchFamily="34" charset="0"/>
                          <a:ea typeface="Red Hat Text Medium"/>
                          <a:cs typeface="Arial" panose="020B0604020202020204" pitchFamily="34" charset="0"/>
                          <a:sym typeface="Red Hat Text Medium"/>
                        </a:rPr>
                        <a:t>“An understanding can [also] be, ‘I know I’m using this idea, but I [can] also identify its limitations.’” {Interview 1} </a:t>
                      </a:r>
                      <a:endParaRPr sz="1600">
                        <a:solidFill>
                          <a:schemeClr val="dk1"/>
                        </a:solidFill>
                        <a:latin typeface="Arial" panose="020B0604020202020204" pitchFamily="34" charset="0"/>
                        <a:ea typeface="Red Hat Text Medium"/>
                        <a:cs typeface="Arial" panose="020B0604020202020204" pitchFamily="34" charset="0"/>
                        <a:sym typeface="Red Hat Text Medium"/>
                      </a:endParaRPr>
                    </a:p>
                  </a:txBody>
                  <a:tcPr marL="126000" marR="126000" marT="91425" marB="91425" anchor="ctr">
                    <a:lnL w="9525" cap="flat" cmpd="sng">
                      <a:solidFill>
                        <a:srgbClr val="72363D">
                          <a:alpha val="0"/>
                        </a:srgbClr>
                      </a:solidFill>
                      <a:prstDash val="solid"/>
                      <a:round/>
                      <a:headEnd type="none" w="sm" len="sm"/>
                      <a:tailEnd type="none" w="sm" len="sm"/>
                    </a:lnL>
                    <a:lnR w="9525" cap="flat" cmpd="sng">
                      <a:solidFill>
                        <a:srgbClr val="72363D">
                          <a:alpha val="0"/>
                        </a:srgbClr>
                      </a:solidFill>
                      <a:prstDash val="solid"/>
                      <a:round/>
                      <a:headEnd type="none" w="sm" len="sm"/>
                      <a:tailEnd type="none" w="sm" len="sm"/>
                    </a:lnR>
                    <a:lnT w="9525" cap="flat" cmpd="sng">
                      <a:solidFill>
                        <a:srgbClr val="72363D">
                          <a:alpha val="0"/>
                        </a:srgbClr>
                      </a:solidFill>
                      <a:prstDash val="solid"/>
                      <a:round/>
                      <a:headEnd type="none" w="sm" len="sm"/>
                      <a:tailEnd type="none" w="sm" len="sm"/>
                    </a:lnT>
                    <a:lnB w="9525" cap="flat" cmpd="sng">
                      <a:solidFill>
                        <a:srgbClr val="72363D">
                          <a:alpha val="0"/>
                        </a:srgbClr>
                      </a:solidFill>
                      <a:prstDash val="solid"/>
                      <a:round/>
                      <a:headEnd type="none" w="sm" len="sm"/>
                      <a:tailEnd type="none" w="sm" len="sm"/>
                    </a:lnB>
                  </a:tcPr>
                </a:tc>
                <a:extLst>
                  <a:ext uri="{0D108BD9-81ED-4DB2-BD59-A6C34878D82A}">
                    <a16:rowId xmlns:a16="http://schemas.microsoft.com/office/drawing/2014/main" val="10002"/>
                  </a:ext>
                </a:extLst>
              </a:tr>
              <a:tr h="914700">
                <a:tc>
                  <a:txBody>
                    <a:bodyPr/>
                    <a:lstStyle/>
                    <a:p>
                      <a:pPr marL="0" lvl="0" indent="0" algn="ctr" rtl="0">
                        <a:spcBef>
                          <a:spcPts val="0"/>
                        </a:spcBef>
                        <a:spcAft>
                          <a:spcPts val="0"/>
                        </a:spcAft>
                        <a:buNone/>
                      </a:pPr>
                      <a:r>
                        <a:rPr lang="en-US" sz="1800">
                          <a:solidFill>
                            <a:schemeClr val="dk1"/>
                          </a:solidFill>
                          <a:latin typeface="Arial" panose="020B0604020202020204" pitchFamily="34" charset="0"/>
                          <a:ea typeface="Red Hat Text Medium"/>
                          <a:cs typeface="Arial" panose="020B0604020202020204" pitchFamily="34" charset="0"/>
                          <a:sym typeface="Red Hat Text Medium"/>
                        </a:rPr>
                        <a:t>3</a:t>
                      </a:r>
                      <a:endParaRPr sz="1800">
                        <a:solidFill>
                          <a:schemeClr val="dk1"/>
                        </a:solidFill>
                        <a:latin typeface="Arial" panose="020B0604020202020204" pitchFamily="34" charset="0"/>
                        <a:ea typeface="Red Hat Text Medium"/>
                        <a:cs typeface="Arial" panose="020B0604020202020204" pitchFamily="34" charset="0"/>
                        <a:sym typeface="Red Hat Text Medium"/>
                      </a:endParaRPr>
                    </a:p>
                  </a:txBody>
                  <a:tcPr marL="91425" marR="91425" marT="91425" marB="91425" anchor="ctr">
                    <a:lnL w="9525" cap="flat" cmpd="sng">
                      <a:solidFill>
                        <a:srgbClr val="72363D">
                          <a:alpha val="0"/>
                        </a:srgbClr>
                      </a:solidFill>
                      <a:prstDash val="solid"/>
                      <a:round/>
                      <a:headEnd type="none" w="sm" len="sm"/>
                      <a:tailEnd type="none" w="sm" len="sm"/>
                    </a:lnL>
                    <a:lnR w="9525" cap="flat" cmpd="sng">
                      <a:solidFill>
                        <a:srgbClr val="72363D">
                          <a:alpha val="0"/>
                        </a:srgbClr>
                      </a:solidFill>
                      <a:prstDash val="solid"/>
                      <a:round/>
                      <a:headEnd type="none" w="sm" len="sm"/>
                      <a:tailEnd type="none" w="sm" len="sm"/>
                    </a:lnR>
                    <a:lnT w="9525" cap="flat" cmpd="sng">
                      <a:solidFill>
                        <a:srgbClr val="72363D">
                          <a:alpha val="0"/>
                        </a:srgbClr>
                      </a:solidFill>
                      <a:prstDash val="solid"/>
                      <a:round/>
                      <a:headEnd type="none" w="sm" len="sm"/>
                      <a:tailEnd type="none" w="sm" len="sm"/>
                    </a:lnT>
                    <a:lnB w="28575" cap="flat" cmpd="sng">
                      <a:solidFill>
                        <a:srgbClr val="72363D"/>
                      </a:solidFill>
                      <a:prstDash val="solid"/>
                      <a:round/>
                      <a:headEnd type="none" w="sm" len="sm"/>
                      <a:tailEnd type="none" w="sm" len="sm"/>
                    </a:lnB>
                    <a:solidFill>
                      <a:srgbClr val="930309">
                        <a:alpha val="24710"/>
                      </a:srgbClr>
                    </a:solidFill>
                  </a:tcPr>
                </a:tc>
                <a:tc>
                  <a:txBody>
                    <a:bodyPr/>
                    <a:lstStyle/>
                    <a:p>
                      <a:pPr marL="0" lvl="0" indent="0" algn="l" rtl="0">
                        <a:spcBef>
                          <a:spcPts val="0"/>
                        </a:spcBef>
                        <a:spcAft>
                          <a:spcPts val="0"/>
                        </a:spcAft>
                        <a:buNone/>
                      </a:pPr>
                      <a:r>
                        <a:rPr lang="en-US" sz="1600" b="1">
                          <a:solidFill>
                            <a:schemeClr val="dk1"/>
                          </a:solidFill>
                          <a:latin typeface="Arial" panose="020B0604020202020204" pitchFamily="34" charset="0"/>
                          <a:ea typeface="Red Hat Text"/>
                          <a:cs typeface="Arial" panose="020B0604020202020204" pitchFamily="34" charset="0"/>
                          <a:sym typeface="Red Hat Text"/>
                        </a:rPr>
                        <a:t>(Re)consider how curriculum / instruction supports or conflicts</a:t>
                      </a:r>
                      <a:r>
                        <a:rPr lang="en-US" sz="1600">
                          <a:solidFill>
                            <a:schemeClr val="dk1"/>
                          </a:solidFill>
                          <a:latin typeface="Arial" panose="020B0604020202020204" pitchFamily="34" charset="0"/>
                          <a:ea typeface="Red Hat Text Medium"/>
                          <a:cs typeface="Arial" panose="020B0604020202020204" pitchFamily="34" charset="0"/>
                          <a:sym typeface="Red Hat Text Medium"/>
                        </a:rPr>
                        <a:t> with his goals or values.</a:t>
                      </a:r>
                      <a:endParaRPr sz="1600">
                        <a:solidFill>
                          <a:schemeClr val="dk1"/>
                        </a:solidFill>
                        <a:latin typeface="Arial" panose="020B0604020202020204" pitchFamily="34" charset="0"/>
                        <a:ea typeface="Red Hat Text Medium"/>
                        <a:cs typeface="Arial" panose="020B0604020202020204" pitchFamily="34" charset="0"/>
                        <a:sym typeface="Red Hat Text Medium"/>
                      </a:endParaRPr>
                    </a:p>
                  </a:txBody>
                  <a:tcPr marL="126000" marR="126000" marT="91425" marB="91425" anchor="ctr">
                    <a:lnL w="9525" cap="flat" cmpd="sng">
                      <a:solidFill>
                        <a:srgbClr val="72363D">
                          <a:alpha val="0"/>
                        </a:srgbClr>
                      </a:solidFill>
                      <a:prstDash val="solid"/>
                      <a:round/>
                      <a:headEnd type="none" w="sm" len="sm"/>
                      <a:tailEnd type="none" w="sm" len="sm"/>
                    </a:lnL>
                    <a:lnR w="9525" cap="flat" cmpd="sng">
                      <a:solidFill>
                        <a:srgbClr val="72363D">
                          <a:alpha val="0"/>
                        </a:srgbClr>
                      </a:solidFill>
                      <a:prstDash val="solid"/>
                      <a:round/>
                      <a:headEnd type="none" w="sm" len="sm"/>
                      <a:tailEnd type="none" w="sm" len="sm"/>
                    </a:lnR>
                    <a:lnT w="9525" cap="flat" cmpd="sng">
                      <a:solidFill>
                        <a:srgbClr val="72363D">
                          <a:alpha val="0"/>
                        </a:srgbClr>
                      </a:solidFill>
                      <a:prstDash val="solid"/>
                      <a:round/>
                      <a:headEnd type="none" w="sm" len="sm"/>
                      <a:tailEnd type="none" w="sm" len="sm"/>
                    </a:lnT>
                    <a:lnB w="28575" cap="flat" cmpd="sng">
                      <a:solidFill>
                        <a:srgbClr val="72363D"/>
                      </a:solidFill>
                      <a:prstDash val="solid"/>
                      <a:round/>
                      <a:headEnd type="none" w="sm" len="sm"/>
                      <a:tailEnd type="none" w="sm" len="sm"/>
                    </a:lnB>
                    <a:solidFill>
                      <a:srgbClr val="930309">
                        <a:alpha val="24710"/>
                      </a:srgbClr>
                    </a:solidFill>
                  </a:tcPr>
                </a:tc>
                <a:tc>
                  <a:txBody>
                    <a:bodyPr/>
                    <a:lstStyle/>
                    <a:p>
                      <a:pPr marL="0" lvl="0" indent="0" algn="l" rtl="0">
                        <a:spcBef>
                          <a:spcPts val="0"/>
                        </a:spcBef>
                        <a:spcAft>
                          <a:spcPts val="0"/>
                        </a:spcAft>
                        <a:buNone/>
                      </a:pPr>
                      <a:r>
                        <a:rPr lang="en-US" sz="1600" dirty="0">
                          <a:solidFill>
                            <a:schemeClr val="dk1"/>
                          </a:solidFill>
                          <a:latin typeface="Arial" panose="020B0604020202020204" pitchFamily="34" charset="0"/>
                          <a:ea typeface="Red Hat Text Medium"/>
                          <a:cs typeface="Arial" panose="020B0604020202020204" pitchFamily="34" charset="0"/>
                          <a:sym typeface="Red Hat Text Medium"/>
                        </a:rPr>
                        <a:t>“And I was really, really good at teaching the kids that third of the pie [science content] and measuring that third of the pie for the balance of my career.  But I don’t think that third of the pie looks like what I want my children leaving our high school to be predominantly good at, I guess.” {PD workshop, June 2024}</a:t>
                      </a:r>
                      <a:endParaRPr sz="1600" dirty="0">
                        <a:solidFill>
                          <a:schemeClr val="dk1"/>
                        </a:solidFill>
                        <a:latin typeface="Arial" panose="020B0604020202020204" pitchFamily="34" charset="0"/>
                        <a:ea typeface="Red Hat Text Medium"/>
                        <a:cs typeface="Arial" panose="020B0604020202020204" pitchFamily="34" charset="0"/>
                        <a:sym typeface="Red Hat Text Medium"/>
                      </a:endParaRPr>
                    </a:p>
                  </a:txBody>
                  <a:tcPr marL="126000" marR="126000" marT="91425" marB="91425" anchor="ctr">
                    <a:lnL w="9525" cap="flat" cmpd="sng">
                      <a:solidFill>
                        <a:srgbClr val="72363D">
                          <a:alpha val="0"/>
                        </a:srgbClr>
                      </a:solidFill>
                      <a:prstDash val="solid"/>
                      <a:round/>
                      <a:headEnd type="none" w="sm" len="sm"/>
                      <a:tailEnd type="none" w="sm" len="sm"/>
                    </a:lnL>
                    <a:lnR w="9525" cap="flat" cmpd="sng">
                      <a:solidFill>
                        <a:srgbClr val="72363D">
                          <a:alpha val="0"/>
                        </a:srgbClr>
                      </a:solidFill>
                      <a:prstDash val="solid"/>
                      <a:round/>
                      <a:headEnd type="none" w="sm" len="sm"/>
                      <a:tailEnd type="none" w="sm" len="sm"/>
                    </a:lnR>
                    <a:lnT w="9525" cap="flat" cmpd="sng">
                      <a:solidFill>
                        <a:srgbClr val="72363D">
                          <a:alpha val="0"/>
                        </a:srgbClr>
                      </a:solidFill>
                      <a:prstDash val="solid"/>
                      <a:round/>
                      <a:headEnd type="none" w="sm" len="sm"/>
                      <a:tailEnd type="none" w="sm" len="sm"/>
                    </a:lnT>
                    <a:lnB w="28575" cap="flat" cmpd="sng">
                      <a:solidFill>
                        <a:srgbClr val="72363D"/>
                      </a:solidFill>
                      <a:prstDash val="solid"/>
                      <a:round/>
                      <a:headEnd type="none" w="sm" len="sm"/>
                      <a:tailEnd type="none" w="sm" len="sm"/>
                    </a:lnB>
                    <a:solidFill>
                      <a:srgbClr val="930309">
                        <a:alpha val="24710"/>
                      </a:srgbClr>
                    </a:solidFill>
                  </a:tcPr>
                </a:tc>
                <a:extLst>
                  <a:ext uri="{0D108BD9-81ED-4DB2-BD59-A6C34878D82A}">
                    <a16:rowId xmlns:a16="http://schemas.microsoft.com/office/drawing/2014/main" val="10003"/>
                  </a:ext>
                </a:extLst>
              </a:tr>
            </a:tbl>
          </a:graphicData>
        </a:graphic>
      </p:graphicFrame>
      <p:sp>
        <p:nvSpPr>
          <p:cNvPr id="4" name="Google Shape;369;p47">
            <a:extLst>
              <a:ext uri="{FF2B5EF4-FFF2-40B4-BE49-F238E27FC236}">
                <a16:creationId xmlns:a16="http://schemas.microsoft.com/office/drawing/2014/main" id="{C31F95A1-C383-E1C6-57B3-CBE8EF206A24}"/>
              </a:ext>
            </a:extLst>
          </p:cNvPr>
          <p:cNvSpPr txBox="1">
            <a:spLocks noGrp="1"/>
          </p:cNvSpPr>
          <p:nvPr>
            <p:ph type="title"/>
          </p:nvPr>
        </p:nvSpPr>
        <p:spPr>
          <a:xfrm>
            <a:off x="356755" y="283584"/>
            <a:ext cx="7928100" cy="1320749"/>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US" sz="4400" dirty="0"/>
              <a:t>Sensemaking</a:t>
            </a:r>
            <a:r>
              <a:rPr lang="en-US" dirty="0"/>
              <a:t> </a:t>
            </a:r>
            <a:br>
              <a:rPr lang="en-US" dirty="0"/>
            </a:br>
            <a:r>
              <a:rPr lang="en-US" sz="3600" b="0" dirty="0"/>
              <a:t>a complex, nonlinear process</a:t>
            </a:r>
            <a:endParaRPr b="0" dirty="0"/>
          </a:p>
        </p:txBody>
      </p:sp>
    </p:spTree>
    <p:extLst>
      <p:ext uri="{BB962C8B-B14F-4D97-AF65-F5344CB8AC3E}">
        <p14:creationId xmlns:p14="http://schemas.microsoft.com/office/powerpoint/2010/main" val="133645332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Shape 406"/>
        <p:cNvGrpSpPr/>
        <p:nvPr/>
      </p:nvGrpSpPr>
      <p:grpSpPr>
        <a:xfrm>
          <a:off x="0" y="0"/>
          <a:ext cx="0" cy="0"/>
          <a:chOff x="0" y="0"/>
          <a:chExt cx="0" cy="0"/>
        </a:xfrm>
      </p:grpSpPr>
      <p:sp>
        <p:nvSpPr>
          <p:cNvPr id="407" name="Google Shape;407;p49"/>
          <p:cNvSpPr txBox="1">
            <a:spLocks noGrp="1"/>
          </p:cNvSpPr>
          <p:nvPr>
            <p:ph type="title"/>
          </p:nvPr>
        </p:nvSpPr>
        <p:spPr>
          <a:xfrm>
            <a:off x="0" y="-180753"/>
            <a:ext cx="10668000" cy="180900"/>
          </a:xfrm>
          <a:prstGeom prst="rect">
            <a:avLst/>
          </a:prstGeom>
        </p:spPr>
        <p:txBody>
          <a:bodyPr spcFirstLastPara="1" wrap="square" lIns="0" tIns="45700" rIns="0" bIns="0" anchor="b" anchorCtr="0">
            <a:normAutofit fontScale="90000"/>
          </a:bodyPr>
          <a:lstStyle/>
          <a:p>
            <a:pPr marL="0" lvl="0" indent="0" algn="l" rtl="0">
              <a:spcBef>
                <a:spcPts val="0"/>
              </a:spcBef>
              <a:spcAft>
                <a:spcPts val="0"/>
              </a:spcAft>
              <a:buNone/>
            </a:pPr>
            <a:endParaRPr/>
          </a:p>
        </p:txBody>
      </p:sp>
      <p:graphicFrame>
        <p:nvGraphicFramePr>
          <p:cNvPr id="408" name="Google Shape;408;p49"/>
          <p:cNvGraphicFramePr/>
          <p:nvPr/>
        </p:nvGraphicFramePr>
        <p:xfrm>
          <a:off x="124522" y="204800"/>
          <a:ext cx="11942956" cy="6448400"/>
        </p:xfrm>
        <a:graphic>
          <a:graphicData uri="http://schemas.openxmlformats.org/drawingml/2006/table">
            <a:tbl>
              <a:tblPr>
                <a:noFill/>
              </a:tblPr>
              <a:tblGrid>
                <a:gridCol w="1053297">
                  <a:extLst>
                    <a:ext uri="{9D8B030D-6E8A-4147-A177-3AD203B41FA5}">
                      <a16:colId xmlns:a16="http://schemas.microsoft.com/office/drawing/2014/main" val="20000"/>
                    </a:ext>
                  </a:extLst>
                </a:gridCol>
                <a:gridCol w="4771150">
                  <a:extLst>
                    <a:ext uri="{9D8B030D-6E8A-4147-A177-3AD203B41FA5}">
                      <a16:colId xmlns:a16="http://schemas.microsoft.com/office/drawing/2014/main" val="20001"/>
                    </a:ext>
                  </a:extLst>
                </a:gridCol>
                <a:gridCol w="6118509">
                  <a:extLst>
                    <a:ext uri="{9D8B030D-6E8A-4147-A177-3AD203B41FA5}">
                      <a16:colId xmlns:a16="http://schemas.microsoft.com/office/drawing/2014/main" val="20002"/>
                    </a:ext>
                  </a:extLst>
                </a:gridCol>
              </a:tblGrid>
              <a:tr h="665850">
                <a:tc>
                  <a:txBody>
                    <a:bodyPr/>
                    <a:lstStyle/>
                    <a:p>
                      <a:pPr marL="0" lvl="0" indent="0" algn="l" rtl="0">
                        <a:spcBef>
                          <a:spcPts val="0"/>
                        </a:spcBef>
                        <a:spcAft>
                          <a:spcPts val="0"/>
                        </a:spcAft>
                        <a:buNone/>
                      </a:pPr>
                      <a:endParaRPr sz="1800">
                        <a:solidFill>
                          <a:srgbClr val="72363D"/>
                        </a:solidFill>
                        <a:latin typeface="Arial" panose="020B0604020202020204" pitchFamily="34" charset="0"/>
                        <a:ea typeface="Red Hat Text Medium"/>
                        <a:cs typeface="Arial" panose="020B0604020202020204" pitchFamily="34" charset="0"/>
                        <a:sym typeface="Red Hat Text Medium"/>
                      </a:endParaRPr>
                    </a:p>
                  </a:txBody>
                  <a:tcPr marL="91425" marR="91425" marT="91425" marB="91425" anchor="ctr">
                    <a:lnL w="9525" cap="flat" cmpd="sng">
                      <a:solidFill>
                        <a:srgbClr val="72363D">
                          <a:alpha val="0"/>
                        </a:srgbClr>
                      </a:solidFill>
                      <a:prstDash val="solid"/>
                      <a:round/>
                      <a:headEnd type="none" w="sm" len="sm"/>
                      <a:tailEnd type="none" w="sm" len="sm"/>
                    </a:lnL>
                    <a:lnR w="9525" cap="flat" cmpd="sng">
                      <a:solidFill>
                        <a:srgbClr val="72363D">
                          <a:alpha val="0"/>
                        </a:srgbClr>
                      </a:solidFill>
                      <a:prstDash val="solid"/>
                      <a:round/>
                      <a:headEnd type="none" w="sm" len="sm"/>
                      <a:tailEnd type="none" w="sm" len="sm"/>
                    </a:lnR>
                    <a:lnT w="28575" cap="flat" cmpd="sng">
                      <a:solidFill>
                        <a:srgbClr val="72363D"/>
                      </a:solidFill>
                      <a:prstDash val="solid"/>
                      <a:round/>
                      <a:headEnd type="none" w="sm" len="sm"/>
                      <a:tailEnd type="none" w="sm" len="sm"/>
                    </a:lnT>
                    <a:lnB w="9525" cap="flat" cmpd="sng">
                      <a:solidFill>
                        <a:srgbClr val="72363D">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US" sz="2000" b="1" dirty="0">
                          <a:solidFill>
                            <a:schemeClr val="lt1"/>
                          </a:solidFill>
                          <a:latin typeface="Arial" panose="020B0604020202020204" pitchFamily="34" charset="0"/>
                          <a:ea typeface="Red Hat Text Medium"/>
                          <a:cs typeface="Arial" panose="020B0604020202020204" pitchFamily="34" charset="0"/>
                          <a:sym typeface="Red Hat Text Medium"/>
                        </a:rPr>
                        <a:t>Action</a:t>
                      </a:r>
                      <a:endParaRPr sz="2000" b="1" dirty="0">
                        <a:solidFill>
                          <a:schemeClr val="lt1"/>
                        </a:solidFill>
                        <a:latin typeface="Arial" panose="020B0604020202020204" pitchFamily="34" charset="0"/>
                        <a:ea typeface="Red Hat Text Medium"/>
                        <a:cs typeface="Arial" panose="020B0604020202020204" pitchFamily="34" charset="0"/>
                        <a:sym typeface="Red Hat Text Medium"/>
                      </a:endParaRPr>
                    </a:p>
                  </a:txBody>
                  <a:tcPr marL="91425" marR="91425" marT="91425" marB="91425" anchor="ctr">
                    <a:lnL w="9525" cap="flat" cmpd="sng">
                      <a:solidFill>
                        <a:srgbClr val="72363D">
                          <a:alpha val="0"/>
                        </a:srgbClr>
                      </a:solidFill>
                      <a:prstDash val="solid"/>
                      <a:round/>
                      <a:headEnd type="none" w="sm" len="sm"/>
                      <a:tailEnd type="none" w="sm" len="sm"/>
                    </a:lnL>
                    <a:lnR w="9525" cap="flat" cmpd="sng">
                      <a:solidFill>
                        <a:srgbClr val="72363D">
                          <a:alpha val="0"/>
                        </a:srgbClr>
                      </a:solidFill>
                      <a:prstDash val="solid"/>
                      <a:round/>
                      <a:headEnd type="none" w="sm" len="sm"/>
                      <a:tailEnd type="none" w="sm" len="sm"/>
                    </a:lnR>
                    <a:lnT w="28575" cap="flat" cmpd="sng">
                      <a:solidFill>
                        <a:srgbClr val="72363D"/>
                      </a:solidFill>
                      <a:prstDash val="solid"/>
                      <a:round/>
                      <a:headEnd type="none" w="sm" len="sm"/>
                      <a:tailEnd type="none" w="sm" len="sm"/>
                    </a:lnT>
                    <a:lnB w="9525" cap="flat" cmpd="sng">
                      <a:solidFill>
                        <a:srgbClr val="72363D">
                          <a:alpha val="0"/>
                        </a:srgbClr>
                      </a:solidFill>
                      <a:prstDash val="solid"/>
                      <a:round/>
                      <a:headEnd type="none" w="sm" len="sm"/>
                      <a:tailEnd type="none" w="sm" len="sm"/>
                    </a:lnB>
                    <a:solidFill>
                      <a:schemeClr val="accent3"/>
                    </a:solidFill>
                  </a:tcPr>
                </a:tc>
                <a:tc>
                  <a:txBody>
                    <a:bodyPr/>
                    <a:lstStyle/>
                    <a:p>
                      <a:pPr marL="0" lvl="0" indent="0" algn="ctr" rtl="0">
                        <a:spcBef>
                          <a:spcPts val="0"/>
                        </a:spcBef>
                        <a:spcAft>
                          <a:spcPts val="0"/>
                        </a:spcAft>
                        <a:buNone/>
                      </a:pPr>
                      <a:r>
                        <a:rPr lang="en-US" sz="2000" b="1" dirty="0">
                          <a:solidFill>
                            <a:schemeClr val="lt1"/>
                          </a:solidFill>
                          <a:latin typeface="Arial" panose="020B0604020202020204" pitchFamily="34" charset="0"/>
                          <a:ea typeface="Red Hat Text Medium"/>
                          <a:cs typeface="Arial" panose="020B0604020202020204" pitchFamily="34" charset="0"/>
                          <a:sym typeface="Red Hat Text Medium"/>
                        </a:rPr>
                        <a:t>Example from data</a:t>
                      </a:r>
                      <a:endParaRPr sz="2000" b="1" dirty="0">
                        <a:solidFill>
                          <a:schemeClr val="lt1"/>
                        </a:solidFill>
                        <a:latin typeface="Arial" panose="020B0604020202020204" pitchFamily="34" charset="0"/>
                        <a:ea typeface="Red Hat Text Medium"/>
                        <a:cs typeface="Arial" panose="020B0604020202020204" pitchFamily="34" charset="0"/>
                        <a:sym typeface="Red Hat Text Medium"/>
                      </a:endParaRPr>
                    </a:p>
                  </a:txBody>
                  <a:tcPr marL="91425" marR="91425" marT="91425" marB="91425" anchor="ctr">
                    <a:lnL w="9525" cap="flat" cmpd="sng">
                      <a:solidFill>
                        <a:srgbClr val="72363D">
                          <a:alpha val="0"/>
                        </a:srgbClr>
                      </a:solidFill>
                      <a:prstDash val="solid"/>
                      <a:round/>
                      <a:headEnd type="none" w="sm" len="sm"/>
                      <a:tailEnd type="none" w="sm" len="sm"/>
                    </a:lnL>
                    <a:lnR w="9525" cap="flat" cmpd="sng">
                      <a:solidFill>
                        <a:srgbClr val="72363D">
                          <a:alpha val="0"/>
                        </a:srgbClr>
                      </a:solidFill>
                      <a:prstDash val="solid"/>
                      <a:round/>
                      <a:headEnd type="none" w="sm" len="sm"/>
                      <a:tailEnd type="none" w="sm" len="sm"/>
                    </a:lnR>
                    <a:lnT w="28575" cap="flat" cmpd="sng">
                      <a:solidFill>
                        <a:srgbClr val="72363D"/>
                      </a:solidFill>
                      <a:prstDash val="solid"/>
                      <a:round/>
                      <a:headEnd type="none" w="sm" len="sm"/>
                      <a:tailEnd type="none" w="sm" len="sm"/>
                    </a:lnT>
                    <a:lnB w="9525" cap="flat" cmpd="sng">
                      <a:solidFill>
                        <a:srgbClr val="72363D">
                          <a:alpha val="0"/>
                        </a:srgbClr>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1121150">
                <a:tc>
                  <a:txBody>
                    <a:bodyPr/>
                    <a:lstStyle/>
                    <a:p>
                      <a:pPr marL="0" lvl="0" indent="0" algn="ctr" rtl="0">
                        <a:spcBef>
                          <a:spcPts val="0"/>
                        </a:spcBef>
                        <a:spcAft>
                          <a:spcPts val="0"/>
                        </a:spcAft>
                        <a:buNone/>
                      </a:pPr>
                      <a:r>
                        <a:rPr lang="en-US" sz="1800">
                          <a:solidFill>
                            <a:schemeClr val="dk1"/>
                          </a:solidFill>
                          <a:latin typeface="Arial" panose="020B0604020202020204" pitchFamily="34" charset="0"/>
                          <a:ea typeface="Red Hat Text Medium"/>
                          <a:cs typeface="Arial" panose="020B0604020202020204" pitchFamily="34" charset="0"/>
                          <a:sym typeface="Red Hat Text Medium"/>
                        </a:rPr>
                        <a:t>4</a:t>
                      </a:r>
                      <a:endParaRPr sz="1800">
                        <a:solidFill>
                          <a:schemeClr val="dk1"/>
                        </a:solidFill>
                        <a:latin typeface="Arial" panose="020B0604020202020204" pitchFamily="34" charset="0"/>
                        <a:ea typeface="Red Hat Text Medium"/>
                        <a:cs typeface="Arial" panose="020B0604020202020204" pitchFamily="34" charset="0"/>
                        <a:sym typeface="Red Hat Text Medium"/>
                      </a:endParaRPr>
                    </a:p>
                  </a:txBody>
                  <a:tcPr marL="91425" marR="91425" marT="91425" marB="91425" anchor="ctr">
                    <a:lnL w="9525" cap="flat" cmpd="sng">
                      <a:solidFill>
                        <a:srgbClr val="72363D">
                          <a:alpha val="0"/>
                        </a:srgbClr>
                      </a:solidFill>
                      <a:prstDash val="solid"/>
                      <a:round/>
                      <a:headEnd type="none" w="sm" len="sm"/>
                      <a:tailEnd type="none" w="sm" len="sm"/>
                    </a:lnL>
                    <a:lnR w="9525" cap="flat" cmpd="sng">
                      <a:solidFill>
                        <a:srgbClr val="72363D">
                          <a:alpha val="0"/>
                        </a:srgbClr>
                      </a:solidFill>
                      <a:prstDash val="solid"/>
                      <a:round/>
                      <a:headEnd type="none" w="sm" len="sm"/>
                      <a:tailEnd type="none" w="sm" len="sm"/>
                    </a:lnR>
                    <a:lnT w="9525" cap="flat" cmpd="sng">
                      <a:solidFill>
                        <a:srgbClr val="72363D">
                          <a:alpha val="0"/>
                        </a:srgbClr>
                      </a:solidFill>
                      <a:prstDash val="solid"/>
                      <a:round/>
                      <a:headEnd type="none" w="sm" len="sm"/>
                      <a:tailEnd type="none" w="sm" len="sm"/>
                    </a:lnT>
                    <a:lnB w="9525" cap="flat" cmpd="sng">
                      <a:solidFill>
                        <a:srgbClr val="72363D">
                          <a:alpha val="0"/>
                        </a:srgbClr>
                      </a:solidFill>
                      <a:prstDash val="solid"/>
                      <a:round/>
                      <a:headEnd type="none" w="sm" len="sm"/>
                      <a:tailEnd type="none" w="sm" len="sm"/>
                    </a:lnB>
                    <a:solidFill>
                      <a:srgbClr val="930309">
                        <a:alpha val="24710"/>
                      </a:srgbClr>
                    </a:solidFill>
                  </a:tcPr>
                </a:tc>
                <a:tc>
                  <a:txBody>
                    <a:bodyPr/>
                    <a:lstStyle/>
                    <a:p>
                      <a:pPr marL="0" lvl="0" indent="0" algn="l" rtl="0">
                        <a:spcBef>
                          <a:spcPts val="0"/>
                        </a:spcBef>
                        <a:spcAft>
                          <a:spcPts val="0"/>
                        </a:spcAft>
                        <a:buNone/>
                      </a:pPr>
                      <a:r>
                        <a:rPr lang="en-US" sz="1600" b="1" dirty="0">
                          <a:solidFill>
                            <a:schemeClr val="dk1"/>
                          </a:solidFill>
                          <a:latin typeface="Arial" panose="020B0604020202020204" pitchFamily="34" charset="0"/>
                          <a:ea typeface="Red Hat Text"/>
                          <a:cs typeface="Arial" panose="020B0604020202020204" pitchFamily="34" charset="0"/>
                          <a:sym typeface="Red Hat Text"/>
                        </a:rPr>
                        <a:t>Design curricular materials</a:t>
                      </a:r>
                      <a:r>
                        <a:rPr lang="en-US" sz="1600" dirty="0">
                          <a:solidFill>
                            <a:schemeClr val="dk1"/>
                          </a:solidFill>
                          <a:latin typeface="Arial" panose="020B0604020202020204" pitchFamily="34" charset="0"/>
                          <a:ea typeface="Red Hat Text Medium"/>
                          <a:cs typeface="Arial" panose="020B0604020202020204" pitchFamily="34" charset="0"/>
                          <a:sym typeface="Red Hat Text Medium"/>
                        </a:rPr>
                        <a:t> or </a:t>
                      </a:r>
                      <a:r>
                        <a:rPr lang="en-US" sz="1600" b="1" dirty="0">
                          <a:solidFill>
                            <a:schemeClr val="dk1"/>
                          </a:solidFill>
                          <a:latin typeface="Arial" panose="020B0604020202020204" pitchFamily="34" charset="0"/>
                          <a:ea typeface="Red Hat Text"/>
                          <a:cs typeface="Arial" panose="020B0604020202020204" pitchFamily="34" charset="0"/>
                          <a:sym typeface="Red Hat Text"/>
                        </a:rPr>
                        <a:t>plan instructional moves </a:t>
                      </a:r>
                      <a:r>
                        <a:rPr lang="en-US" sz="1600" dirty="0">
                          <a:solidFill>
                            <a:schemeClr val="dk1"/>
                          </a:solidFill>
                          <a:latin typeface="Arial" panose="020B0604020202020204" pitchFamily="34" charset="0"/>
                          <a:ea typeface="Red Hat Text Medium"/>
                          <a:cs typeface="Arial" panose="020B0604020202020204" pitchFamily="34" charset="0"/>
                          <a:sym typeface="Red Hat Text Medium"/>
                        </a:rPr>
                        <a:t>to better align with his goals or values.</a:t>
                      </a:r>
                      <a:endParaRPr sz="1600" dirty="0">
                        <a:solidFill>
                          <a:schemeClr val="dk1"/>
                        </a:solidFill>
                        <a:latin typeface="Arial" panose="020B0604020202020204" pitchFamily="34" charset="0"/>
                        <a:ea typeface="Red Hat Text Medium"/>
                        <a:cs typeface="Arial" panose="020B0604020202020204" pitchFamily="34" charset="0"/>
                        <a:sym typeface="Red Hat Text Medium"/>
                      </a:endParaRPr>
                    </a:p>
                  </a:txBody>
                  <a:tcPr marL="126000" marR="126000" marT="91425" marB="91425" anchor="ctr">
                    <a:lnL w="9525" cap="flat" cmpd="sng">
                      <a:solidFill>
                        <a:srgbClr val="72363D">
                          <a:alpha val="0"/>
                        </a:srgbClr>
                      </a:solidFill>
                      <a:prstDash val="solid"/>
                      <a:round/>
                      <a:headEnd type="none" w="sm" len="sm"/>
                      <a:tailEnd type="none" w="sm" len="sm"/>
                    </a:lnL>
                    <a:lnR w="9525" cap="flat" cmpd="sng">
                      <a:solidFill>
                        <a:srgbClr val="72363D">
                          <a:alpha val="0"/>
                        </a:srgbClr>
                      </a:solidFill>
                      <a:prstDash val="solid"/>
                      <a:round/>
                      <a:headEnd type="none" w="sm" len="sm"/>
                      <a:tailEnd type="none" w="sm" len="sm"/>
                    </a:lnR>
                    <a:lnT w="9525" cap="flat" cmpd="sng">
                      <a:solidFill>
                        <a:srgbClr val="72363D">
                          <a:alpha val="0"/>
                        </a:srgbClr>
                      </a:solidFill>
                      <a:prstDash val="solid"/>
                      <a:round/>
                      <a:headEnd type="none" w="sm" len="sm"/>
                      <a:tailEnd type="none" w="sm" len="sm"/>
                    </a:lnT>
                    <a:lnB w="9525" cap="flat" cmpd="sng">
                      <a:solidFill>
                        <a:srgbClr val="72363D">
                          <a:alpha val="0"/>
                        </a:srgbClr>
                      </a:solidFill>
                      <a:prstDash val="solid"/>
                      <a:round/>
                      <a:headEnd type="none" w="sm" len="sm"/>
                      <a:tailEnd type="none" w="sm" len="sm"/>
                    </a:lnB>
                    <a:solidFill>
                      <a:srgbClr val="930309">
                        <a:alpha val="24710"/>
                      </a:srgbClr>
                    </a:solidFill>
                  </a:tcPr>
                </a:tc>
                <a:tc>
                  <a:txBody>
                    <a:bodyPr/>
                    <a:lstStyle/>
                    <a:p>
                      <a:pPr marL="0" lvl="0" indent="0" algn="l" rtl="0">
                        <a:spcBef>
                          <a:spcPts val="0"/>
                        </a:spcBef>
                        <a:spcAft>
                          <a:spcPts val="0"/>
                        </a:spcAft>
                        <a:buNone/>
                      </a:pPr>
                      <a:r>
                        <a:rPr lang="en-US" sz="1600" dirty="0">
                          <a:solidFill>
                            <a:schemeClr val="dk1"/>
                          </a:solidFill>
                          <a:latin typeface="Arial" panose="020B0604020202020204" pitchFamily="34" charset="0"/>
                          <a:ea typeface="Red Hat Text Medium"/>
                          <a:cs typeface="Arial" panose="020B0604020202020204" pitchFamily="34" charset="0"/>
                          <a:sym typeface="Red Hat Text Medium"/>
                        </a:rPr>
                        <a:t>“I’ve thought about adding that onto some of my tests. ‘Write a question about something that you don’t know [related to this phenomenon]’... I’d be curious about [what students would write]. Um, just because that’s a skill, right?” {Int 1} </a:t>
                      </a:r>
                      <a:endParaRPr sz="1600" dirty="0">
                        <a:solidFill>
                          <a:schemeClr val="dk1"/>
                        </a:solidFill>
                        <a:latin typeface="Arial" panose="020B0604020202020204" pitchFamily="34" charset="0"/>
                        <a:ea typeface="Red Hat Text Medium"/>
                        <a:cs typeface="Arial" panose="020B0604020202020204" pitchFamily="34" charset="0"/>
                        <a:sym typeface="Red Hat Text Medium"/>
                      </a:endParaRPr>
                    </a:p>
                  </a:txBody>
                  <a:tcPr marL="126000" marR="126000" marT="91425" marB="91425" anchor="ctr">
                    <a:lnL w="9525" cap="flat" cmpd="sng">
                      <a:solidFill>
                        <a:srgbClr val="72363D">
                          <a:alpha val="0"/>
                        </a:srgbClr>
                      </a:solidFill>
                      <a:prstDash val="solid"/>
                      <a:round/>
                      <a:headEnd type="none" w="sm" len="sm"/>
                      <a:tailEnd type="none" w="sm" len="sm"/>
                    </a:lnL>
                    <a:lnR w="9525" cap="flat" cmpd="sng">
                      <a:solidFill>
                        <a:srgbClr val="72363D">
                          <a:alpha val="0"/>
                        </a:srgbClr>
                      </a:solidFill>
                      <a:prstDash val="solid"/>
                      <a:round/>
                      <a:headEnd type="none" w="sm" len="sm"/>
                      <a:tailEnd type="none" w="sm" len="sm"/>
                    </a:lnR>
                    <a:lnT w="9525" cap="flat" cmpd="sng">
                      <a:solidFill>
                        <a:srgbClr val="72363D">
                          <a:alpha val="0"/>
                        </a:srgbClr>
                      </a:solidFill>
                      <a:prstDash val="solid"/>
                      <a:round/>
                      <a:headEnd type="none" w="sm" len="sm"/>
                      <a:tailEnd type="none" w="sm" len="sm"/>
                    </a:lnT>
                    <a:lnB w="9525" cap="flat" cmpd="sng">
                      <a:solidFill>
                        <a:srgbClr val="72363D">
                          <a:alpha val="0"/>
                        </a:srgbClr>
                      </a:solidFill>
                      <a:prstDash val="solid"/>
                      <a:round/>
                      <a:headEnd type="none" w="sm" len="sm"/>
                      <a:tailEnd type="none" w="sm" len="sm"/>
                    </a:lnB>
                    <a:solidFill>
                      <a:srgbClr val="930309">
                        <a:alpha val="24710"/>
                      </a:srgbClr>
                    </a:solidFill>
                  </a:tcPr>
                </a:tc>
                <a:extLst>
                  <a:ext uri="{0D108BD9-81ED-4DB2-BD59-A6C34878D82A}">
                    <a16:rowId xmlns:a16="http://schemas.microsoft.com/office/drawing/2014/main" val="10001"/>
                  </a:ext>
                </a:extLst>
              </a:tr>
              <a:tr h="1699275">
                <a:tc>
                  <a:txBody>
                    <a:bodyPr/>
                    <a:lstStyle/>
                    <a:p>
                      <a:pPr marL="0" lvl="0" indent="0" algn="ctr" rtl="0">
                        <a:spcBef>
                          <a:spcPts val="0"/>
                        </a:spcBef>
                        <a:spcAft>
                          <a:spcPts val="0"/>
                        </a:spcAft>
                        <a:buNone/>
                      </a:pPr>
                      <a:r>
                        <a:rPr lang="en-US" sz="1800">
                          <a:solidFill>
                            <a:schemeClr val="dk1"/>
                          </a:solidFill>
                          <a:latin typeface="Arial" panose="020B0604020202020204" pitchFamily="34" charset="0"/>
                          <a:ea typeface="Red Hat Text Medium"/>
                          <a:cs typeface="Arial" panose="020B0604020202020204" pitchFamily="34" charset="0"/>
                          <a:sym typeface="Red Hat Text Medium"/>
                        </a:rPr>
                        <a:t>5</a:t>
                      </a:r>
                      <a:endParaRPr sz="1800">
                        <a:solidFill>
                          <a:schemeClr val="dk1"/>
                        </a:solidFill>
                        <a:latin typeface="Arial" panose="020B0604020202020204" pitchFamily="34" charset="0"/>
                        <a:ea typeface="Red Hat Text Medium"/>
                        <a:cs typeface="Arial" panose="020B0604020202020204" pitchFamily="34" charset="0"/>
                        <a:sym typeface="Red Hat Text Medium"/>
                      </a:endParaRPr>
                    </a:p>
                  </a:txBody>
                  <a:tcPr marL="91425" marR="91425" marT="91425" marB="91425" anchor="ctr">
                    <a:lnL w="9525" cap="flat" cmpd="sng">
                      <a:solidFill>
                        <a:srgbClr val="72363D">
                          <a:alpha val="0"/>
                        </a:srgbClr>
                      </a:solidFill>
                      <a:prstDash val="solid"/>
                      <a:round/>
                      <a:headEnd type="none" w="sm" len="sm"/>
                      <a:tailEnd type="none" w="sm" len="sm"/>
                    </a:lnL>
                    <a:lnR w="9525" cap="flat" cmpd="sng">
                      <a:solidFill>
                        <a:srgbClr val="72363D">
                          <a:alpha val="0"/>
                        </a:srgbClr>
                      </a:solidFill>
                      <a:prstDash val="solid"/>
                      <a:round/>
                      <a:headEnd type="none" w="sm" len="sm"/>
                      <a:tailEnd type="none" w="sm" len="sm"/>
                    </a:lnR>
                    <a:lnT w="9525" cap="flat" cmpd="sng">
                      <a:solidFill>
                        <a:srgbClr val="72363D">
                          <a:alpha val="0"/>
                        </a:srgbClr>
                      </a:solidFill>
                      <a:prstDash val="solid"/>
                      <a:round/>
                      <a:headEnd type="none" w="sm" len="sm"/>
                      <a:tailEnd type="none" w="sm" len="sm"/>
                    </a:lnT>
                    <a:lnB w="9525" cap="flat" cmpd="sng">
                      <a:solidFill>
                        <a:srgbClr val="72363D">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US" sz="1600" b="1" dirty="0">
                          <a:solidFill>
                            <a:schemeClr val="dk1"/>
                          </a:solidFill>
                          <a:latin typeface="Arial" panose="020B0604020202020204" pitchFamily="34" charset="0"/>
                          <a:ea typeface="Red Hat Text"/>
                          <a:cs typeface="Arial" panose="020B0604020202020204" pitchFamily="34" charset="0"/>
                          <a:sym typeface="Red Hat Text"/>
                        </a:rPr>
                        <a:t>Use new curricular materials / enact new instructional move</a:t>
                      </a:r>
                      <a:r>
                        <a:rPr lang="en-US" sz="1600" dirty="0">
                          <a:solidFill>
                            <a:schemeClr val="dk1"/>
                          </a:solidFill>
                          <a:latin typeface="Arial" panose="020B0604020202020204" pitchFamily="34" charset="0"/>
                          <a:ea typeface="Red Hat Text Medium"/>
                          <a:cs typeface="Arial" panose="020B0604020202020204" pitchFamily="34" charset="0"/>
                          <a:sym typeface="Red Hat Text Medium"/>
                        </a:rPr>
                        <a:t>s that were designed with the intention of aligning to goals &amp; values.</a:t>
                      </a:r>
                      <a:endParaRPr sz="1600" dirty="0">
                        <a:solidFill>
                          <a:schemeClr val="dk1"/>
                        </a:solidFill>
                        <a:latin typeface="Arial" panose="020B0604020202020204" pitchFamily="34" charset="0"/>
                        <a:ea typeface="Red Hat Text Medium"/>
                        <a:cs typeface="Arial" panose="020B0604020202020204" pitchFamily="34" charset="0"/>
                        <a:sym typeface="Red Hat Text Medium"/>
                      </a:endParaRPr>
                    </a:p>
                  </a:txBody>
                  <a:tcPr marL="126000" marR="126000" marT="91425" marB="91425" anchor="ctr">
                    <a:lnL w="9525" cap="flat" cmpd="sng">
                      <a:solidFill>
                        <a:srgbClr val="72363D">
                          <a:alpha val="0"/>
                        </a:srgbClr>
                      </a:solidFill>
                      <a:prstDash val="solid"/>
                      <a:round/>
                      <a:headEnd type="none" w="sm" len="sm"/>
                      <a:tailEnd type="none" w="sm" len="sm"/>
                    </a:lnL>
                    <a:lnR w="9525" cap="flat" cmpd="sng">
                      <a:solidFill>
                        <a:srgbClr val="72363D">
                          <a:alpha val="0"/>
                        </a:srgbClr>
                      </a:solidFill>
                      <a:prstDash val="solid"/>
                      <a:round/>
                      <a:headEnd type="none" w="sm" len="sm"/>
                      <a:tailEnd type="none" w="sm" len="sm"/>
                    </a:lnR>
                    <a:lnT w="9525" cap="flat" cmpd="sng">
                      <a:solidFill>
                        <a:srgbClr val="72363D">
                          <a:alpha val="0"/>
                        </a:srgbClr>
                      </a:solidFill>
                      <a:prstDash val="solid"/>
                      <a:round/>
                      <a:headEnd type="none" w="sm" len="sm"/>
                      <a:tailEnd type="none" w="sm" len="sm"/>
                    </a:lnT>
                    <a:lnB w="9525" cap="flat" cmpd="sng">
                      <a:solidFill>
                        <a:srgbClr val="72363D">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US" sz="1600" dirty="0">
                          <a:solidFill>
                            <a:schemeClr val="dk1"/>
                          </a:solidFill>
                          <a:latin typeface="Arial" panose="020B0604020202020204" pitchFamily="34" charset="0"/>
                          <a:ea typeface="Red Hat Text Medium"/>
                          <a:cs typeface="Arial" panose="020B0604020202020204" pitchFamily="34" charset="0"/>
                          <a:sym typeface="Red Hat Text Medium"/>
                        </a:rPr>
                        <a:t>{Artifact: 22-23 school year, first semester exam, Q5} </a:t>
                      </a:r>
                      <a:endParaRPr sz="1600" dirty="0">
                        <a:solidFill>
                          <a:schemeClr val="dk1"/>
                        </a:solidFill>
                        <a:latin typeface="Arial" panose="020B0604020202020204" pitchFamily="34" charset="0"/>
                        <a:ea typeface="Red Hat Text Medium"/>
                        <a:cs typeface="Arial" panose="020B0604020202020204" pitchFamily="34" charset="0"/>
                        <a:sym typeface="Red Hat Text Medium"/>
                      </a:endParaRPr>
                    </a:p>
                    <a:p>
                      <a:pPr marL="0" lvl="0" indent="0" algn="l" rtl="0">
                        <a:spcBef>
                          <a:spcPts val="0"/>
                        </a:spcBef>
                        <a:spcAft>
                          <a:spcPts val="0"/>
                        </a:spcAft>
                        <a:buNone/>
                      </a:pPr>
                      <a:r>
                        <a:rPr lang="en-US" sz="1600" dirty="0">
                          <a:solidFill>
                            <a:schemeClr val="dk1"/>
                          </a:solidFill>
                          <a:latin typeface="Arial" panose="020B0604020202020204" pitchFamily="34" charset="0"/>
                          <a:ea typeface="Red Hat Text Medium"/>
                          <a:cs typeface="Arial" panose="020B0604020202020204" pitchFamily="34" charset="0"/>
                          <a:sym typeface="Red Hat Text Medium"/>
                        </a:rPr>
                        <a:t>“Describe how your ability to model the situation:</a:t>
                      </a:r>
                      <a:endParaRPr sz="1600" dirty="0">
                        <a:solidFill>
                          <a:schemeClr val="dk1"/>
                        </a:solidFill>
                        <a:latin typeface="Arial" panose="020B0604020202020204" pitchFamily="34" charset="0"/>
                        <a:ea typeface="Red Hat Text Medium"/>
                        <a:cs typeface="Arial" panose="020B0604020202020204" pitchFamily="34" charset="0"/>
                        <a:sym typeface="Red Hat Text Medium"/>
                      </a:endParaRPr>
                    </a:p>
                    <a:p>
                      <a:pPr marL="285750" lvl="1" indent="-260350" algn="l" rtl="0">
                        <a:spcBef>
                          <a:spcPts val="0"/>
                        </a:spcBef>
                        <a:spcAft>
                          <a:spcPts val="0"/>
                        </a:spcAft>
                        <a:buClr>
                          <a:schemeClr val="dk1"/>
                        </a:buClr>
                        <a:buSzPts val="1400"/>
                        <a:buFont typeface="Red Hat Text Medium"/>
                        <a:buAutoNum type="alphaLcPeriod"/>
                      </a:pPr>
                      <a:r>
                        <a:rPr lang="en-US" sz="1600" dirty="0">
                          <a:solidFill>
                            <a:schemeClr val="dk1"/>
                          </a:solidFill>
                          <a:latin typeface="Arial" panose="020B0604020202020204" pitchFamily="34" charset="0"/>
                          <a:ea typeface="Red Hat Text Medium"/>
                          <a:cs typeface="Arial" panose="020B0604020202020204" pitchFamily="34" charset="0"/>
                          <a:sym typeface="Red Hat Text Medium"/>
                        </a:rPr>
                        <a:t>Allowed you to interpret the situation.</a:t>
                      </a:r>
                      <a:endParaRPr sz="1600" dirty="0">
                        <a:solidFill>
                          <a:schemeClr val="dk1"/>
                        </a:solidFill>
                        <a:latin typeface="Arial" panose="020B0604020202020204" pitchFamily="34" charset="0"/>
                        <a:ea typeface="Red Hat Text Medium"/>
                        <a:cs typeface="Arial" panose="020B0604020202020204" pitchFamily="34" charset="0"/>
                        <a:sym typeface="Red Hat Text Medium"/>
                      </a:endParaRPr>
                    </a:p>
                    <a:p>
                      <a:pPr marL="285750" lvl="1" indent="-260350" algn="l" rtl="0">
                        <a:spcBef>
                          <a:spcPts val="0"/>
                        </a:spcBef>
                        <a:spcAft>
                          <a:spcPts val="0"/>
                        </a:spcAft>
                        <a:buClr>
                          <a:schemeClr val="dk1"/>
                        </a:buClr>
                        <a:buSzPts val="1400"/>
                        <a:buFont typeface="Red Hat Text Medium"/>
                        <a:buAutoNum type="alphaLcPeriod"/>
                      </a:pPr>
                      <a:r>
                        <a:rPr lang="en-US" sz="1600" dirty="0">
                          <a:solidFill>
                            <a:schemeClr val="dk1"/>
                          </a:solidFill>
                          <a:latin typeface="Arial" panose="020B0604020202020204" pitchFamily="34" charset="0"/>
                          <a:ea typeface="Red Hat Text Medium"/>
                          <a:cs typeface="Arial" panose="020B0604020202020204" pitchFamily="34" charset="0"/>
                          <a:sym typeface="Red Hat Text Medium"/>
                        </a:rPr>
                        <a:t>Fell short and there were holes in your model/understanding.</a:t>
                      </a:r>
                      <a:endParaRPr sz="1600" dirty="0">
                        <a:solidFill>
                          <a:schemeClr val="dk1"/>
                        </a:solidFill>
                        <a:latin typeface="Arial" panose="020B0604020202020204" pitchFamily="34" charset="0"/>
                        <a:ea typeface="Red Hat Text Medium"/>
                        <a:cs typeface="Arial" panose="020B0604020202020204" pitchFamily="34" charset="0"/>
                        <a:sym typeface="Red Hat Text Medium"/>
                      </a:endParaRPr>
                    </a:p>
                    <a:p>
                      <a:pPr marL="400050" lvl="2" indent="-203200" algn="l" rtl="0">
                        <a:spcBef>
                          <a:spcPts val="0"/>
                        </a:spcBef>
                        <a:spcAft>
                          <a:spcPts val="0"/>
                        </a:spcAft>
                        <a:buClr>
                          <a:schemeClr val="dk1"/>
                        </a:buClr>
                        <a:buSzPts val="1400"/>
                        <a:buFont typeface="Red Hat Text Medium"/>
                        <a:buAutoNum type="romanLcPeriod"/>
                      </a:pPr>
                      <a:r>
                        <a:rPr lang="en-US" sz="1600" dirty="0">
                          <a:solidFill>
                            <a:schemeClr val="dk1"/>
                          </a:solidFill>
                          <a:latin typeface="Arial" panose="020B0604020202020204" pitchFamily="34" charset="0"/>
                          <a:ea typeface="Red Hat Text Medium"/>
                          <a:cs typeface="Arial" panose="020B0604020202020204" pitchFamily="34" charset="0"/>
                          <a:sym typeface="Red Hat Text Medium"/>
                        </a:rPr>
                        <a:t>What might be the next step? What are questions that we could ask to further process this?”</a:t>
                      </a:r>
                      <a:endParaRPr sz="1600" dirty="0">
                        <a:solidFill>
                          <a:schemeClr val="dk1"/>
                        </a:solidFill>
                        <a:latin typeface="Arial" panose="020B0604020202020204" pitchFamily="34" charset="0"/>
                        <a:ea typeface="Red Hat Text Medium"/>
                        <a:cs typeface="Arial" panose="020B0604020202020204" pitchFamily="34" charset="0"/>
                        <a:sym typeface="Red Hat Text Medium"/>
                      </a:endParaRPr>
                    </a:p>
                  </a:txBody>
                  <a:tcPr marL="126000" marR="126000" marT="91425" marB="91425" anchor="ctr">
                    <a:lnL w="9525" cap="flat" cmpd="sng">
                      <a:solidFill>
                        <a:srgbClr val="72363D">
                          <a:alpha val="0"/>
                        </a:srgbClr>
                      </a:solidFill>
                      <a:prstDash val="solid"/>
                      <a:round/>
                      <a:headEnd type="none" w="sm" len="sm"/>
                      <a:tailEnd type="none" w="sm" len="sm"/>
                    </a:lnL>
                    <a:lnR w="9525" cap="flat" cmpd="sng">
                      <a:solidFill>
                        <a:srgbClr val="72363D">
                          <a:alpha val="0"/>
                        </a:srgbClr>
                      </a:solidFill>
                      <a:prstDash val="solid"/>
                      <a:round/>
                      <a:headEnd type="none" w="sm" len="sm"/>
                      <a:tailEnd type="none" w="sm" len="sm"/>
                    </a:lnR>
                    <a:lnT w="9525" cap="flat" cmpd="sng">
                      <a:solidFill>
                        <a:srgbClr val="72363D">
                          <a:alpha val="0"/>
                        </a:srgbClr>
                      </a:solidFill>
                      <a:prstDash val="solid"/>
                      <a:round/>
                      <a:headEnd type="none" w="sm" len="sm"/>
                      <a:tailEnd type="none" w="sm" len="sm"/>
                    </a:lnT>
                    <a:lnB w="9525" cap="flat" cmpd="sng">
                      <a:solidFill>
                        <a:srgbClr val="72363D">
                          <a:alpha val="0"/>
                        </a:srgbClr>
                      </a:solidFill>
                      <a:prstDash val="solid"/>
                      <a:round/>
                      <a:headEnd type="none" w="sm" len="sm"/>
                      <a:tailEnd type="none" w="sm" len="sm"/>
                    </a:lnB>
                  </a:tcPr>
                </a:tc>
                <a:extLst>
                  <a:ext uri="{0D108BD9-81ED-4DB2-BD59-A6C34878D82A}">
                    <a16:rowId xmlns:a16="http://schemas.microsoft.com/office/drawing/2014/main" val="10002"/>
                  </a:ext>
                </a:extLst>
              </a:tr>
              <a:tr h="1279175">
                <a:tc>
                  <a:txBody>
                    <a:bodyPr/>
                    <a:lstStyle/>
                    <a:p>
                      <a:pPr marL="0" lvl="0" indent="0" algn="ctr" rtl="0">
                        <a:spcBef>
                          <a:spcPts val="0"/>
                        </a:spcBef>
                        <a:spcAft>
                          <a:spcPts val="0"/>
                        </a:spcAft>
                        <a:buNone/>
                      </a:pPr>
                      <a:r>
                        <a:rPr lang="en-US" sz="1800" dirty="0">
                          <a:solidFill>
                            <a:schemeClr val="dk1"/>
                          </a:solidFill>
                          <a:latin typeface="Arial" panose="020B0604020202020204" pitchFamily="34" charset="0"/>
                          <a:ea typeface="Red Hat Text Medium"/>
                          <a:cs typeface="Arial" panose="020B0604020202020204" pitchFamily="34" charset="0"/>
                          <a:sym typeface="Red Hat Text Medium"/>
                        </a:rPr>
                        <a:t>6</a:t>
                      </a:r>
                      <a:endParaRPr sz="1800" dirty="0">
                        <a:solidFill>
                          <a:schemeClr val="dk1"/>
                        </a:solidFill>
                        <a:latin typeface="Arial" panose="020B0604020202020204" pitchFamily="34" charset="0"/>
                        <a:ea typeface="Red Hat Text Medium"/>
                        <a:cs typeface="Arial" panose="020B0604020202020204" pitchFamily="34" charset="0"/>
                        <a:sym typeface="Red Hat Text Medium"/>
                      </a:endParaRPr>
                    </a:p>
                  </a:txBody>
                  <a:tcPr marL="91425" marR="91425" marT="91425" marB="91425" anchor="ctr">
                    <a:lnL w="9525" cap="flat" cmpd="sng">
                      <a:solidFill>
                        <a:srgbClr val="72363D">
                          <a:alpha val="0"/>
                        </a:srgbClr>
                      </a:solidFill>
                      <a:prstDash val="solid"/>
                      <a:round/>
                      <a:headEnd type="none" w="sm" len="sm"/>
                      <a:tailEnd type="none" w="sm" len="sm"/>
                    </a:lnL>
                    <a:lnR w="9525" cap="flat" cmpd="sng">
                      <a:solidFill>
                        <a:srgbClr val="72363D">
                          <a:alpha val="0"/>
                        </a:srgbClr>
                      </a:solidFill>
                      <a:prstDash val="solid"/>
                      <a:round/>
                      <a:headEnd type="none" w="sm" len="sm"/>
                      <a:tailEnd type="none" w="sm" len="sm"/>
                    </a:lnR>
                    <a:lnT w="9525" cap="flat" cmpd="sng">
                      <a:solidFill>
                        <a:srgbClr val="72363D">
                          <a:alpha val="0"/>
                        </a:srgbClr>
                      </a:solidFill>
                      <a:prstDash val="solid"/>
                      <a:round/>
                      <a:headEnd type="none" w="sm" len="sm"/>
                      <a:tailEnd type="none" w="sm" len="sm"/>
                    </a:lnT>
                    <a:lnB w="9525" cap="flat" cmpd="sng">
                      <a:solidFill>
                        <a:srgbClr val="72363D">
                          <a:alpha val="0"/>
                        </a:srgbClr>
                      </a:solidFill>
                      <a:prstDash val="solid"/>
                      <a:round/>
                      <a:headEnd type="none" w="sm" len="sm"/>
                      <a:tailEnd type="none" w="sm" len="sm"/>
                    </a:lnB>
                    <a:solidFill>
                      <a:srgbClr val="930309">
                        <a:alpha val="24710"/>
                      </a:srgbClr>
                    </a:solidFill>
                  </a:tcPr>
                </a:tc>
                <a:tc>
                  <a:txBody>
                    <a:bodyPr/>
                    <a:lstStyle/>
                    <a:p>
                      <a:pPr marL="0" lvl="0" indent="0" algn="l" rtl="0">
                        <a:spcBef>
                          <a:spcPts val="0"/>
                        </a:spcBef>
                        <a:spcAft>
                          <a:spcPts val="0"/>
                        </a:spcAft>
                        <a:buNone/>
                      </a:pPr>
                      <a:r>
                        <a:rPr lang="en-US" sz="1600" b="1">
                          <a:solidFill>
                            <a:schemeClr val="dk1"/>
                          </a:solidFill>
                          <a:latin typeface="Arial" panose="020B0604020202020204" pitchFamily="34" charset="0"/>
                          <a:ea typeface="Red Hat Text"/>
                          <a:cs typeface="Arial" panose="020B0604020202020204" pitchFamily="34" charset="0"/>
                          <a:sym typeface="Red Hat Text"/>
                        </a:rPr>
                        <a:t>Reflect on students' responses</a:t>
                      </a:r>
                      <a:r>
                        <a:rPr lang="en-US" sz="1600">
                          <a:solidFill>
                            <a:schemeClr val="dk1"/>
                          </a:solidFill>
                          <a:latin typeface="Arial" panose="020B0604020202020204" pitchFamily="34" charset="0"/>
                          <a:ea typeface="Red Hat Text Medium"/>
                          <a:cs typeface="Arial" panose="020B0604020202020204" pitchFamily="34" charset="0"/>
                          <a:sym typeface="Red Hat Text Medium"/>
                        </a:rPr>
                        <a:t> to his actions - actual or anticipated (including students’ test performance or responses to particular questions, as well as their emotional or affective responses).</a:t>
                      </a:r>
                      <a:endParaRPr sz="1600">
                        <a:solidFill>
                          <a:schemeClr val="dk1"/>
                        </a:solidFill>
                        <a:latin typeface="Arial" panose="020B0604020202020204" pitchFamily="34" charset="0"/>
                        <a:ea typeface="Red Hat Text Medium"/>
                        <a:cs typeface="Arial" panose="020B0604020202020204" pitchFamily="34" charset="0"/>
                        <a:sym typeface="Red Hat Text Medium"/>
                      </a:endParaRPr>
                    </a:p>
                  </a:txBody>
                  <a:tcPr marL="126000" marR="126000" marT="91425" marB="91425" anchor="ctr">
                    <a:lnL w="9525" cap="flat" cmpd="sng">
                      <a:solidFill>
                        <a:srgbClr val="72363D">
                          <a:alpha val="0"/>
                        </a:srgbClr>
                      </a:solidFill>
                      <a:prstDash val="solid"/>
                      <a:round/>
                      <a:headEnd type="none" w="sm" len="sm"/>
                      <a:tailEnd type="none" w="sm" len="sm"/>
                    </a:lnL>
                    <a:lnR w="9525" cap="flat" cmpd="sng">
                      <a:solidFill>
                        <a:srgbClr val="72363D">
                          <a:alpha val="0"/>
                        </a:srgbClr>
                      </a:solidFill>
                      <a:prstDash val="solid"/>
                      <a:round/>
                      <a:headEnd type="none" w="sm" len="sm"/>
                      <a:tailEnd type="none" w="sm" len="sm"/>
                    </a:lnR>
                    <a:lnT w="9525" cap="flat" cmpd="sng">
                      <a:solidFill>
                        <a:srgbClr val="72363D">
                          <a:alpha val="0"/>
                        </a:srgbClr>
                      </a:solidFill>
                      <a:prstDash val="solid"/>
                      <a:round/>
                      <a:headEnd type="none" w="sm" len="sm"/>
                      <a:tailEnd type="none" w="sm" len="sm"/>
                    </a:lnT>
                    <a:lnB w="9525" cap="flat" cmpd="sng">
                      <a:solidFill>
                        <a:srgbClr val="72363D">
                          <a:alpha val="0"/>
                        </a:srgbClr>
                      </a:solidFill>
                      <a:prstDash val="solid"/>
                      <a:round/>
                      <a:headEnd type="none" w="sm" len="sm"/>
                      <a:tailEnd type="none" w="sm" len="sm"/>
                    </a:lnB>
                    <a:solidFill>
                      <a:srgbClr val="930309">
                        <a:alpha val="24710"/>
                      </a:srgbClr>
                    </a:solidFill>
                  </a:tcPr>
                </a:tc>
                <a:tc>
                  <a:txBody>
                    <a:bodyPr/>
                    <a:lstStyle/>
                    <a:p>
                      <a:pPr marL="0" lvl="0" indent="0" algn="l" rtl="0">
                        <a:spcBef>
                          <a:spcPts val="0"/>
                        </a:spcBef>
                        <a:spcAft>
                          <a:spcPts val="0"/>
                        </a:spcAft>
                        <a:buNone/>
                      </a:pPr>
                      <a:r>
                        <a:rPr lang="en-US" sz="1600" dirty="0">
                          <a:solidFill>
                            <a:schemeClr val="dk1"/>
                          </a:solidFill>
                          <a:latin typeface="Arial" panose="020B0604020202020204" pitchFamily="34" charset="0"/>
                          <a:ea typeface="Red Hat Text Medium"/>
                          <a:cs typeface="Arial" panose="020B0604020202020204" pitchFamily="34" charset="0"/>
                          <a:sym typeface="Red Hat Text Medium"/>
                        </a:rPr>
                        <a:t>“What I’m trying to do then is measure the quality of this internal dialogue…at least the tests that I’m currently grading that I am awarding more points to are the ones that I can see this happening more clearly.” {Email 4}</a:t>
                      </a:r>
                      <a:endParaRPr sz="1600" dirty="0">
                        <a:solidFill>
                          <a:schemeClr val="dk1"/>
                        </a:solidFill>
                        <a:latin typeface="Arial" panose="020B0604020202020204" pitchFamily="34" charset="0"/>
                        <a:ea typeface="Red Hat Text Medium"/>
                        <a:cs typeface="Arial" panose="020B0604020202020204" pitchFamily="34" charset="0"/>
                        <a:sym typeface="Red Hat Text Medium"/>
                      </a:endParaRPr>
                    </a:p>
                  </a:txBody>
                  <a:tcPr marL="126000" marR="126000" marT="91425" marB="91425" anchor="ctr">
                    <a:lnL w="9525" cap="flat" cmpd="sng">
                      <a:solidFill>
                        <a:srgbClr val="72363D">
                          <a:alpha val="0"/>
                        </a:srgbClr>
                      </a:solidFill>
                      <a:prstDash val="solid"/>
                      <a:round/>
                      <a:headEnd type="none" w="sm" len="sm"/>
                      <a:tailEnd type="none" w="sm" len="sm"/>
                    </a:lnL>
                    <a:lnR w="9525" cap="flat" cmpd="sng">
                      <a:solidFill>
                        <a:srgbClr val="72363D">
                          <a:alpha val="0"/>
                        </a:srgbClr>
                      </a:solidFill>
                      <a:prstDash val="solid"/>
                      <a:round/>
                      <a:headEnd type="none" w="sm" len="sm"/>
                      <a:tailEnd type="none" w="sm" len="sm"/>
                    </a:lnR>
                    <a:lnT w="9525" cap="flat" cmpd="sng">
                      <a:solidFill>
                        <a:srgbClr val="72363D">
                          <a:alpha val="0"/>
                        </a:srgbClr>
                      </a:solidFill>
                      <a:prstDash val="solid"/>
                      <a:round/>
                      <a:headEnd type="none" w="sm" len="sm"/>
                      <a:tailEnd type="none" w="sm" len="sm"/>
                    </a:lnT>
                    <a:lnB w="9525" cap="flat" cmpd="sng">
                      <a:solidFill>
                        <a:srgbClr val="72363D">
                          <a:alpha val="0"/>
                        </a:srgbClr>
                      </a:solidFill>
                      <a:prstDash val="solid"/>
                      <a:round/>
                      <a:headEnd type="none" w="sm" len="sm"/>
                      <a:tailEnd type="none" w="sm" len="sm"/>
                    </a:lnB>
                    <a:solidFill>
                      <a:srgbClr val="930309">
                        <a:alpha val="24710"/>
                      </a:srgbClr>
                    </a:solidFill>
                  </a:tcPr>
                </a:tc>
                <a:extLst>
                  <a:ext uri="{0D108BD9-81ED-4DB2-BD59-A6C34878D82A}">
                    <a16:rowId xmlns:a16="http://schemas.microsoft.com/office/drawing/2014/main" val="10003"/>
                  </a:ext>
                </a:extLst>
              </a:tr>
              <a:tr h="1279175">
                <a:tc>
                  <a:txBody>
                    <a:bodyPr/>
                    <a:lstStyle/>
                    <a:p>
                      <a:pPr marL="0" lvl="0" indent="0" algn="ctr" rtl="0">
                        <a:spcBef>
                          <a:spcPts val="0"/>
                        </a:spcBef>
                        <a:spcAft>
                          <a:spcPts val="0"/>
                        </a:spcAft>
                        <a:buNone/>
                      </a:pPr>
                      <a:r>
                        <a:rPr lang="en-US" sz="1800" dirty="0">
                          <a:solidFill>
                            <a:schemeClr val="dk1"/>
                          </a:solidFill>
                          <a:latin typeface="Arial" panose="020B0604020202020204" pitchFamily="34" charset="0"/>
                          <a:ea typeface="Red Hat Text Medium"/>
                          <a:cs typeface="Arial" panose="020B0604020202020204" pitchFamily="34" charset="0"/>
                          <a:sym typeface="Red Hat Text Medium"/>
                        </a:rPr>
                        <a:t>7</a:t>
                      </a:r>
                      <a:endParaRPr sz="1800" dirty="0">
                        <a:solidFill>
                          <a:schemeClr val="dk1"/>
                        </a:solidFill>
                        <a:latin typeface="Arial" panose="020B0604020202020204" pitchFamily="34" charset="0"/>
                        <a:ea typeface="Red Hat Text Medium"/>
                        <a:cs typeface="Arial" panose="020B0604020202020204" pitchFamily="34" charset="0"/>
                        <a:sym typeface="Red Hat Text Medium"/>
                      </a:endParaRPr>
                    </a:p>
                  </a:txBody>
                  <a:tcPr marL="91425" marR="91425" marT="91425" marB="91425" anchor="ctr">
                    <a:lnL w="9525" cap="flat" cmpd="sng">
                      <a:solidFill>
                        <a:srgbClr val="72363D">
                          <a:alpha val="0"/>
                        </a:srgbClr>
                      </a:solidFill>
                      <a:prstDash val="solid"/>
                      <a:round/>
                      <a:headEnd type="none" w="sm" len="sm"/>
                      <a:tailEnd type="none" w="sm" len="sm"/>
                    </a:lnL>
                    <a:lnR w="9525" cap="flat" cmpd="sng">
                      <a:solidFill>
                        <a:srgbClr val="72363D">
                          <a:alpha val="0"/>
                        </a:srgbClr>
                      </a:solidFill>
                      <a:prstDash val="solid"/>
                      <a:round/>
                      <a:headEnd type="none" w="sm" len="sm"/>
                      <a:tailEnd type="none" w="sm" len="sm"/>
                    </a:lnR>
                    <a:lnT w="9525" cap="flat" cmpd="sng">
                      <a:solidFill>
                        <a:srgbClr val="72363D">
                          <a:alpha val="0"/>
                        </a:srgbClr>
                      </a:solidFill>
                      <a:prstDash val="solid"/>
                      <a:round/>
                      <a:headEnd type="none" w="sm" len="sm"/>
                      <a:tailEnd type="none" w="sm" len="sm"/>
                    </a:lnT>
                    <a:lnB w="9525" cap="flat" cmpd="sng">
                      <a:solidFill>
                        <a:srgbClr val="72363D">
                          <a:alpha val="0"/>
                        </a:srgbClr>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US" sz="1600" b="1">
                          <a:solidFill>
                            <a:schemeClr val="dk1"/>
                          </a:solidFill>
                          <a:latin typeface="Arial" panose="020B0604020202020204" pitchFamily="34" charset="0"/>
                          <a:ea typeface="Red Hat Text"/>
                          <a:cs typeface="Arial" panose="020B0604020202020204" pitchFamily="34" charset="0"/>
                          <a:sym typeface="Red Hat Text"/>
                        </a:rPr>
                        <a:t>Grapple with ambiguities or tensions </a:t>
                      </a:r>
                      <a:r>
                        <a:rPr lang="en-US" sz="1600">
                          <a:solidFill>
                            <a:schemeClr val="dk1"/>
                          </a:solidFill>
                          <a:latin typeface="Arial" panose="020B0604020202020204" pitchFamily="34" charset="0"/>
                          <a:ea typeface="Red Hat Text Medium"/>
                          <a:cs typeface="Arial" panose="020B0604020202020204" pitchFamily="34" charset="0"/>
                          <a:sym typeface="Red Hat Text Medium"/>
                        </a:rPr>
                        <a:t>that arise related to the alignment of values, goals, and practices </a:t>
                      </a:r>
                      <a:endParaRPr sz="1600">
                        <a:solidFill>
                          <a:schemeClr val="dk1"/>
                        </a:solidFill>
                        <a:latin typeface="Arial" panose="020B0604020202020204" pitchFamily="34" charset="0"/>
                        <a:ea typeface="Red Hat Text Medium"/>
                        <a:cs typeface="Arial" panose="020B0604020202020204" pitchFamily="34" charset="0"/>
                        <a:sym typeface="Red Hat Text Medium"/>
                      </a:endParaRPr>
                    </a:p>
                  </a:txBody>
                  <a:tcPr marL="126000" marR="126000" marT="91425" marB="91425" anchor="ctr">
                    <a:lnL w="9525" cap="flat" cmpd="sng">
                      <a:solidFill>
                        <a:srgbClr val="72363D">
                          <a:alpha val="0"/>
                        </a:srgbClr>
                      </a:solidFill>
                      <a:prstDash val="solid"/>
                      <a:round/>
                      <a:headEnd type="none" w="sm" len="sm"/>
                      <a:tailEnd type="none" w="sm" len="sm"/>
                    </a:lnL>
                    <a:lnR w="9525" cap="flat" cmpd="sng">
                      <a:solidFill>
                        <a:srgbClr val="72363D">
                          <a:alpha val="0"/>
                        </a:srgbClr>
                      </a:solidFill>
                      <a:prstDash val="solid"/>
                      <a:round/>
                      <a:headEnd type="none" w="sm" len="sm"/>
                      <a:tailEnd type="none" w="sm" len="sm"/>
                    </a:lnR>
                    <a:lnT w="9525" cap="flat" cmpd="sng">
                      <a:solidFill>
                        <a:srgbClr val="72363D">
                          <a:alpha val="0"/>
                        </a:srgbClr>
                      </a:solidFill>
                      <a:prstDash val="solid"/>
                      <a:round/>
                      <a:headEnd type="none" w="sm" len="sm"/>
                      <a:tailEnd type="none" w="sm" len="sm"/>
                    </a:lnT>
                    <a:lnB w="9525" cap="flat" cmpd="sng">
                      <a:solidFill>
                        <a:srgbClr val="72363D">
                          <a:alpha val="0"/>
                        </a:srgbClr>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US" sz="1600" dirty="0">
                          <a:solidFill>
                            <a:schemeClr val="dk1"/>
                          </a:solidFill>
                          <a:latin typeface="Arial" panose="020B0604020202020204" pitchFamily="34" charset="0"/>
                          <a:ea typeface="Red Hat Text Medium"/>
                          <a:cs typeface="Arial" panose="020B0604020202020204" pitchFamily="34" charset="0"/>
                          <a:sym typeface="Red Hat Text Medium"/>
                        </a:rPr>
                        <a:t>“For this [exam] I used the same rubric that I did on the previous test…it's our version 2.1 and so it's written less as, ‘I see a certain number of things,’ but more of ‘I have a feel of it,’ which I struggle with because it makes me feel less objective. But it also makes it more applicable throughout the school year, and so there's a tension there.</a:t>
                      </a:r>
                      <a:endParaRPr sz="1600" u="sng" dirty="0">
                        <a:solidFill>
                          <a:schemeClr val="dk1"/>
                        </a:solidFill>
                        <a:latin typeface="Arial" panose="020B0604020202020204" pitchFamily="34" charset="0"/>
                        <a:ea typeface="Red Hat Text Medium"/>
                        <a:cs typeface="Arial" panose="020B0604020202020204" pitchFamily="34" charset="0"/>
                        <a:sym typeface="Red Hat Text Medium"/>
                      </a:endParaRPr>
                    </a:p>
                  </a:txBody>
                  <a:tcPr marL="126000" marR="126000" marT="91425" marB="91425" anchor="ctr">
                    <a:lnL w="9525" cap="flat" cmpd="sng">
                      <a:solidFill>
                        <a:srgbClr val="72363D">
                          <a:alpha val="0"/>
                        </a:srgbClr>
                      </a:solidFill>
                      <a:prstDash val="solid"/>
                      <a:round/>
                      <a:headEnd type="none" w="sm" len="sm"/>
                      <a:tailEnd type="none" w="sm" len="sm"/>
                    </a:lnL>
                    <a:lnR w="9525" cap="flat" cmpd="sng">
                      <a:solidFill>
                        <a:srgbClr val="72363D">
                          <a:alpha val="0"/>
                        </a:srgbClr>
                      </a:solidFill>
                      <a:prstDash val="solid"/>
                      <a:round/>
                      <a:headEnd type="none" w="sm" len="sm"/>
                      <a:tailEnd type="none" w="sm" len="sm"/>
                    </a:lnR>
                    <a:lnT w="9525" cap="flat" cmpd="sng">
                      <a:solidFill>
                        <a:srgbClr val="72363D">
                          <a:alpha val="0"/>
                        </a:srgbClr>
                      </a:solidFill>
                      <a:prstDash val="solid"/>
                      <a:round/>
                      <a:headEnd type="none" w="sm" len="sm"/>
                      <a:tailEnd type="none" w="sm" len="sm"/>
                    </a:lnT>
                    <a:lnB w="9525" cap="flat" cmpd="sng">
                      <a:solidFill>
                        <a:srgbClr val="72363D">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92227399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397">
          <a:extLst>
            <a:ext uri="{FF2B5EF4-FFF2-40B4-BE49-F238E27FC236}">
              <a16:creationId xmlns:a16="http://schemas.microsoft.com/office/drawing/2014/main" id="{0B04F4D4-CF5D-EF7D-3994-55E4E71AADAF}"/>
            </a:ext>
          </a:extLst>
        </p:cNvPr>
        <p:cNvGrpSpPr/>
        <p:nvPr/>
      </p:nvGrpSpPr>
      <p:grpSpPr>
        <a:xfrm>
          <a:off x="0" y="0"/>
          <a:ext cx="0" cy="0"/>
          <a:chOff x="0" y="0"/>
          <a:chExt cx="0" cy="0"/>
        </a:xfrm>
      </p:grpSpPr>
      <p:sp>
        <p:nvSpPr>
          <p:cNvPr id="4" name="Google Shape;369;p47">
            <a:extLst>
              <a:ext uri="{FF2B5EF4-FFF2-40B4-BE49-F238E27FC236}">
                <a16:creationId xmlns:a16="http://schemas.microsoft.com/office/drawing/2014/main" id="{769AC7D0-AEB0-59C4-2827-F3DD726BA2B5}"/>
              </a:ext>
            </a:extLst>
          </p:cNvPr>
          <p:cNvSpPr txBox="1">
            <a:spLocks noGrp="1"/>
          </p:cNvSpPr>
          <p:nvPr>
            <p:ph type="title"/>
          </p:nvPr>
        </p:nvSpPr>
        <p:spPr>
          <a:xfrm>
            <a:off x="356755" y="283584"/>
            <a:ext cx="7928100" cy="1320749"/>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US" sz="4400" dirty="0"/>
              <a:t>Sensemaking</a:t>
            </a:r>
            <a:r>
              <a:rPr lang="en-US" dirty="0"/>
              <a:t> </a:t>
            </a:r>
            <a:br>
              <a:rPr lang="en-US" dirty="0"/>
            </a:br>
            <a:r>
              <a:rPr lang="en-US" sz="3600" b="0" dirty="0"/>
              <a:t>a complex, nonlinear process</a:t>
            </a:r>
            <a:endParaRPr b="0" dirty="0"/>
          </a:p>
        </p:txBody>
      </p:sp>
      <p:graphicFrame>
        <p:nvGraphicFramePr>
          <p:cNvPr id="2" name="Google Shape;421;p51">
            <a:extLst>
              <a:ext uri="{FF2B5EF4-FFF2-40B4-BE49-F238E27FC236}">
                <a16:creationId xmlns:a16="http://schemas.microsoft.com/office/drawing/2014/main" id="{BB91F39E-7CAA-B306-2072-A67549ABC99D}"/>
              </a:ext>
            </a:extLst>
          </p:cNvPr>
          <p:cNvGraphicFramePr/>
          <p:nvPr>
            <p:extLst>
              <p:ext uri="{D42A27DB-BD31-4B8C-83A1-F6EECF244321}">
                <p14:modId xmlns:p14="http://schemas.microsoft.com/office/powerpoint/2010/main" val="2586283643"/>
              </p:ext>
            </p:extLst>
          </p:nvPr>
        </p:nvGraphicFramePr>
        <p:xfrm>
          <a:off x="356755" y="1830191"/>
          <a:ext cx="11595759" cy="4744225"/>
        </p:xfrm>
        <a:graphic>
          <a:graphicData uri="http://schemas.openxmlformats.org/drawingml/2006/table">
            <a:tbl>
              <a:tblPr>
                <a:noFill/>
              </a:tblPr>
              <a:tblGrid>
                <a:gridCol w="2096988">
                  <a:extLst>
                    <a:ext uri="{9D8B030D-6E8A-4147-A177-3AD203B41FA5}">
                      <a16:colId xmlns:a16="http://schemas.microsoft.com/office/drawing/2014/main" val="20000"/>
                    </a:ext>
                  </a:extLst>
                </a:gridCol>
                <a:gridCol w="9498771">
                  <a:extLst>
                    <a:ext uri="{9D8B030D-6E8A-4147-A177-3AD203B41FA5}">
                      <a16:colId xmlns:a16="http://schemas.microsoft.com/office/drawing/2014/main" val="20001"/>
                    </a:ext>
                  </a:extLst>
                </a:gridCol>
              </a:tblGrid>
              <a:tr h="507177">
                <a:tc>
                  <a:txBody>
                    <a:bodyPr/>
                    <a:lstStyle/>
                    <a:p>
                      <a:pPr marL="0" lvl="0" indent="0" algn="l" rtl="0">
                        <a:spcBef>
                          <a:spcPts val="0"/>
                        </a:spcBef>
                        <a:spcAft>
                          <a:spcPts val="0"/>
                        </a:spcAft>
                        <a:buNone/>
                      </a:pPr>
                      <a:endParaRPr sz="2000">
                        <a:solidFill>
                          <a:srgbClr val="72363D"/>
                        </a:solidFill>
                        <a:latin typeface="Arial" panose="020B0604020202020204" pitchFamily="34" charset="0"/>
                        <a:ea typeface="Red Hat Text Medium"/>
                        <a:cs typeface="Arial" panose="020B0604020202020204" pitchFamily="34" charset="0"/>
                        <a:sym typeface="Red Hat Text Medium"/>
                      </a:endParaRPr>
                    </a:p>
                  </a:txBody>
                  <a:tcPr marL="91425" marR="91425" marT="91425" marB="91425" anchor="ctr">
                    <a:lnL w="9525" cap="flat" cmpd="sng">
                      <a:solidFill>
                        <a:srgbClr val="72363D">
                          <a:alpha val="0"/>
                        </a:srgbClr>
                      </a:solidFill>
                      <a:prstDash val="solid"/>
                      <a:round/>
                      <a:headEnd type="none" w="sm" len="sm"/>
                      <a:tailEnd type="none" w="sm" len="sm"/>
                    </a:lnL>
                    <a:lnR w="9525" cap="flat" cmpd="sng">
                      <a:solidFill>
                        <a:srgbClr val="72363D">
                          <a:alpha val="0"/>
                        </a:srgbClr>
                      </a:solidFill>
                      <a:prstDash val="solid"/>
                      <a:round/>
                      <a:headEnd type="none" w="sm" len="sm"/>
                      <a:tailEnd type="none" w="sm" len="sm"/>
                    </a:lnR>
                    <a:lnT w="28575" cap="flat" cmpd="sng">
                      <a:solidFill>
                        <a:srgbClr val="72363D"/>
                      </a:solidFill>
                      <a:prstDash val="solid"/>
                      <a:round/>
                      <a:headEnd type="none" w="sm" len="sm"/>
                      <a:tailEnd type="none" w="sm" len="sm"/>
                    </a:lnT>
                    <a:lnB w="9525" cap="flat" cmpd="sng">
                      <a:solidFill>
                        <a:srgbClr val="72363D">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US" sz="2400">
                          <a:solidFill>
                            <a:schemeClr val="lt1"/>
                          </a:solidFill>
                          <a:latin typeface="Arial" panose="020B0604020202020204" pitchFamily="34" charset="0"/>
                          <a:ea typeface="Red Hat Text Medium"/>
                          <a:cs typeface="Arial" panose="020B0604020202020204" pitchFamily="34" charset="0"/>
                          <a:sym typeface="Red Hat Text Medium"/>
                        </a:rPr>
                        <a:t>Action</a:t>
                      </a:r>
                      <a:endParaRPr sz="2400">
                        <a:solidFill>
                          <a:schemeClr val="lt1"/>
                        </a:solidFill>
                        <a:latin typeface="Arial" panose="020B0604020202020204" pitchFamily="34" charset="0"/>
                        <a:ea typeface="Red Hat Text Medium"/>
                        <a:cs typeface="Arial" panose="020B0604020202020204" pitchFamily="34" charset="0"/>
                        <a:sym typeface="Red Hat Text Medium"/>
                      </a:endParaRPr>
                    </a:p>
                  </a:txBody>
                  <a:tcPr marL="91425" marR="91425" marT="91425" marB="91425" anchor="ctr">
                    <a:lnL w="9525" cap="flat" cmpd="sng">
                      <a:solidFill>
                        <a:srgbClr val="72363D">
                          <a:alpha val="0"/>
                        </a:srgbClr>
                      </a:solidFill>
                      <a:prstDash val="solid"/>
                      <a:round/>
                      <a:headEnd type="none" w="sm" len="sm"/>
                      <a:tailEnd type="none" w="sm" len="sm"/>
                    </a:lnL>
                    <a:lnR w="9525" cap="flat" cmpd="sng">
                      <a:solidFill>
                        <a:srgbClr val="72363D">
                          <a:alpha val="0"/>
                        </a:srgbClr>
                      </a:solidFill>
                      <a:prstDash val="solid"/>
                      <a:round/>
                      <a:headEnd type="none" w="sm" len="sm"/>
                      <a:tailEnd type="none" w="sm" len="sm"/>
                    </a:lnR>
                    <a:lnT w="28575" cap="flat" cmpd="sng">
                      <a:solidFill>
                        <a:srgbClr val="72363D"/>
                      </a:solidFill>
                      <a:prstDash val="solid"/>
                      <a:round/>
                      <a:headEnd type="none" w="sm" len="sm"/>
                      <a:tailEnd type="none" w="sm" len="sm"/>
                    </a:lnT>
                    <a:lnB w="9525" cap="flat" cmpd="sng">
                      <a:solidFill>
                        <a:srgbClr val="72363D">
                          <a:alpha val="0"/>
                        </a:srgbClr>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800820">
                <a:tc>
                  <a:txBody>
                    <a:bodyPr/>
                    <a:lstStyle/>
                    <a:p>
                      <a:pPr marL="0" lvl="0" indent="0" algn="ctr" rtl="0">
                        <a:spcBef>
                          <a:spcPts val="0"/>
                        </a:spcBef>
                        <a:spcAft>
                          <a:spcPts val="0"/>
                        </a:spcAft>
                        <a:buNone/>
                      </a:pPr>
                      <a:r>
                        <a:rPr lang="en-US" sz="2000">
                          <a:solidFill>
                            <a:schemeClr val="dk1"/>
                          </a:solidFill>
                          <a:latin typeface="Arial" panose="020B0604020202020204" pitchFamily="34" charset="0"/>
                          <a:ea typeface="Red Hat Text Medium"/>
                          <a:cs typeface="Arial" panose="020B0604020202020204" pitchFamily="34" charset="0"/>
                          <a:sym typeface="Red Hat Text Medium"/>
                        </a:rPr>
                        <a:t>4</a:t>
                      </a:r>
                      <a:endParaRPr sz="2000">
                        <a:solidFill>
                          <a:schemeClr val="dk1"/>
                        </a:solidFill>
                        <a:latin typeface="Arial" panose="020B0604020202020204" pitchFamily="34" charset="0"/>
                        <a:ea typeface="Red Hat Text Medium"/>
                        <a:cs typeface="Arial" panose="020B0604020202020204" pitchFamily="34" charset="0"/>
                        <a:sym typeface="Red Hat Text Medium"/>
                      </a:endParaRPr>
                    </a:p>
                  </a:txBody>
                  <a:tcPr marL="91425" marR="91425" marT="91425" marB="91425" anchor="ctr">
                    <a:lnL w="9525" cap="flat" cmpd="sng">
                      <a:solidFill>
                        <a:srgbClr val="72363D">
                          <a:alpha val="0"/>
                        </a:srgbClr>
                      </a:solidFill>
                      <a:prstDash val="solid"/>
                      <a:round/>
                      <a:headEnd type="none" w="sm" len="sm"/>
                      <a:tailEnd type="none" w="sm" len="sm"/>
                    </a:lnL>
                    <a:lnR w="9525" cap="flat" cmpd="sng">
                      <a:solidFill>
                        <a:srgbClr val="72363D">
                          <a:alpha val="0"/>
                        </a:srgbClr>
                      </a:solidFill>
                      <a:prstDash val="solid"/>
                      <a:round/>
                      <a:headEnd type="none" w="sm" len="sm"/>
                      <a:tailEnd type="none" w="sm" len="sm"/>
                    </a:lnR>
                    <a:lnT w="9525" cap="flat" cmpd="sng">
                      <a:solidFill>
                        <a:srgbClr val="72363D">
                          <a:alpha val="0"/>
                        </a:srgbClr>
                      </a:solidFill>
                      <a:prstDash val="solid"/>
                      <a:round/>
                      <a:headEnd type="none" w="sm" len="sm"/>
                      <a:tailEnd type="none" w="sm" len="sm"/>
                    </a:lnT>
                    <a:lnB w="9525" cap="flat" cmpd="sng">
                      <a:solidFill>
                        <a:srgbClr val="72363D">
                          <a:alpha val="0"/>
                        </a:srgbClr>
                      </a:solidFill>
                      <a:prstDash val="solid"/>
                      <a:round/>
                      <a:headEnd type="none" w="sm" len="sm"/>
                      <a:tailEnd type="none" w="sm" len="sm"/>
                    </a:lnB>
                    <a:solidFill>
                      <a:srgbClr val="930309">
                        <a:alpha val="24710"/>
                      </a:srgbClr>
                    </a:solidFill>
                  </a:tcPr>
                </a:tc>
                <a:tc>
                  <a:txBody>
                    <a:bodyPr/>
                    <a:lstStyle/>
                    <a:p>
                      <a:pPr marL="0" lvl="0" indent="0" algn="l" rtl="0">
                        <a:spcBef>
                          <a:spcPts val="0"/>
                        </a:spcBef>
                        <a:spcAft>
                          <a:spcPts val="0"/>
                        </a:spcAft>
                        <a:buNone/>
                      </a:pPr>
                      <a:r>
                        <a:rPr lang="en-US" sz="2000" b="1" dirty="0">
                          <a:solidFill>
                            <a:schemeClr val="dk1"/>
                          </a:solidFill>
                          <a:latin typeface="Arial" panose="020B0604020202020204" pitchFamily="34" charset="0"/>
                          <a:ea typeface="Red Hat Text"/>
                          <a:cs typeface="Arial" panose="020B0604020202020204" pitchFamily="34" charset="0"/>
                          <a:sym typeface="Red Hat Text"/>
                        </a:rPr>
                        <a:t>Design curricular materials</a:t>
                      </a:r>
                      <a:r>
                        <a:rPr lang="en-US" sz="2000" dirty="0">
                          <a:solidFill>
                            <a:schemeClr val="dk1"/>
                          </a:solidFill>
                          <a:latin typeface="Arial" panose="020B0604020202020204" pitchFamily="34" charset="0"/>
                          <a:ea typeface="Red Hat Text Medium"/>
                          <a:cs typeface="Arial" panose="020B0604020202020204" pitchFamily="34" charset="0"/>
                          <a:sym typeface="Red Hat Text Medium"/>
                        </a:rPr>
                        <a:t> or </a:t>
                      </a:r>
                      <a:r>
                        <a:rPr lang="en-US" sz="2000" b="1" dirty="0">
                          <a:solidFill>
                            <a:schemeClr val="dk1"/>
                          </a:solidFill>
                          <a:latin typeface="Arial" panose="020B0604020202020204" pitchFamily="34" charset="0"/>
                          <a:ea typeface="Red Hat Text"/>
                          <a:cs typeface="Arial" panose="020B0604020202020204" pitchFamily="34" charset="0"/>
                          <a:sym typeface="Red Hat Text"/>
                        </a:rPr>
                        <a:t>plan instructional moves </a:t>
                      </a:r>
                      <a:r>
                        <a:rPr lang="en-US" sz="2000" dirty="0">
                          <a:solidFill>
                            <a:schemeClr val="dk1"/>
                          </a:solidFill>
                          <a:latin typeface="Arial" panose="020B0604020202020204" pitchFamily="34" charset="0"/>
                          <a:ea typeface="Red Hat Text Medium"/>
                          <a:cs typeface="Arial" panose="020B0604020202020204" pitchFamily="34" charset="0"/>
                          <a:sym typeface="Red Hat Text Medium"/>
                        </a:rPr>
                        <a:t>to better align with his goals or values.</a:t>
                      </a:r>
                      <a:endParaRPr sz="2000" dirty="0">
                        <a:solidFill>
                          <a:schemeClr val="dk1"/>
                        </a:solidFill>
                        <a:latin typeface="Arial" panose="020B0604020202020204" pitchFamily="34" charset="0"/>
                        <a:ea typeface="Red Hat Text Medium"/>
                        <a:cs typeface="Arial" panose="020B0604020202020204" pitchFamily="34" charset="0"/>
                        <a:sym typeface="Red Hat Text Medium"/>
                      </a:endParaRPr>
                    </a:p>
                  </a:txBody>
                  <a:tcPr marL="126000" marR="126000" marT="91425" marB="91425" anchor="ctr">
                    <a:lnL w="9525" cap="flat" cmpd="sng">
                      <a:solidFill>
                        <a:srgbClr val="72363D">
                          <a:alpha val="0"/>
                        </a:srgbClr>
                      </a:solidFill>
                      <a:prstDash val="solid"/>
                      <a:round/>
                      <a:headEnd type="none" w="sm" len="sm"/>
                      <a:tailEnd type="none" w="sm" len="sm"/>
                    </a:lnL>
                    <a:lnR w="9525" cap="flat" cmpd="sng">
                      <a:solidFill>
                        <a:srgbClr val="72363D">
                          <a:alpha val="0"/>
                        </a:srgbClr>
                      </a:solidFill>
                      <a:prstDash val="solid"/>
                      <a:round/>
                      <a:headEnd type="none" w="sm" len="sm"/>
                      <a:tailEnd type="none" w="sm" len="sm"/>
                    </a:lnR>
                    <a:lnT w="9525" cap="flat" cmpd="sng">
                      <a:solidFill>
                        <a:srgbClr val="72363D">
                          <a:alpha val="0"/>
                        </a:srgbClr>
                      </a:solidFill>
                      <a:prstDash val="solid"/>
                      <a:round/>
                      <a:headEnd type="none" w="sm" len="sm"/>
                      <a:tailEnd type="none" w="sm" len="sm"/>
                    </a:lnT>
                    <a:lnB w="9525" cap="flat" cmpd="sng">
                      <a:solidFill>
                        <a:srgbClr val="72363D">
                          <a:alpha val="0"/>
                        </a:srgbClr>
                      </a:solidFill>
                      <a:prstDash val="solid"/>
                      <a:round/>
                      <a:headEnd type="none" w="sm" len="sm"/>
                      <a:tailEnd type="none" w="sm" len="sm"/>
                    </a:lnB>
                    <a:solidFill>
                      <a:srgbClr val="930309">
                        <a:alpha val="24710"/>
                      </a:srgbClr>
                    </a:solidFill>
                  </a:tcPr>
                </a:tc>
                <a:extLst>
                  <a:ext uri="{0D108BD9-81ED-4DB2-BD59-A6C34878D82A}">
                    <a16:rowId xmlns:a16="http://schemas.microsoft.com/office/drawing/2014/main" val="10001"/>
                  </a:ext>
                </a:extLst>
              </a:tr>
              <a:tr h="1121159">
                <a:tc>
                  <a:txBody>
                    <a:bodyPr/>
                    <a:lstStyle/>
                    <a:p>
                      <a:pPr marL="0" lvl="0" indent="0" algn="ctr" rtl="0">
                        <a:spcBef>
                          <a:spcPts val="0"/>
                        </a:spcBef>
                        <a:spcAft>
                          <a:spcPts val="0"/>
                        </a:spcAft>
                        <a:buNone/>
                      </a:pPr>
                      <a:r>
                        <a:rPr lang="en-US" sz="2000">
                          <a:solidFill>
                            <a:schemeClr val="dk1"/>
                          </a:solidFill>
                          <a:latin typeface="Arial" panose="020B0604020202020204" pitchFamily="34" charset="0"/>
                          <a:ea typeface="Red Hat Text Medium"/>
                          <a:cs typeface="Arial" panose="020B0604020202020204" pitchFamily="34" charset="0"/>
                          <a:sym typeface="Red Hat Text Medium"/>
                        </a:rPr>
                        <a:t>5</a:t>
                      </a:r>
                      <a:endParaRPr sz="2000">
                        <a:solidFill>
                          <a:schemeClr val="dk1"/>
                        </a:solidFill>
                        <a:latin typeface="Arial" panose="020B0604020202020204" pitchFamily="34" charset="0"/>
                        <a:ea typeface="Red Hat Text Medium"/>
                        <a:cs typeface="Arial" panose="020B0604020202020204" pitchFamily="34" charset="0"/>
                        <a:sym typeface="Red Hat Text Medium"/>
                      </a:endParaRPr>
                    </a:p>
                  </a:txBody>
                  <a:tcPr marL="91425" marR="91425" marT="91425" marB="91425" anchor="ctr">
                    <a:lnL w="9525" cap="flat" cmpd="sng">
                      <a:solidFill>
                        <a:srgbClr val="72363D">
                          <a:alpha val="0"/>
                        </a:srgbClr>
                      </a:solidFill>
                      <a:prstDash val="solid"/>
                      <a:round/>
                      <a:headEnd type="none" w="sm" len="sm"/>
                      <a:tailEnd type="none" w="sm" len="sm"/>
                    </a:lnL>
                    <a:lnR w="9525" cap="flat" cmpd="sng">
                      <a:solidFill>
                        <a:srgbClr val="72363D">
                          <a:alpha val="0"/>
                        </a:srgbClr>
                      </a:solidFill>
                      <a:prstDash val="solid"/>
                      <a:round/>
                      <a:headEnd type="none" w="sm" len="sm"/>
                      <a:tailEnd type="none" w="sm" len="sm"/>
                    </a:lnR>
                    <a:lnT w="9525" cap="flat" cmpd="sng">
                      <a:solidFill>
                        <a:srgbClr val="72363D">
                          <a:alpha val="0"/>
                        </a:srgbClr>
                      </a:solidFill>
                      <a:prstDash val="solid"/>
                      <a:round/>
                      <a:headEnd type="none" w="sm" len="sm"/>
                      <a:tailEnd type="none" w="sm" len="sm"/>
                    </a:lnT>
                    <a:lnB w="9525" cap="flat" cmpd="sng">
                      <a:solidFill>
                        <a:srgbClr val="72363D">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US" sz="2000" b="1">
                          <a:solidFill>
                            <a:schemeClr val="dk1"/>
                          </a:solidFill>
                          <a:latin typeface="Arial" panose="020B0604020202020204" pitchFamily="34" charset="0"/>
                          <a:ea typeface="Red Hat Text"/>
                          <a:cs typeface="Arial" panose="020B0604020202020204" pitchFamily="34" charset="0"/>
                          <a:sym typeface="Red Hat Text"/>
                        </a:rPr>
                        <a:t>Use new curricular materials / enact new instructional moves</a:t>
                      </a:r>
                      <a:r>
                        <a:rPr lang="en-US" sz="2000">
                          <a:solidFill>
                            <a:schemeClr val="dk1"/>
                          </a:solidFill>
                          <a:latin typeface="Arial" panose="020B0604020202020204" pitchFamily="34" charset="0"/>
                          <a:ea typeface="Red Hat Text Medium"/>
                          <a:cs typeface="Arial" panose="020B0604020202020204" pitchFamily="34" charset="0"/>
                          <a:sym typeface="Red Hat Text Medium"/>
                        </a:rPr>
                        <a:t> that were designed with the intention of aligning to goals &amp; values.</a:t>
                      </a:r>
                      <a:endParaRPr sz="2000">
                        <a:solidFill>
                          <a:schemeClr val="dk1"/>
                        </a:solidFill>
                        <a:latin typeface="Arial" panose="020B0604020202020204" pitchFamily="34" charset="0"/>
                        <a:ea typeface="Red Hat Text Medium"/>
                        <a:cs typeface="Arial" panose="020B0604020202020204" pitchFamily="34" charset="0"/>
                        <a:sym typeface="Red Hat Text Medium"/>
                      </a:endParaRPr>
                    </a:p>
                  </a:txBody>
                  <a:tcPr marL="126000" marR="126000" marT="91425" marB="91425" anchor="ctr">
                    <a:lnL w="9525" cap="flat" cmpd="sng">
                      <a:solidFill>
                        <a:srgbClr val="72363D">
                          <a:alpha val="0"/>
                        </a:srgbClr>
                      </a:solidFill>
                      <a:prstDash val="solid"/>
                      <a:round/>
                      <a:headEnd type="none" w="sm" len="sm"/>
                      <a:tailEnd type="none" w="sm" len="sm"/>
                    </a:lnL>
                    <a:lnR w="9525" cap="flat" cmpd="sng">
                      <a:solidFill>
                        <a:srgbClr val="72363D">
                          <a:alpha val="0"/>
                        </a:srgbClr>
                      </a:solidFill>
                      <a:prstDash val="solid"/>
                      <a:round/>
                      <a:headEnd type="none" w="sm" len="sm"/>
                      <a:tailEnd type="none" w="sm" len="sm"/>
                    </a:lnR>
                    <a:lnT w="9525" cap="flat" cmpd="sng">
                      <a:solidFill>
                        <a:srgbClr val="72363D">
                          <a:alpha val="0"/>
                        </a:srgbClr>
                      </a:solidFill>
                      <a:prstDash val="solid"/>
                      <a:round/>
                      <a:headEnd type="none" w="sm" len="sm"/>
                      <a:tailEnd type="none" w="sm" len="sm"/>
                    </a:lnT>
                    <a:lnB w="9525" cap="flat" cmpd="sng">
                      <a:solidFill>
                        <a:srgbClr val="72363D">
                          <a:alpha val="0"/>
                        </a:srgbClr>
                      </a:solidFill>
                      <a:prstDash val="solid"/>
                      <a:round/>
                      <a:headEnd type="none" w="sm" len="sm"/>
                      <a:tailEnd type="none" w="sm" len="sm"/>
                    </a:lnB>
                  </a:tcPr>
                </a:tc>
                <a:extLst>
                  <a:ext uri="{0D108BD9-81ED-4DB2-BD59-A6C34878D82A}">
                    <a16:rowId xmlns:a16="http://schemas.microsoft.com/office/drawing/2014/main" val="10002"/>
                  </a:ext>
                </a:extLst>
              </a:tr>
              <a:tr h="1441498">
                <a:tc>
                  <a:txBody>
                    <a:bodyPr/>
                    <a:lstStyle/>
                    <a:p>
                      <a:pPr marL="0" lvl="0" indent="0" algn="ctr" rtl="0">
                        <a:spcBef>
                          <a:spcPts val="0"/>
                        </a:spcBef>
                        <a:spcAft>
                          <a:spcPts val="0"/>
                        </a:spcAft>
                        <a:buNone/>
                      </a:pPr>
                      <a:r>
                        <a:rPr lang="en-US" sz="2000">
                          <a:solidFill>
                            <a:schemeClr val="dk1"/>
                          </a:solidFill>
                          <a:latin typeface="Arial" panose="020B0604020202020204" pitchFamily="34" charset="0"/>
                          <a:ea typeface="Red Hat Text Medium"/>
                          <a:cs typeface="Arial" panose="020B0604020202020204" pitchFamily="34" charset="0"/>
                          <a:sym typeface="Red Hat Text Medium"/>
                        </a:rPr>
                        <a:t>6</a:t>
                      </a:r>
                      <a:endParaRPr sz="2000">
                        <a:solidFill>
                          <a:schemeClr val="dk1"/>
                        </a:solidFill>
                        <a:latin typeface="Arial" panose="020B0604020202020204" pitchFamily="34" charset="0"/>
                        <a:ea typeface="Red Hat Text Medium"/>
                        <a:cs typeface="Arial" panose="020B0604020202020204" pitchFamily="34" charset="0"/>
                        <a:sym typeface="Red Hat Text Medium"/>
                      </a:endParaRPr>
                    </a:p>
                  </a:txBody>
                  <a:tcPr marL="91425" marR="91425" marT="91425" marB="91425" anchor="ctr">
                    <a:lnL w="9525" cap="flat" cmpd="sng">
                      <a:solidFill>
                        <a:srgbClr val="72363D">
                          <a:alpha val="0"/>
                        </a:srgbClr>
                      </a:solidFill>
                      <a:prstDash val="solid"/>
                      <a:round/>
                      <a:headEnd type="none" w="sm" len="sm"/>
                      <a:tailEnd type="none" w="sm" len="sm"/>
                    </a:lnL>
                    <a:lnR w="9525" cap="flat" cmpd="sng">
                      <a:solidFill>
                        <a:srgbClr val="72363D">
                          <a:alpha val="0"/>
                        </a:srgbClr>
                      </a:solidFill>
                      <a:prstDash val="solid"/>
                      <a:round/>
                      <a:headEnd type="none" w="sm" len="sm"/>
                      <a:tailEnd type="none" w="sm" len="sm"/>
                    </a:lnR>
                    <a:lnT w="9525" cap="flat" cmpd="sng">
                      <a:solidFill>
                        <a:srgbClr val="72363D">
                          <a:alpha val="0"/>
                        </a:srgbClr>
                      </a:solidFill>
                      <a:prstDash val="solid"/>
                      <a:round/>
                      <a:headEnd type="none" w="sm" len="sm"/>
                      <a:tailEnd type="none" w="sm" len="sm"/>
                    </a:lnT>
                    <a:lnB w="9525" cap="flat" cmpd="sng">
                      <a:solidFill>
                        <a:srgbClr val="72363D">
                          <a:alpha val="0"/>
                        </a:srgbClr>
                      </a:solidFill>
                      <a:prstDash val="solid"/>
                      <a:round/>
                      <a:headEnd type="none" w="sm" len="sm"/>
                      <a:tailEnd type="none" w="sm" len="sm"/>
                    </a:lnB>
                    <a:solidFill>
                      <a:srgbClr val="930309">
                        <a:alpha val="24710"/>
                      </a:srgbClr>
                    </a:solidFill>
                  </a:tcPr>
                </a:tc>
                <a:tc>
                  <a:txBody>
                    <a:bodyPr/>
                    <a:lstStyle/>
                    <a:p>
                      <a:pPr marL="0" lvl="0" indent="0" algn="l" rtl="0">
                        <a:spcBef>
                          <a:spcPts val="0"/>
                        </a:spcBef>
                        <a:spcAft>
                          <a:spcPts val="0"/>
                        </a:spcAft>
                        <a:buNone/>
                      </a:pPr>
                      <a:r>
                        <a:rPr lang="en-US" sz="2000" b="1">
                          <a:solidFill>
                            <a:schemeClr val="dk1"/>
                          </a:solidFill>
                          <a:latin typeface="Arial" panose="020B0604020202020204" pitchFamily="34" charset="0"/>
                          <a:ea typeface="Red Hat Text"/>
                          <a:cs typeface="Arial" panose="020B0604020202020204" pitchFamily="34" charset="0"/>
                          <a:sym typeface="Red Hat Text"/>
                        </a:rPr>
                        <a:t>Reflect on students' responses</a:t>
                      </a:r>
                      <a:r>
                        <a:rPr lang="en-US" sz="2000">
                          <a:solidFill>
                            <a:schemeClr val="dk1"/>
                          </a:solidFill>
                          <a:latin typeface="Arial" panose="020B0604020202020204" pitchFamily="34" charset="0"/>
                          <a:ea typeface="Red Hat Text Medium"/>
                          <a:cs typeface="Arial" panose="020B0604020202020204" pitchFamily="34" charset="0"/>
                          <a:sym typeface="Red Hat Text Medium"/>
                        </a:rPr>
                        <a:t> to his actions - actual or anticipated (including students’ test performance or responses to particular questions, as well as their emotional or affective responses).</a:t>
                      </a:r>
                      <a:endParaRPr sz="2000">
                        <a:solidFill>
                          <a:schemeClr val="dk1"/>
                        </a:solidFill>
                        <a:latin typeface="Arial" panose="020B0604020202020204" pitchFamily="34" charset="0"/>
                        <a:ea typeface="Red Hat Text Medium"/>
                        <a:cs typeface="Arial" panose="020B0604020202020204" pitchFamily="34" charset="0"/>
                        <a:sym typeface="Red Hat Text Medium"/>
                      </a:endParaRPr>
                    </a:p>
                  </a:txBody>
                  <a:tcPr marL="126000" marR="126000" marT="91425" marB="91425" anchor="ctr">
                    <a:lnL w="9525" cap="flat" cmpd="sng">
                      <a:solidFill>
                        <a:srgbClr val="72363D">
                          <a:alpha val="0"/>
                        </a:srgbClr>
                      </a:solidFill>
                      <a:prstDash val="solid"/>
                      <a:round/>
                      <a:headEnd type="none" w="sm" len="sm"/>
                      <a:tailEnd type="none" w="sm" len="sm"/>
                    </a:lnL>
                    <a:lnR w="9525" cap="flat" cmpd="sng">
                      <a:solidFill>
                        <a:srgbClr val="72363D">
                          <a:alpha val="0"/>
                        </a:srgbClr>
                      </a:solidFill>
                      <a:prstDash val="solid"/>
                      <a:round/>
                      <a:headEnd type="none" w="sm" len="sm"/>
                      <a:tailEnd type="none" w="sm" len="sm"/>
                    </a:lnR>
                    <a:lnT w="9525" cap="flat" cmpd="sng">
                      <a:solidFill>
                        <a:srgbClr val="72363D">
                          <a:alpha val="0"/>
                        </a:srgbClr>
                      </a:solidFill>
                      <a:prstDash val="solid"/>
                      <a:round/>
                      <a:headEnd type="none" w="sm" len="sm"/>
                      <a:tailEnd type="none" w="sm" len="sm"/>
                    </a:lnT>
                    <a:lnB w="9525" cap="flat" cmpd="sng">
                      <a:solidFill>
                        <a:srgbClr val="72363D">
                          <a:alpha val="0"/>
                        </a:srgbClr>
                      </a:solidFill>
                      <a:prstDash val="solid"/>
                      <a:round/>
                      <a:headEnd type="none" w="sm" len="sm"/>
                      <a:tailEnd type="none" w="sm" len="sm"/>
                    </a:lnB>
                    <a:solidFill>
                      <a:srgbClr val="930309">
                        <a:alpha val="24710"/>
                      </a:srgbClr>
                    </a:solidFill>
                  </a:tcPr>
                </a:tc>
                <a:extLst>
                  <a:ext uri="{0D108BD9-81ED-4DB2-BD59-A6C34878D82A}">
                    <a16:rowId xmlns:a16="http://schemas.microsoft.com/office/drawing/2014/main" val="10003"/>
                  </a:ext>
                </a:extLst>
              </a:tr>
              <a:tr h="832138">
                <a:tc>
                  <a:txBody>
                    <a:bodyPr/>
                    <a:lstStyle/>
                    <a:p>
                      <a:pPr marL="0" lvl="0" indent="0" algn="ctr" rtl="0">
                        <a:spcBef>
                          <a:spcPts val="0"/>
                        </a:spcBef>
                        <a:spcAft>
                          <a:spcPts val="0"/>
                        </a:spcAft>
                        <a:buNone/>
                      </a:pPr>
                      <a:r>
                        <a:rPr lang="en-US" sz="2000">
                          <a:solidFill>
                            <a:schemeClr val="dk1"/>
                          </a:solidFill>
                          <a:latin typeface="Arial" panose="020B0604020202020204" pitchFamily="34" charset="0"/>
                          <a:ea typeface="Red Hat Text Medium"/>
                          <a:cs typeface="Arial" panose="020B0604020202020204" pitchFamily="34" charset="0"/>
                          <a:sym typeface="Red Hat Text Medium"/>
                        </a:rPr>
                        <a:t>7</a:t>
                      </a:r>
                      <a:endParaRPr sz="2000">
                        <a:solidFill>
                          <a:schemeClr val="dk1"/>
                        </a:solidFill>
                        <a:latin typeface="Arial" panose="020B0604020202020204" pitchFamily="34" charset="0"/>
                        <a:ea typeface="Red Hat Text Medium"/>
                        <a:cs typeface="Arial" panose="020B0604020202020204" pitchFamily="34" charset="0"/>
                        <a:sym typeface="Red Hat Text Medium"/>
                      </a:endParaRPr>
                    </a:p>
                  </a:txBody>
                  <a:tcPr marL="91425" marR="91425" marT="91425" marB="91425" anchor="ctr">
                    <a:lnL w="9525" cap="flat" cmpd="sng">
                      <a:solidFill>
                        <a:srgbClr val="72363D">
                          <a:alpha val="0"/>
                        </a:srgbClr>
                      </a:solidFill>
                      <a:prstDash val="solid"/>
                      <a:round/>
                      <a:headEnd type="none" w="sm" len="sm"/>
                      <a:tailEnd type="none" w="sm" len="sm"/>
                    </a:lnL>
                    <a:lnR w="9525" cap="flat" cmpd="sng">
                      <a:solidFill>
                        <a:srgbClr val="72363D">
                          <a:alpha val="0"/>
                        </a:srgbClr>
                      </a:solidFill>
                      <a:prstDash val="solid"/>
                      <a:round/>
                      <a:headEnd type="none" w="sm" len="sm"/>
                      <a:tailEnd type="none" w="sm" len="sm"/>
                    </a:lnR>
                    <a:lnT w="9525" cap="flat" cmpd="sng">
                      <a:solidFill>
                        <a:srgbClr val="72363D">
                          <a:alpha val="0"/>
                        </a:srgbClr>
                      </a:solidFill>
                      <a:prstDash val="solid"/>
                      <a:round/>
                      <a:headEnd type="none" w="sm" len="sm"/>
                      <a:tailEnd type="none" w="sm" len="sm"/>
                    </a:lnT>
                    <a:lnB w="9525" cap="flat" cmpd="sng">
                      <a:solidFill>
                        <a:srgbClr val="72363D">
                          <a:alpha val="0"/>
                        </a:srgbClr>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US" sz="2000" b="1" dirty="0">
                          <a:solidFill>
                            <a:schemeClr val="dk1"/>
                          </a:solidFill>
                          <a:latin typeface="Arial" panose="020B0604020202020204" pitchFamily="34" charset="0"/>
                          <a:ea typeface="Red Hat Text"/>
                          <a:cs typeface="Arial" panose="020B0604020202020204" pitchFamily="34" charset="0"/>
                          <a:sym typeface="Red Hat Text"/>
                        </a:rPr>
                        <a:t>Grapple with ambiguities or tensions </a:t>
                      </a:r>
                      <a:r>
                        <a:rPr lang="en-US" sz="2000" dirty="0">
                          <a:solidFill>
                            <a:schemeClr val="dk1"/>
                          </a:solidFill>
                          <a:latin typeface="Arial" panose="020B0604020202020204" pitchFamily="34" charset="0"/>
                          <a:ea typeface="Red Hat Text Medium"/>
                          <a:cs typeface="Arial" panose="020B0604020202020204" pitchFamily="34" charset="0"/>
                          <a:sym typeface="Red Hat Text Medium"/>
                        </a:rPr>
                        <a:t>that arise related to the alignment of values, goals, and practices </a:t>
                      </a:r>
                      <a:endParaRPr sz="2000" dirty="0">
                        <a:solidFill>
                          <a:schemeClr val="dk1"/>
                        </a:solidFill>
                        <a:latin typeface="Arial" panose="020B0604020202020204" pitchFamily="34" charset="0"/>
                        <a:ea typeface="Red Hat Text Medium"/>
                        <a:cs typeface="Arial" panose="020B0604020202020204" pitchFamily="34" charset="0"/>
                        <a:sym typeface="Red Hat Text Medium"/>
                      </a:endParaRPr>
                    </a:p>
                  </a:txBody>
                  <a:tcPr marL="126000" marR="126000" marT="91425" marB="91425" anchor="ctr">
                    <a:lnL w="9525" cap="flat" cmpd="sng">
                      <a:solidFill>
                        <a:srgbClr val="72363D">
                          <a:alpha val="0"/>
                        </a:srgbClr>
                      </a:solidFill>
                      <a:prstDash val="solid"/>
                      <a:round/>
                      <a:headEnd type="none" w="sm" len="sm"/>
                      <a:tailEnd type="none" w="sm" len="sm"/>
                    </a:lnL>
                    <a:lnR w="9525" cap="flat" cmpd="sng">
                      <a:solidFill>
                        <a:srgbClr val="72363D">
                          <a:alpha val="0"/>
                        </a:srgbClr>
                      </a:solidFill>
                      <a:prstDash val="solid"/>
                      <a:round/>
                      <a:headEnd type="none" w="sm" len="sm"/>
                      <a:tailEnd type="none" w="sm" len="sm"/>
                    </a:lnR>
                    <a:lnT w="9525" cap="flat" cmpd="sng">
                      <a:solidFill>
                        <a:srgbClr val="72363D">
                          <a:alpha val="0"/>
                        </a:srgbClr>
                      </a:solidFill>
                      <a:prstDash val="solid"/>
                      <a:round/>
                      <a:headEnd type="none" w="sm" len="sm"/>
                      <a:tailEnd type="none" w="sm" len="sm"/>
                    </a:lnT>
                    <a:lnB w="9525" cap="flat" cmpd="sng">
                      <a:solidFill>
                        <a:srgbClr val="72363D">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bl>
          </a:graphicData>
        </a:graphic>
      </p:graphicFrame>
      <p:sp>
        <p:nvSpPr>
          <p:cNvPr id="3" name="Rectangle 2">
            <a:extLst>
              <a:ext uri="{FF2B5EF4-FFF2-40B4-BE49-F238E27FC236}">
                <a16:creationId xmlns:a16="http://schemas.microsoft.com/office/drawing/2014/main" id="{96FEBC26-BBA0-C45E-1449-9AFBAEBFA8E0}"/>
              </a:ext>
            </a:extLst>
          </p:cNvPr>
          <p:cNvSpPr/>
          <p:nvPr/>
        </p:nvSpPr>
        <p:spPr>
          <a:xfrm>
            <a:off x="239486" y="3233057"/>
            <a:ext cx="11952514" cy="32493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385844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397">
          <a:extLst>
            <a:ext uri="{FF2B5EF4-FFF2-40B4-BE49-F238E27FC236}">
              <a16:creationId xmlns:a16="http://schemas.microsoft.com/office/drawing/2014/main" id="{EADD6344-D12F-AD53-464B-CD9F79645226}"/>
            </a:ext>
          </a:extLst>
        </p:cNvPr>
        <p:cNvGrpSpPr/>
        <p:nvPr/>
      </p:nvGrpSpPr>
      <p:grpSpPr>
        <a:xfrm>
          <a:off x="0" y="0"/>
          <a:ext cx="0" cy="0"/>
          <a:chOff x="0" y="0"/>
          <a:chExt cx="0" cy="0"/>
        </a:xfrm>
      </p:grpSpPr>
      <p:sp>
        <p:nvSpPr>
          <p:cNvPr id="4" name="Google Shape;369;p47">
            <a:extLst>
              <a:ext uri="{FF2B5EF4-FFF2-40B4-BE49-F238E27FC236}">
                <a16:creationId xmlns:a16="http://schemas.microsoft.com/office/drawing/2014/main" id="{62CAA65E-10B8-FFB5-23A1-64E49286C192}"/>
              </a:ext>
            </a:extLst>
          </p:cNvPr>
          <p:cNvSpPr txBox="1">
            <a:spLocks noGrp="1"/>
          </p:cNvSpPr>
          <p:nvPr>
            <p:ph type="title"/>
          </p:nvPr>
        </p:nvSpPr>
        <p:spPr>
          <a:xfrm>
            <a:off x="356755" y="283584"/>
            <a:ext cx="7928100" cy="1320749"/>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US" sz="4400" dirty="0"/>
              <a:t>Sensemaking</a:t>
            </a:r>
            <a:r>
              <a:rPr lang="en-US" dirty="0"/>
              <a:t> </a:t>
            </a:r>
            <a:br>
              <a:rPr lang="en-US" dirty="0"/>
            </a:br>
            <a:r>
              <a:rPr lang="en-US" sz="3600" b="0" dirty="0"/>
              <a:t>a complex, nonlinear process</a:t>
            </a:r>
            <a:endParaRPr b="0" dirty="0"/>
          </a:p>
        </p:txBody>
      </p:sp>
      <p:graphicFrame>
        <p:nvGraphicFramePr>
          <p:cNvPr id="2" name="Google Shape;421;p51">
            <a:extLst>
              <a:ext uri="{FF2B5EF4-FFF2-40B4-BE49-F238E27FC236}">
                <a16:creationId xmlns:a16="http://schemas.microsoft.com/office/drawing/2014/main" id="{5493993E-CD60-AFDB-175A-2C2C03B73342}"/>
              </a:ext>
            </a:extLst>
          </p:cNvPr>
          <p:cNvGraphicFramePr/>
          <p:nvPr/>
        </p:nvGraphicFramePr>
        <p:xfrm>
          <a:off x="356755" y="1830191"/>
          <a:ext cx="11595759" cy="4744225"/>
        </p:xfrm>
        <a:graphic>
          <a:graphicData uri="http://schemas.openxmlformats.org/drawingml/2006/table">
            <a:tbl>
              <a:tblPr>
                <a:noFill/>
              </a:tblPr>
              <a:tblGrid>
                <a:gridCol w="2096988">
                  <a:extLst>
                    <a:ext uri="{9D8B030D-6E8A-4147-A177-3AD203B41FA5}">
                      <a16:colId xmlns:a16="http://schemas.microsoft.com/office/drawing/2014/main" val="20000"/>
                    </a:ext>
                  </a:extLst>
                </a:gridCol>
                <a:gridCol w="9498771">
                  <a:extLst>
                    <a:ext uri="{9D8B030D-6E8A-4147-A177-3AD203B41FA5}">
                      <a16:colId xmlns:a16="http://schemas.microsoft.com/office/drawing/2014/main" val="20001"/>
                    </a:ext>
                  </a:extLst>
                </a:gridCol>
              </a:tblGrid>
              <a:tr h="507177">
                <a:tc>
                  <a:txBody>
                    <a:bodyPr/>
                    <a:lstStyle/>
                    <a:p>
                      <a:pPr marL="0" lvl="0" indent="0" algn="l" rtl="0">
                        <a:spcBef>
                          <a:spcPts val="0"/>
                        </a:spcBef>
                        <a:spcAft>
                          <a:spcPts val="0"/>
                        </a:spcAft>
                        <a:buNone/>
                      </a:pPr>
                      <a:endParaRPr sz="2000">
                        <a:solidFill>
                          <a:srgbClr val="72363D"/>
                        </a:solidFill>
                        <a:latin typeface="Arial" panose="020B0604020202020204" pitchFamily="34" charset="0"/>
                        <a:ea typeface="Red Hat Text Medium"/>
                        <a:cs typeface="Arial" panose="020B0604020202020204" pitchFamily="34" charset="0"/>
                        <a:sym typeface="Red Hat Text Medium"/>
                      </a:endParaRPr>
                    </a:p>
                  </a:txBody>
                  <a:tcPr marL="91425" marR="91425" marT="91425" marB="91425" anchor="ctr">
                    <a:lnL w="9525" cap="flat" cmpd="sng">
                      <a:solidFill>
                        <a:srgbClr val="72363D">
                          <a:alpha val="0"/>
                        </a:srgbClr>
                      </a:solidFill>
                      <a:prstDash val="solid"/>
                      <a:round/>
                      <a:headEnd type="none" w="sm" len="sm"/>
                      <a:tailEnd type="none" w="sm" len="sm"/>
                    </a:lnL>
                    <a:lnR w="9525" cap="flat" cmpd="sng">
                      <a:solidFill>
                        <a:srgbClr val="72363D">
                          <a:alpha val="0"/>
                        </a:srgbClr>
                      </a:solidFill>
                      <a:prstDash val="solid"/>
                      <a:round/>
                      <a:headEnd type="none" w="sm" len="sm"/>
                      <a:tailEnd type="none" w="sm" len="sm"/>
                    </a:lnR>
                    <a:lnT w="28575" cap="flat" cmpd="sng">
                      <a:solidFill>
                        <a:srgbClr val="72363D"/>
                      </a:solidFill>
                      <a:prstDash val="solid"/>
                      <a:round/>
                      <a:headEnd type="none" w="sm" len="sm"/>
                      <a:tailEnd type="none" w="sm" len="sm"/>
                    </a:lnT>
                    <a:lnB w="9525" cap="flat" cmpd="sng">
                      <a:solidFill>
                        <a:srgbClr val="72363D">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US" sz="2400">
                          <a:solidFill>
                            <a:schemeClr val="lt1"/>
                          </a:solidFill>
                          <a:latin typeface="Arial" panose="020B0604020202020204" pitchFamily="34" charset="0"/>
                          <a:ea typeface="Red Hat Text Medium"/>
                          <a:cs typeface="Arial" panose="020B0604020202020204" pitchFamily="34" charset="0"/>
                          <a:sym typeface="Red Hat Text Medium"/>
                        </a:rPr>
                        <a:t>Action</a:t>
                      </a:r>
                      <a:endParaRPr sz="2400">
                        <a:solidFill>
                          <a:schemeClr val="lt1"/>
                        </a:solidFill>
                        <a:latin typeface="Arial" panose="020B0604020202020204" pitchFamily="34" charset="0"/>
                        <a:ea typeface="Red Hat Text Medium"/>
                        <a:cs typeface="Arial" panose="020B0604020202020204" pitchFamily="34" charset="0"/>
                        <a:sym typeface="Red Hat Text Medium"/>
                      </a:endParaRPr>
                    </a:p>
                  </a:txBody>
                  <a:tcPr marL="91425" marR="91425" marT="91425" marB="91425" anchor="ctr">
                    <a:lnL w="9525" cap="flat" cmpd="sng">
                      <a:solidFill>
                        <a:srgbClr val="72363D">
                          <a:alpha val="0"/>
                        </a:srgbClr>
                      </a:solidFill>
                      <a:prstDash val="solid"/>
                      <a:round/>
                      <a:headEnd type="none" w="sm" len="sm"/>
                      <a:tailEnd type="none" w="sm" len="sm"/>
                    </a:lnL>
                    <a:lnR w="9525" cap="flat" cmpd="sng">
                      <a:solidFill>
                        <a:srgbClr val="72363D">
                          <a:alpha val="0"/>
                        </a:srgbClr>
                      </a:solidFill>
                      <a:prstDash val="solid"/>
                      <a:round/>
                      <a:headEnd type="none" w="sm" len="sm"/>
                      <a:tailEnd type="none" w="sm" len="sm"/>
                    </a:lnR>
                    <a:lnT w="28575" cap="flat" cmpd="sng">
                      <a:solidFill>
                        <a:srgbClr val="72363D"/>
                      </a:solidFill>
                      <a:prstDash val="solid"/>
                      <a:round/>
                      <a:headEnd type="none" w="sm" len="sm"/>
                      <a:tailEnd type="none" w="sm" len="sm"/>
                    </a:lnT>
                    <a:lnB w="9525" cap="flat" cmpd="sng">
                      <a:solidFill>
                        <a:srgbClr val="72363D">
                          <a:alpha val="0"/>
                        </a:srgbClr>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800820">
                <a:tc>
                  <a:txBody>
                    <a:bodyPr/>
                    <a:lstStyle/>
                    <a:p>
                      <a:pPr marL="0" lvl="0" indent="0" algn="ctr" rtl="0">
                        <a:spcBef>
                          <a:spcPts val="0"/>
                        </a:spcBef>
                        <a:spcAft>
                          <a:spcPts val="0"/>
                        </a:spcAft>
                        <a:buNone/>
                      </a:pPr>
                      <a:r>
                        <a:rPr lang="en-US" sz="2000">
                          <a:solidFill>
                            <a:schemeClr val="dk1"/>
                          </a:solidFill>
                          <a:latin typeface="Arial" panose="020B0604020202020204" pitchFamily="34" charset="0"/>
                          <a:ea typeface="Red Hat Text Medium"/>
                          <a:cs typeface="Arial" panose="020B0604020202020204" pitchFamily="34" charset="0"/>
                          <a:sym typeface="Red Hat Text Medium"/>
                        </a:rPr>
                        <a:t>4</a:t>
                      </a:r>
                      <a:endParaRPr sz="2000">
                        <a:solidFill>
                          <a:schemeClr val="dk1"/>
                        </a:solidFill>
                        <a:latin typeface="Arial" panose="020B0604020202020204" pitchFamily="34" charset="0"/>
                        <a:ea typeface="Red Hat Text Medium"/>
                        <a:cs typeface="Arial" panose="020B0604020202020204" pitchFamily="34" charset="0"/>
                        <a:sym typeface="Red Hat Text Medium"/>
                      </a:endParaRPr>
                    </a:p>
                  </a:txBody>
                  <a:tcPr marL="91425" marR="91425" marT="91425" marB="91425" anchor="ctr">
                    <a:lnL w="9525" cap="flat" cmpd="sng">
                      <a:solidFill>
                        <a:srgbClr val="72363D">
                          <a:alpha val="0"/>
                        </a:srgbClr>
                      </a:solidFill>
                      <a:prstDash val="solid"/>
                      <a:round/>
                      <a:headEnd type="none" w="sm" len="sm"/>
                      <a:tailEnd type="none" w="sm" len="sm"/>
                    </a:lnL>
                    <a:lnR w="9525" cap="flat" cmpd="sng">
                      <a:solidFill>
                        <a:srgbClr val="72363D">
                          <a:alpha val="0"/>
                        </a:srgbClr>
                      </a:solidFill>
                      <a:prstDash val="solid"/>
                      <a:round/>
                      <a:headEnd type="none" w="sm" len="sm"/>
                      <a:tailEnd type="none" w="sm" len="sm"/>
                    </a:lnR>
                    <a:lnT w="9525" cap="flat" cmpd="sng">
                      <a:solidFill>
                        <a:srgbClr val="72363D">
                          <a:alpha val="0"/>
                        </a:srgbClr>
                      </a:solidFill>
                      <a:prstDash val="solid"/>
                      <a:round/>
                      <a:headEnd type="none" w="sm" len="sm"/>
                      <a:tailEnd type="none" w="sm" len="sm"/>
                    </a:lnT>
                    <a:lnB w="9525" cap="flat" cmpd="sng">
                      <a:solidFill>
                        <a:srgbClr val="72363D">
                          <a:alpha val="0"/>
                        </a:srgbClr>
                      </a:solidFill>
                      <a:prstDash val="solid"/>
                      <a:round/>
                      <a:headEnd type="none" w="sm" len="sm"/>
                      <a:tailEnd type="none" w="sm" len="sm"/>
                    </a:lnB>
                    <a:solidFill>
                      <a:srgbClr val="930309">
                        <a:alpha val="24710"/>
                      </a:srgbClr>
                    </a:solidFill>
                  </a:tcPr>
                </a:tc>
                <a:tc>
                  <a:txBody>
                    <a:bodyPr/>
                    <a:lstStyle/>
                    <a:p>
                      <a:pPr marL="0" lvl="0" indent="0" algn="l" rtl="0">
                        <a:spcBef>
                          <a:spcPts val="0"/>
                        </a:spcBef>
                        <a:spcAft>
                          <a:spcPts val="0"/>
                        </a:spcAft>
                        <a:buNone/>
                      </a:pPr>
                      <a:r>
                        <a:rPr lang="en-US" sz="2000" b="1" dirty="0">
                          <a:solidFill>
                            <a:schemeClr val="dk1"/>
                          </a:solidFill>
                          <a:latin typeface="Arial" panose="020B0604020202020204" pitchFamily="34" charset="0"/>
                          <a:ea typeface="Red Hat Text"/>
                          <a:cs typeface="Arial" panose="020B0604020202020204" pitchFamily="34" charset="0"/>
                          <a:sym typeface="Red Hat Text"/>
                        </a:rPr>
                        <a:t>Design curricular materials</a:t>
                      </a:r>
                      <a:r>
                        <a:rPr lang="en-US" sz="2000" dirty="0">
                          <a:solidFill>
                            <a:schemeClr val="dk1"/>
                          </a:solidFill>
                          <a:latin typeface="Arial" panose="020B0604020202020204" pitchFamily="34" charset="0"/>
                          <a:ea typeface="Red Hat Text Medium"/>
                          <a:cs typeface="Arial" panose="020B0604020202020204" pitchFamily="34" charset="0"/>
                          <a:sym typeface="Red Hat Text Medium"/>
                        </a:rPr>
                        <a:t> or </a:t>
                      </a:r>
                      <a:r>
                        <a:rPr lang="en-US" sz="2000" b="1" dirty="0">
                          <a:solidFill>
                            <a:schemeClr val="dk1"/>
                          </a:solidFill>
                          <a:latin typeface="Arial" panose="020B0604020202020204" pitchFamily="34" charset="0"/>
                          <a:ea typeface="Red Hat Text"/>
                          <a:cs typeface="Arial" panose="020B0604020202020204" pitchFamily="34" charset="0"/>
                          <a:sym typeface="Red Hat Text"/>
                        </a:rPr>
                        <a:t>plan instructional moves </a:t>
                      </a:r>
                      <a:r>
                        <a:rPr lang="en-US" sz="2000" dirty="0">
                          <a:solidFill>
                            <a:schemeClr val="dk1"/>
                          </a:solidFill>
                          <a:latin typeface="Arial" panose="020B0604020202020204" pitchFamily="34" charset="0"/>
                          <a:ea typeface="Red Hat Text Medium"/>
                          <a:cs typeface="Arial" panose="020B0604020202020204" pitchFamily="34" charset="0"/>
                          <a:sym typeface="Red Hat Text Medium"/>
                        </a:rPr>
                        <a:t>to better align with his goals or values.</a:t>
                      </a:r>
                      <a:endParaRPr sz="2000" dirty="0">
                        <a:solidFill>
                          <a:schemeClr val="dk1"/>
                        </a:solidFill>
                        <a:latin typeface="Arial" panose="020B0604020202020204" pitchFamily="34" charset="0"/>
                        <a:ea typeface="Red Hat Text Medium"/>
                        <a:cs typeface="Arial" panose="020B0604020202020204" pitchFamily="34" charset="0"/>
                        <a:sym typeface="Red Hat Text Medium"/>
                      </a:endParaRPr>
                    </a:p>
                  </a:txBody>
                  <a:tcPr marL="126000" marR="126000" marT="91425" marB="91425" anchor="ctr">
                    <a:lnL w="9525" cap="flat" cmpd="sng">
                      <a:solidFill>
                        <a:srgbClr val="72363D">
                          <a:alpha val="0"/>
                        </a:srgbClr>
                      </a:solidFill>
                      <a:prstDash val="solid"/>
                      <a:round/>
                      <a:headEnd type="none" w="sm" len="sm"/>
                      <a:tailEnd type="none" w="sm" len="sm"/>
                    </a:lnL>
                    <a:lnR w="9525" cap="flat" cmpd="sng">
                      <a:solidFill>
                        <a:srgbClr val="72363D">
                          <a:alpha val="0"/>
                        </a:srgbClr>
                      </a:solidFill>
                      <a:prstDash val="solid"/>
                      <a:round/>
                      <a:headEnd type="none" w="sm" len="sm"/>
                      <a:tailEnd type="none" w="sm" len="sm"/>
                    </a:lnR>
                    <a:lnT w="9525" cap="flat" cmpd="sng">
                      <a:solidFill>
                        <a:srgbClr val="72363D">
                          <a:alpha val="0"/>
                        </a:srgbClr>
                      </a:solidFill>
                      <a:prstDash val="solid"/>
                      <a:round/>
                      <a:headEnd type="none" w="sm" len="sm"/>
                      <a:tailEnd type="none" w="sm" len="sm"/>
                    </a:lnT>
                    <a:lnB w="9525" cap="flat" cmpd="sng">
                      <a:solidFill>
                        <a:srgbClr val="72363D">
                          <a:alpha val="0"/>
                        </a:srgbClr>
                      </a:solidFill>
                      <a:prstDash val="solid"/>
                      <a:round/>
                      <a:headEnd type="none" w="sm" len="sm"/>
                      <a:tailEnd type="none" w="sm" len="sm"/>
                    </a:lnB>
                    <a:solidFill>
                      <a:srgbClr val="930309">
                        <a:alpha val="24710"/>
                      </a:srgbClr>
                    </a:solidFill>
                  </a:tcPr>
                </a:tc>
                <a:extLst>
                  <a:ext uri="{0D108BD9-81ED-4DB2-BD59-A6C34878D82A}">
                    <a16:rowId xmlns:a16="http://schemas.microsoft.com/office/drawing/2014/main" val="10001"/>
                  </a:ext>
                </a:extLst>
              </a:tr>
              <a:tr h="1121159">
                <a:tc>
                  <a:txBody>
                    <a:bodyPr/>
                    <a:lstStyle/>
                    <a:p>
                      <a:pPr marL="0" lvl="0" indent="0" algn="ctr" rtl="0">
                        <a:spcBef>
                          <a:spcPts val="0"/>
                        </a:spcBef>
                        <a:spcAft>
                          <a:spcPts val="0"/>
                        </a:spcAft>
                        <a:buNone/>
                      </a:pPr>
                      <a:r>
                        <a:rPr lang="en-US" sz="2000">
                          <a:solidFill>
                            <a:schemeClr val="dk1"/>
                          </a:solidFill>
                          <a:latin typeface="Arial" panose="020B0604020202020204" pitchFamily="34" charset="0"/>
                          <a:ea typeface="Red Hat Text Medium"/>
                          <a:cs typeface="Arial" panose="020B0604020202020204" pitchFamily="34" charset="0"/>
                          <a:sym typeface="Red Hat Text Medium"/>
                        </a:rPr>
                        <a:t>5</a:t>
                      </a:r>
                      <a:endParaRPr sz="2000">
                        <a:solidFill>
                          <a:schemeClr val="dk1"/>
                        </a:solidFill>
                        <a:latin typeface="Arial" panose="020B0604020202020204" pitchFamily="34" charset="0"/>
                        <a:ea typeface="Red Hat Text Medium"/>
                        <a:cs typeface="Arial" panose="020B0604020202020204" pitchFamily="34" charset="0"/>
                        <a:sym typeface="Red Hat Text Medium"/>
                      </a:endParaRPr>
                    </a:p>
                  </a:txBody>
                  <a:tcPr marL="91425" marR="91425" marT="91425" marB="91425" anchor="ctr">
                    <a:lnL w="9525" cap="flat" cmpd="sng">
                      <a:solidFill>
                        <a:srgbClr val="72363D">
                          <a:alpha val="0"/>
                        </a:srgbClr>
                      </a:solidFill>
                      <a:prstDash val="solid"/>
                      <a:round/>
                      <a:headEnd type="none" w="sm" len="sm"/>
                      <a:tailEnd type="none" w="sm" len="sm"/>
                    </a:lnL>
                    <a:lnR w="9525" cap="flat" cmpd="sng">
                      <a:solidFill>
                        <a:srgbClr val="72363D">
                          <a:alpha val="0"/>
                        </a:srgbClr>
                      </a:solidFill>
                      <a:prstDash val="solid"/>
                      <a:round/>
                      <a:headEnd type="none" w="sm" len="sm"/>
                      <a:tailEnd type="none" w="sm" len="sm"/>
                    </a:lnR>
                    <a:lnT w="9525" cap="flat" cmpd="sng">
                      <a:solidFill>
                        <a:srgbClr val="72363D">
                          <a:alpha val="0"/>
                        </a:srgbClr>
                      </a:solidFill>
                      <a:prstDash val="solid"/>
                      <a:round/>
                      <a:headEnd type="none" w="sm" len="sm"/>
                      <a:tailEnd type="none" w="sm" len="sm"/>
                    </a:lnT>
                    <a:lnB w="9525" cap="flat" cmpd="sng">
                      <a:solidFill>
                        <a:srgbClr val="72363D">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US" sz="2000" b="1">
                          <a:solidFill>
                            <a:schemeClr val="dk1"/>
                          </a:solidFill>
                          <a:latin typeface="Arial" panose="020B0604020202020204" pitchFamily="34" charset="0"/>
                          <a:ea typeface="Red Hat Text"/>
                          <a:cs typeface="Arial" panose="020B0604020202020204" pitchFamily="34" charset="0"/>
                          <a:sym typeface="Red Hat Text"/>
                        </a:rPr>
                        <a:t>Use new curricular materials / enact new instructional moves</a:t>
                      </a:r>
                      <a:r>
                        <a:rPr lang="en-US" sz="2000">
                          <a:solidFill>
                            <a:schemeClr val="dk1"/>
                          </a:solidFill>
                          <a:latin typeface="Arial" panose="020B0604020202020204" pitchFamily="34" charset="0"/>
                          <a:ea typeface="Red Hat Text Medium"/>
                          <a:cs typeface="Arial" panose="020B0604020202020204" pitchFamily="34" charset="0"/>
                          <a:sym typeface="Red Hat Text Medium"/>
                        </a:rPr>
                        <a:t> that were designed with the intention of aligning to goals &amp; values.</a:t>
                      </a:r>
                      <a:endParaRPr sz="2000">
                        <a:solidFill>
                          <a:schemeClr val="dk1"/>
                        </a:solidFill>
                        <a:latin typeface="Arial" panose="020B0604020202020204" pitchFamily="34" charset="0"/>
                        <a:ea typeface="Red Hat Text Medium"/>
                        <a:cs typeface="Arial" panose="020B0604020202020204" pitchFamily="34" charset="0"/>
                        <a:sym typeface="Red Hat Text Medium"/>
                      </a:endParaRPr>
                    </a:p>
                  </a:txBody>
                  <a:tcPr marL="126000" marR="126000" marT="91425" marB="91425" anchor="ctr">
                    <a:lnL w="9525" cap="flat" cmpd="sng">
                      <a:solidFill>
                        <a:srgbClr val="72363D">
                          <a:alpha val="0"/>
                        </a:srgbClr>
                      </a:solidFill>
                      <a:prstDash val="solid"/>
                      <a:round/>
                      <a:headEnd type="none" w="sm" len="sm"/>
                      <a:tailEnd type="none" w="sm" len="sm"/>
                    </a:lnL>
                    <a:lnR w="9525" cap="flat" cmpd="sng">
                      <a:solidFill>
                        <a:srgbClr val="72363D">
                          <a:alpha val="0"/>
                        </a:srgbClr>
                      </a:solidFill>
                      <a:prstDash val="solid"/>
                      <a:round/>
                      <a:headEnd type="none" w="sm" len="sm"/>
                      <a:tailEnd type="none" w="sm" len="sm"/>
                    </a:lnR>
                    <a:lnT w="9525" cap="flat" cmpd="sng">
                      <a:solidFill>
                        <a:srgbClr val="72363D">
                          <a:alpha val="0"/>
                        </a:srgbClr>
                      </a:solidFill>
                      <a:prstDash val="solid"/>
                      <a:round/>
                      <a:headEnd type="none" w="sm" len="sm"/>
                      <a:tailEnd type="none" w="sm" len="sm"/>
                    </a:lnT>
                    <a:lnB w="9525" cap="flat" cmpd="sng">
                      <a:solidFill>
                        <a:srgbClr val="72363D">
                          <a:alpha val="0"/>
                        </a:srgbClr>
                      </a:solidFill>
                      <a:prstDash val="solid"/>
                      <a:round/>
                      <a:headEnd type="none" w="sm" len="sm"/>
                      <a:tailEnd type="none" w="sm" len="sm"/>
                    </a:lnB>
                  </a:tcPr>
                </a:tc>
                <a:extLst>
                  <a:ext uri="{0D108BD9-81ED-4DB2-BD59-A6C34878D82A}">
                    <a16:rowId xmlns:a16="http://schemas.microsoft.com/office/drawing/2014/main" val="10002"/>
                  </a:ext>
                </a:extLst>
              </a:tr>
              <a:tr h="1441498">
                <a:tc>
                  <a:txBody>
                    <a:bodyPr/>
                    <a:lstStyle/>
                    <a:p>
                      <a:pPr marL="0" lvl="0" indent="0" algn="ctr" rtl="0">
                        <a:spcBef>
                          <a:spcPts val="0"/>
                        </a:spcBef>
                        <a:spcAft>
                          <a:spcPts val="0"/>
                        </a:spcAft>
                        <a:buNone/>
                      </a:pPr>
                      <a:r>
                        <a:rPr lang="en-US" sz="2000">
                          <a:solidFill>
                            <a:schemeClr val="dk1"/>
                          </a:solidFill>
                          <a:latin typeface="Arial" panose="020B0604020202020204" pitchFamily="34" charset="0"/>
                          <a:ea typeface="Red Hat Text Medium"/>
                          <a:cs typeface="Arial" panose="020B0604020202020204" pitchFamily="34" charset="0"/>
                          <a:sym typeface="Red Hat Text Medium"/>
                        </a:rPr>
                        <a:t>6</a:t>
                      </a:r>
                      <a:endParaRPr sz="2000">
                        <a:solidFill>
                          <a:schemeClr val="dk1"/>
                        </a:solidFill>
                        <a:latin typeface="Arial" panose="020B0604020202020204" pitchFamily="34" charset="0"/>
                        <a:ea typeface="Red Hat Text Medium"/>
                        <a:cs typeface="Arial" panose="020B0604020202020204" pitchFamily="34" charset="0"/>
                        <a:sym typeface="Red Hat Text Medium"/>
                      </a:endParaRPr>
                    </a:p>
                  </a:txBody>
                  <a:tcPr marL="91425" marR="91425" marT="91425" marB="91425" anchor="ctr">
                    <a:lnL w="9525" cap="flat" cmpd="sng">
                      <a:solidFill>
                        <a:srgbClr val="72363D">
                          <a:alpha val="0"/>
                        </a:srgbClr>
                      </a:solidFill>
                      <a:prstDash val="solid"/>
                      <a:round/>
                      <a:headEnd type="none" w="sm" len="sm"/>
                      <a:tailEnd type="none" w="sm" len="sm"/>
                    </a:lnL>
                    <a:lnR w="9525" cap="flat" cmpd="sng">
                      <a:solidFill>
                        <a:srgbClr val="72363D">
                          <a:alpha val="0"/>
                        </a:srgbClr>
                      </a:solidFill>
                      <a:prstDash val="solid"/>
                      <a:round/>
                      <a:headEnd type="none" w="sm" len="sm"/>
                      <a:tailEnd type="none" w="sm" len="sm"/>
                    </a:lnR>
                    <a:lnT w="9525" cap="flat" cmpd="sng">
                      <a:solidFill>
                        <a:srgbClr val="72363D">
                          <a:alpha val="0"/>
                        </a:srgbClr>
                      </a:solidFill>
                      <a:prstDash val="solid"/>
                      <a:round/>
                      <a:headEnd type="none" w="sm" len="sm"/>
                      <a:tailEnd type="none" w="sm" len="sm"/>
                    </a:lnT>
                    <a:lnB w="9525" cap="flat" cmpd="sng">
                      <a:solidFill>
                        <a:srgbClr val="72363D">
                          <a:alpha val="0"/>
                        </a:srgbClr>
                      </a:solidFill>
                      <a:prstDash val="solid"/>
                      <a:round/>
                      <a:headEnd type="none" w="sm" len="sm"/>
                      <a:tailEnd type="none" w="sm" len="sm"/>
                    </a:lnB>
                    <a:solidFill>
                      <a:srgbClr val="930309">
                        <a:alpha val="24710"/>
                      </a:srgbClr>
                    </a:solidFill>
                  </a:tcPr>
                </a:tc>
                <a:tc>
                  <a:txBody>
                    <a:bodyPr/>
                    <a:lstStyle/>
                    <a:p>
                      <a:pPr marL="0" lvl="0" indent="0" algn="l" rtl="0">
                        <a:spcBef>
                          <a:spcPts val="0"/>
                        </a:spcBef>
                        <a:spcAft>
                          <a:spcPts val="0"/>
                        </a:spcAft>
                        <a:buNone/>
                      </a:pPr>
                      <a:r>
                        <a:rPr lang="en-US" sz="2000" b="1">
                          <a:solidFill>
                            <a:schemeClr val="dk1"/>
                          </a:solidFill>
                          <a:latin typeface="Arial" panose="020B0604020202020204" pitchFamily="34" charset="0"/>
                          <a:ea typeface="Red Hat Text"/>
                          <a:cs typeface="Arial" panose="020B0604020202020204" pitchFamily="34" charset="0"/>
                          <a:sym typeface="Red Hat Text"/>
                        </a:rPr>
                        <a:t>Reflect on students' responses</a:t>
                      </a:r>
                      <a:r>
                        <a:rPr lang="en-US" sz="2000">
                          <a:solidFill>
                            <a:schemeClr val="dk1"/>
                          </a:solidFill>
                          <a:latin typeface="Arial" panose="020B0604020202020204" pitchFamily="34" charset="0"/>
                          <a:ea typeface="Red Hat Text Medium"/>
                          <a:cs typeface="Arial" panose="020B0604020202020204" pitchFamily="34" charset="0"/>
                          <a:sym typeface="Red Hat Text Medium"/>
                        </a:rPr>
                        <a:t> to his actions - actual or anticipated (including students’ test performance or responses to particular questions, as well as their emotional or affective responses).</a:t>
                      </a:r>
                      <a:endParaRPr sz="2000">
                        <a:solidFill>
                          <a:schemeClr val="dk1"/>
                        </a:solidFill>
                        <a:latin typeface="Arial" panose="020B0604020202020204" pitchFamily="34" charset="0"/>
                        <a:ea typeface="Red Hat Text Medium"/>
                        <a:cs typeface="Arial" panose="020B0604020202020204" pitchFamily="34" charset="0"/>
                        <a:sym typeface="Red Hat Text Medium"/>
                      </a:endParaRPr>
                    </a:p>
                  </a:txBody>
                  <a:tcPr marL="126000" marR="126000" marT="91425" marB="91425" anchor="ctr">
                    <a:lnL w="9525" cap="flat" cmpd="sng">
                      <a:solidFill>
                        <a:srgbClr val="72363D">
                          <a:alpha val="0"/>
                        </a:srgbClr>
                      </a:solidFill>
                      <a:prstDash val="solid"/>
                      <a:round/>
                      <a:headEnd type="none" w="sm" len="sm"/>
                      <a:tailEnd type="none" w="sm" len="sm"/>
                    </a:lnL>
                    <a:lnR w="9525" cap="flat" cmpd="sng">
                      <a:solidFill>
                        <a:srgbClr val="72363D">
                          <a:alpha val="0"/>
                        </a:srgbClr>
                      </a:solidFill>
                      <a:prstDash val="solid"/>
                      <a:round/>
                      <a:headEnd type="none" w="sm" len="sm"/>
                      <a:tailEnd type="none" w="sm" len="sm"/>
                    </a:lnR>
                    <a:lnT w="9525" cap="flat" cmpd="sng">
                      <a:solidFill>
                        <a:srgbClr val="72363D">
                          <a:alpha val="0"/>
                        </a:srgbClr>
                      </a:solidFill>
                      <a:prstDash val="solid"/>
                      <a:round/>
                      <a:headEnd type="none" w="sm" len="sm"/>
                      <a:tailEnd type="none" w="sm" len="sm"/>
                    </a:lnT>
                    <a:lnB w="9525" cap="flat" cmpd="sng">
                      <a:solidFill>
                        <a:srgbClr val="72363D">
                          <a:alpha val="0"/>
                        </a:srgbClr>
                      </a:solidFill>
                      <a:prstDash val="solid"/>
                      <a:round/>
                      <a:headEnd type="none" w="sm" len="sm"/>
                      <a:tailEnd type="none" w="sm" len="sm"/>
                    </a:lnB>
                    <a:solidFill>
                      <a:srgbClr val="930309">
                        <a:alpha val="24710"/>
                      </a:srgbClr>
                    </a:solidFill>
                  </a:tcPr>
                </a:tc>
                <a:extLst>
                  <a:ext uri="{0D108BD9-81ED-4DB2-BD59-A6C34878D82A}">
                    <a16:rowId xmlns:a16="http://schemas.microsoft.com/office/drawing/2014/main" val="10003"/>
                  </a:ext>
                </a:extLst>
              </a:tr>
              <a:tr h="832138">
                <a:tc>
                  <a:txBody>
                    <a:bodyPr/>
                    <a:lstStyle/>
                    <a:p>
                      <a:pPr marL="0" lvl="0" indent="0" algn="ctr" rtl="0">
                        <a:spcBef>
                          <a:spcPts val="0"/>
                        </a:spcBef>
                        <a:spcAft>
                          <a:spcPts val="0"/>
                        </a:spcAft>
                        <a:buNone/>
                      </a:pPr>
                      <a:r>
                        <a:rPr lang="en-US" sz="2000">
                          <a:solidFill>
                            <a:schemeClr val="dk1"/>
                          </a:solidFill>
                          <a:latin typeface="Arial" panose="020B0604020202020204" pitchFamily="34" charset="0"/>
                          <a:ea typeface="Red Hat Text Medium"/>
                          <a:cs typeface="Arial" panose="020B0604020202020204" pitchFamily="34" charset="0"/>
                          <a:sym typeface="Red Hat Text Medium"/>
                        </a:rPr>
                        <a:t>7</a:t>
                      </a:r>
                      <a:endParaRPr sz="2000">
                        <a:solidFill>
                          <a:schemeClr val="dk1"/>
                        </a:solidFill>
                        <a:latin typeface="Arial" panose="020B0604020202020204" pitchFamily="34" charset="0"/>
                        <a:ea typeface="Red Hat Text Medium"/>
                        <a:cs typeface="Arial" panose="020B0604020202020204" pitchFamily="34" charset="0"/>
                        <a:sym typeface="Red Hat Text Medium"/>
                      </a:endParaRPr>
                    </a:p>
                  </a:txBody>
                  <a:tcPr marL="91425" marR="91425" marT="91425" marB="91425" anchor="ctr">
                    <a:lnL w="9525" cap="flat" cmpd="sng">
                      <a:solidFill>
                        <a:srgbClr val="72363D">
                          <a:alpha val="0"/>
                        </a:srgbClr>
                      </a:solidFill>
                      <a:prstDash val="solid"/>
                      <a:round/>
                      <a:headEnd type="none" w="sm" len="sm"/>
                      <a:tailEnd type="none" w="sm" len="sm"/>
                    </a:lnL>
                    <a:lnR w="9525" cap="flat" cmpd="sng">
                      <a:solidFill>
                        <a:srgbClr val="72363D">
                          <a:alpha val="0"/>
                        </a:srgbClr>
                      </a:solidFill>
                      <a:prstDash val="solid"/>
                      <a:round/>
                      <a:headEnd type="none" w="sm" len="sm"/>
                      <a:tailEnd type="none" w="sm" len="sm"/>
                    </a:lnR>
                    <a:lnT w="9525" cap="flat" cmpd="sng">
                      <a:solidFill>
                        <a:srgbClr val="72363D">
                          <a:alpha val="0"/>
                        </a:srgbClr>
                      </a:solidFill>
                      <a:prstDash val="solid"/>
                      <a:round/>
                      <a:headEnd type="none" w="sm" len="sm"/>
                      <a:tailEnd type="none" w="sm" len="sm"/>
                    </a:lnT>
                    <a:lnB w="9525" cap="flat" cmpd="sng">
                      <a:solidFill>
                        <a:srgbClr val="72363D">
                          <a:alpha val="0"/>
                        </a:srgbClr>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US" sz="2000" b="1" dirty="0">
                          <a:solidFill>
                            <a:schemeClr val="dk1"/>
                          </a:solidFill>
                          <a:latin typeface="Arial" panose="020B0604020202020204" pitchFamily="34" charset="0"/>
                          <a:ea typeface="Red Hat Text"/>
                          <a:cs typeface="Arial" panose="020B0604020202020204" pitchFamily="34" charset="0"/>
                          <a:sym typeface="Red Hat Text"/>
                        </a:rPr>
                        <a:t>Grapple with ambiguities or tensions </a:t>
                      </a:r>
                      <a:r>
                        <a:rPr lang="en-US" sz="2000" dirty="0">
                          <a:solidFill>
                            <a:schemeClr val="dk1"/>
                          </a:solidFill>
                          <a:latin typeface="Arial" panose="020B0604020202020204" pitchFamily="34" charset="0"/>
                          <a:ea typeface="Red Hat Text Medium"/>
                          <a:cs typeface="Arial" panose="020B0604020202020204" pitchFamily="34" charset="0"/>
                          <a:sym typeface="Red Hat Text Medium"/>
                        </a:rPr>
                        <a:t>that arise related to the alignment of values, goals, and practices </a:t>
                      </a:r>
                      <a:endParaRPr sz="2000" dirty="0">
                        <a:solidFill>
                          <a:schemeClr val="dk1"/>
                        </a:solidFill>
                        <a:latin typeface="Arial" panose="020B0604020202020204" pitchFamily="34" charset="0"/>
                        <a:ea typeface="Red Hat Text Medium"/>
                        <a:cs typeface="Arial" panose="020B0604020202020204" pitchFamily="34" charset="0"/>
                        <a:sym typeface="Red Hat Text Medium"/>
                      </a:endParaRPr>
                    </a:p>
                  </a:txBody>
                  <a:tcPr marL="126000" marR="126000" marT="91425" marB="91425" anchor="ctr">
                    <a:lnL w="9525" cap="flat" cmpd="sng">
                      <a:solidFill>
                        <a:srgbClr val="72363D">
                          <a:alpha val="0"/>
                        </a:srgbClr>
                      </a:solidFill>
                      <a:prstDash val="solid"/>
                      <a:round/>
                      <a:headEnd type="none" w="sm" len="sm"/>
                      <a:tailEnd type="none" w="sm" len="sm"/>
                    </a:lnL>
                    <a:lnR w="9525" cap="flat" cmpd="sng">
                      <a:solidFill>
                        <a:srgbClr val="72363D">
                          <a:alpha val="0"/>
                        </a:srgbClr>
                      </a:solidFill>
                      <a:prstDash val="solid"/>
                      <a:round/>
                      <a:headEnd type="none" w="sm" len="sm"/>
                      <a:tailEnd type="none" w="sm" len="sm"/>
                    </a:lnR>
                    <a:lnT w="9525" cap="flat" cmpd="sng">
                      <a:solidFill>
                        <a:srgbClr val="72363D">
                          <a:alpha val="0"/>
                        </a:srgbClr>
                      </a:solidFill>
                      <a:prstDash val="solid"/>
                      <a:round/>
                      <a:headEnd type="none" w="sm" len="sm"/>
                      <a:tailEnd type="none" w="sm" len="sm"/>
                    </a:lnT>
                    <a:lnB w="9525" cap="flat" cmpd="sng">
                      <a:solidFill>
                        <a:srgbClr val="72363D">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bl>
          </a:graphicData>
        </a:graphic>
      </p:graphicFrame>
      <p:sp>
        <p:nvSpPr>
          <p:cNvPr id="3" name="Rectangle 2">
            <a:extLst>
              <a:ext uri="{FF2B5EF4-FFF2-40B4-BE49-F238E27FC236}">
                <a16:creationId xmlns:a16="http://schemas.microsoft.com/office/drawing/2014/main" id="{E01E5C7E-74FC-3669-A376-AF4C1918DCFC}"/>
              </a:ext>
            </a:extLst>
          </p:cNvPr>
          <p:cNvSpPr/>
          <p:nvPr/>
        </p:nvSpPr>
        <p:spPr>
          <a:xfrm>
            <a:off x="239486" y="4294413"/>
            <a:ext cx="11952514" cy="21880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890267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397">
          <a:extLst>
            <a:ext uri="{FF2B5EF4-FFF2-40B4-BE49-F238E27FC236}">
              <a16:creationId xmlns:a16="http://schemas.microsoft.com/office/drawing/2014/main" id="{7FA42556-4A0C-5737-AAF9-2ABAF10A126E}"/>
            </a:ext>
          </a:extLst>
        </p:cNvPr>
        <p:cNvGrpSpPr/>
        <p:nvPr/>
      </p:nvGrpSpPr>
      <p:grpSpPr>
        <a:xfrm>
          <a:off x="0" y="0"/>
          <a:ext cx="0" cy="0"/>
          <a:chOff x="0" y="0"/>
          <a:chExt cx="0" cy="0"/>
        </a:xfrm>
      </p:grpSpPr>
      <p:sp>
        <p:nvSpPr>
          <p:cNvPr id="4" name="Google Shape;369;p47">
            <a:extLst>
              <a:ext uri="{FF2B5EF4-FFF2-40B4-BE49-F238E27FC236}">
                <a16:creationId xmlns:a16="http://schemas.microsoft.com/office/drawing/2014/main" id="{DB7736F5-69BE-1C45-AAC7-6307878AE5A3}"/>
              </a:ext>
            </a:extLst>
          </p:cNvPr>
          <p:cNvSpPr txBox="1">
            <a:spLocks noGrp="1"/>
          </p:cNvSpPr>
          <p:nvPr>
            <p:ph type="title"/>
          </p:nvPr>
        </p:nvSpPr>
        <p:spPr>
          <a:xfrm>
            <a:off x="356755" y="283584"/>
            <a:ext cx="7928100" cy="1320749"/>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US" sz="4400" dirty="0"/>
              <a:t>Sensemaking</a:t>
            </a:r>
            <a:r>
              <a:rPr lang="en-US" dirty="0"/>
              <a:t> </a:t>
            </a:r>
            <a:br>
              <a:rPr lang="en-US" dirty="0"/>
            </a:br>
            <a:r>
              <a:rPr lang="en-US" sz="3600" b="0" dirty="0"/>
              <a:t>a complex, nonlinear process</a:t>
            </a:r>
            <a:endParaRPr b="0" dirty="0"/>
          </a:p>
        </p:txBody>
      </p:sp>
      <p:graphicFrame>
        <p:nvGraphicFramePr>
          <p:cNvPr id="2" name="Google Shape;421;p51">
            <a:extLst>
              <a:ext uri="{FF2B5EF4-FFF2-40B4-BE49-F238E27FC236}">
                <a16:creationId xmlns:a16="http://schemas.microsoft.com/office/drawing/2014/main" id="{2D03C426-148A-D747-17D4-4AEAA3322045}"/>
              </a:ext>
            </a:extLst>
          </p:cNvPr>
          <p:cNvGraphicFramePr/>
          <p:nvPr/>
        </p:nvGraphicFramePr>
        <p:xfrm>
          <a:off x="356755" y="1830191"/>
          <a:ext cx="11595759" cy="4744225"/>
        </p:xfrm>
        <a:graphic>
          <a:graphicData uri="http://schemas.openxmlformats.org/drawingml/2006/table">
            <a:tbl>
              <a:tblPr>
                <a:noFill/>
              </a:tblPr>
              <a:tblGrid>
                <a:gridCol w="2096988">
                  <a:extLst>
                    <a:ext uri="{9D8B030D-6E8A-4147-A177-3AD203B41FA5}">
                      <a16:colId xmlns:a16="http://schemas.microsoft.com/office/drawing/2014/main" val="20000"/>
                    </a:ext>
                  </a:extLst>
                </a:gridCol>
                <a:gridCol w="9498771">
                  <a:extLst>
                    <a:ext uri="{9D8B030D-6E8A-4147-A177-3AD203B41FA5}">
                      <a16:colId xmlns:a16="http://schemas.microsoft.com/office/drawing/2014/main" val="20001"/>
                    </a:ext>
                  </a:extLst>
                </a:gridCol>
              </a:tblGrid>
              <a:tr h="507177">
                <a:tc>
                  <a:txBody>
                    <a:bodyPr/>
                    <a:lstStyle/>
                    <a:p>
                      <a:pPr marL="0" lvl="0" indent="0" algn="l" rtl="0">
                        <a:spcBef>
                          <a:spcPts val="0"/>
                        </a:spcBef>
                        <a:spcAft>
                          <a:spcPts val="0"/>
                        </a:spcAft>
                        <a:buNone/>
                      </a:pPr>
                      <a:endParaRPr sz="2000">
                        <a:solidFill>
                          <a:srgbClr val="72363D"/>
                        </a:solidFill>
                        <a:latin typeface="Arial" panose="020B0604020202020204" pitchFamily="34" charset="0"/>
                        <a:ea typeface="Red Hat Text Medium"/>
                        <a:cs typeface="Arial" panose="020B0604020202020204" pitchFamily="34" charset="0"/>
                        <a:sym typeface="Red Hat Text Medium"/>
                      </a:endParaRPr>
                    </a:p>
                  </a:txBody>
                  <a:tcPr marL="91425" marR="91425" marT="91425" marB="91425" anchor="ctr">
                    <a:lnL w="9525" cap="flat" cmpd="sng">
                      <a:solidFill>
                        <a:srgbClr val="72363D">
                          <a:alpha val="0"/>
                        </a:srgbClr>
                      </a:solidFill>
                      <a:prstDash val="solid"/>
                      <a:round/>
                      <a:headEnd type="none" w="sm" len="sm"/>
                      <a:tailEnd type="none" w="sm" len="sm"/>
                    </a:lnL>
                    <a:lnR w="9525" cap="flat" cmpd="sng">
                      <a:solidFill>
                        <a:srgbClr val="72363D">
                          <a:alpha val="0"/>
                        </a:srgbClr>
                      </a:solidFill>
                      <a:prstDash val="solid"/>
                      <a:round/>
                      <a:headEnd type="none" w="sm" len="sm"/>
                      <a:tailEnd type="none" w="sm" len="sm"/>
                    </a:lnR>
                    <a:lnT w="28575" cap="flat" cmpd="sng">
                      <a:solidFill>
                        <a:srgbClr val="72363D"/>
                      </a:solidFill>
                      <a:prstDash val="solid"/>
                      <a:round/>
                      <a:headEnd type="none" w="sm" len="sm"/>
                      <a:tailEnd type="none" w="sm" len="sm"/>
                    </a:lnT>
                    <a:lnB w="9525" cap="flat" cmpd="sng">
                      <a:solidFill>
                        <a:srgbClr val="72363D">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US" sz="2400">
                          <a:solidFill>
                            <a:schemeClr val="lt1"/>
                          </a:solidFill>
                          <a:latin typeface="Arial" panose="020B0604020202020204" pitchFamily="34" charset="0"/>
                          <a:ea typeface="Red Hat Text Medium"/>
                          <a:cs typeface="Arial" panose="020B0604020202020204" pitchFamily="34" charset="0"/>
                          <a:sym typeface="Red Hat Text Medium"/>
                        </a:rPr>
                        <a:t>Action</a:t>
                      </a:r>
                      <a:endParaRPr sz="2400">
                        <a:solidFill>
                          <a:schemeClr val="lt1"/>
                        </a:solidFill>
                        <a:latin typeface="Arial" panose="020B0604020202020204" pitchFamily="34" charset="0"/>
                        <a:ea typeface="Red Hat Text Medium"/>
                        <a:cs typeface="Arial" panose="020B0604020202020204" pitchFamily="34" charset="0"/>
                        <a:sym typeface="Red Hat Text Medium"/>
                      </a:endParaRPr>
                    </a:p>
                  </a:txBody>
                  <a:tcPr marL="91425" marR="91425" marT="91425" marB="91425" anchor="ctr">
                    <a:lnL w="9525" cap="flat" cmpd="sng">
                      <a:solidFill>
                        <a:srgbClr val="72363D">
                          <a:alpha val="0"/>
                        </a:srgbClr>
                      </a:solidFill>
                      <a:prstDash val="solid"/>
                      <a:round/>
                      <a:headEnd type="none" w="sm" len="sm"/>
                      <a:tailEnd type="none" w="sm" len="sm"/>
                    </a:lnL>
                    <a:lnR w="9525" cap="flat" cmpd="sng">
                      <a:solidFill>
                        <a:srgbClr val="72363D">
                          <a:alpha val="0"/>
                        </a:srgbClr>
                      </a:solidFill>
                      <a:prstDash val="solid"/>
                      <a:round/>
                      <a:headEnd type="none" w="sm" len="sm"/>
                      <a:tailEnd type="none" w="sm" len="sm"/>
                    </a:lnR>
                    <a:lnT w="28575" cap="flat" cmpd="sng">
                      <a:solidFill>
                        <a:srgbClr val="72363D"/>
                      </a:solidFill>
                      <a:prstDash val="solid"/>
                      <a:round/>
                      <a:headEnd type="none" w="sm" len="sm"/>
                      <a:tailEnd type="none" w="sm" len="sm"/>
                    </a:lnT>
                    <a:lnB w="9525" cap="flat" cmpd="sng">
                      <a:solidFill>
                        <a:srgbClr val="72363D">
                          <a:alpha val="0"/>
                        </a:srgbClr>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800820">
                <a:tc>
                  <a:txBody>
                    <a:bodyPr/>
                    <a:lstStyle/>
                    <a:p>
                      <a:pPr marL="0" lvl="0" indent="0" algn="ctr" rtl="0">
                        <a:spcBef>
                          <a:spcPts val="0"/>
                        </a:spcBef>
                        <a:spcAft>
                          <a:spcPts val="0"/>
                        </a:spcAft>
                        <a:buNone/>
                      </a:pPr>
                      <a:r>
                        <a:rPr lang="en-US" sz="2000">
                          <a:solidFill>
                            <a:schemeClr val="dk1"/>
                          </a:solidFill>
                          <a:latin typeface="Arial" panose="020B0604020202020204" pitchFamily="34" charset="0"/>
                          <a:ea typeface="Red Hat Text Medium"/>
                          <a:cs typeface="Arial" panose="020B0604020202020204" pitchFamily="34" charset="0"/>
                          <a:sym typeface="Red Hat Text Medium"/>
                        </a:rPr>
                        <a:t>4</a:t>
                      </a:r>
                      <a:endParaRPr sz="2000">
                        <a:solidFill>
                          <a:schemeClr val="dk1"/>
                        </a:solidFill>
                        <a:latin typeface="Arial" panose="020B0604020202020204" pitchFamily="34" charset="0"/>
                        <a:ea typeface="Red Hat Text Medium"/>
                        <a:cs typeface="Arial" panose="020B0604020202020204" pitchFamily="34" charset="0"/>
                        <a:sym typeface="Red Hat Text Medium"/>
                      </a:endParaRPr>
                    </a:p>
                  </a:txBody>
                  <a:tcPr marL="91425" marR="91425" marT="91425" marB="91425" anchor="ctr">
                    <a:lnL w="9525" cap="flat" cmpd="sng">
                      <a:solidFill>
                        <a:srgbClr val="72363D">
                          <a:alpha val="0"/>
                        </a:srgbClr>
                      </a:solidFill>
                      <a:prstDash val="solid"/>
                      <a:round/>
                      <a:headEnd type="none" w="sm" len="sm"/>
                      <a:tailEnd type="none" w="sm" len="sm"/>
                    </a:lnL>
                    <a:lnR w="9525" cap="flat" cmpd="sng">
                      <a:solidFill>
                        <a:srgbClr val="72363D">
                          <a:alpha val="0"/>
                        </a:srgbClr>
                      </a:solidFill>
                      <a:prstDash val="solid"/>
                      <a:round/>
                      <a:headEnd type="none" w="sm" len="sm"/>
                      <a:tailEnd type="none" w="sm" len="sm"/>
                    </a:lnR>
                    <a:lnT w="9525" cap="flat" cmpd="sng">
                      <a:solidFill>
                        <a:srgbClr val="72363D">
                          <a:alpha val="0"/>
                        </a:srgbClr>
                      </a:solidFill>
                      <a:prstDash val="solid"/>
                      <a:round/>
                      <a:headEnd type="none" w="sm" len="sm"/>
                      <a:tailEnd type="none" w="sm" len="sm"/>
                    </a:lnT>
                    <a:lnB w="9525" cap="flat" cmpd="sng">
                      <a:solidFill>
                        <a:srgbClr val="72363D">
                          <a:alpha val="0"/>
                        </a:srgbClr>
                      </a:solidFill>
                      <a:prstDash val="solid"/>
                      <a:round/>
                      <a:headEnd type="none" w="sm" len="sm"/>
                      <a:tailEnd type="none" w="sm" len="sm"/>
                    </a:lnB>
                    <a:solidFill>
                      <a:srgbClr val="930309">
                        <a:alpha val="24710"/>
                      </a:srgbClr>
                    </a:solidFill>
                  </a:tcPr>
                </a:tc>
                <a:tc>
                  <a:txBody>
                    <a:bodyPr/>
                    <a:lstStyle/>
                    <a:p>
                      <a:pPr marL="0" lvl="0" indent="0" algn="l" rtl="0">
                        <a:spcBef>
                          <a:spcPts val="0"/>
                        </a:spcBef>
                        <a:spcAft>
                          <a:spcPts val="0"/>
                        </a:spcAft>
                        <a:buNone/>
                      </a:pPr>
                      <a:r>
                        <a:rPr lang="en-US" sz="2000" b="1" dirty="0">
                          <a:solidFill>
                            <a:schemeClr val="dk1"/>
                          </a:solidFill>
                          <a:latin typeface="Arial" panose="020B0604020202020204" pitchFamily="34" charset="0"/>
                          <a:ea typeface="Red Hat Text"/>
                          <a:cs typeface="Arial" panose="020B0604020202020204" pitchFamily="34" charset="0"/>
                          <a:sym typeface="Red Hat Text"/>
                        </a:rPr>
                        <a:t>Design curricular materials</a:t>
                      </a:r>
                      <a:r>
                        <a:rPr lang="en-US" sz="2000" dirty="0">
                          <a:solidFill>
                            <a:schemeClr val="dk1"/>
                          </a:solidFill>
                          <a:latin typeface="Arial" panose="020B0604020202020204" pitchFamily="34" charset="0"/>
                          <a:ea typeface="Red Hat Text Medium"/>
                          <a:cs typeface="Arial" panose="020B0604020202020204" pitchFamily="34" charset="0"/>
                          <a:sym typeface="Red Hat Text Medium"/>
                        </a:rPr>
                        <a:t> or </a:t>
                      </a:r>
                      <a:r>
                        <a:rPr lang="en-US" sz="2000" b="1" dirty="0">
                          <a:solidFill>
                            <a:schemeClr val="dk1"/>
                          </a:solidFill>
                          <a:latin typeface="Arial" panose="020B0604020202020204" pitchFamily="34" charset="0"/>
                          <a:ea typeface="Red Hat Text"/>
                          <a:cs typeface="Arial" panose="020B0604020202020204" pitchFamily="34" charset="0"/>
                          <a:sym typeface="Red Hat Text"/>
                        </a:rPr>
                        <a:t>plan instructional moves </a:t>
                      </a:r>
                      <a:r>
                        <a:rPr lang="en-US" sz="2000" dirty="0">
                          <a:solidFill>
                            <a:schemeClr val="dk1"/>
                          </a:solidFill>
                          <a:latin typeface="Arial" panose="020B0604020202020204" pitchFamily="34" charset="0"/>
                          <a:ea typeface="Red Hat Text Medium"/>
                          <a:cs typeface="Arial" panose="020B0604020202020204" pitchFamily="34" charset="0"/>
                          <a:sym typeface="Red Hat Text Medium"/>
                        </a:rPr>
                        <a:t>to better align with his goals or values.</a:t>
                      </a:r>
                      <a:endParaRPr sz="2000" dirty="0">
                        <a:solidFill>
                          <a:schemeClr val="dk1"/>
                        </a:solidFill>
                        <a:latin typeface="Arial" panose="020B0604020202020204" pitchFamily="34" charset="0"/>
                        <a:ea typeface="Red Hat Text Medium"/>
                        <a:cs typeface="Arial" panose="020B0604020202020204" pitchFamily="34" charset="0"/>
                        <a:sym typeface="Red Hat Text Medium"/>
                      </a:endParaRPr>
                    </a:p>
                  </a:txBody>
                  <a:tcPr marL="126000" marR="126000" marT="91425" marB="91425" anchor="ctr">
                    <a:lnL w="9525" cap="flat" cmpd="sng">
                      <a:solidFill>
                        <a:srgbClr val="72363D">
                          <a:alpha val="0"/>
                        </a:srgbClr>
                      </a:solidFill>
                      <a:prstDash val="solid"/>
                      <a:round/>
                      <a:headEnd type="none" w="sm" len="sm"/>
                      <a:tailEnd type="none" w="sm" len="sm"/>
                    </a:lnL>
                    <a:lnR w="9525" cap="flat" cmpd="sng">
                      <a:solidFill>
                        <a:srgbClr val="72363D">
                          <a:alpha val="0"/>
                        </a:srgbClr>
                      </a:solidFill>
                      <a:prstDash val="solid"/>
                      <a:round/>
                      <a:headEnd type="none" w="sm" len="sm"/>
                      <a:tailEnd type="none" w="sm" len="sm"/>
                    </a:lnR>
                    <a:lnT w="9525" cap="flat" cmpd="sng">
                      <a:solidFill>
                        <a:srgbClr val="72363D">
                          <a:alpha val="0"/>
                        </a:srgbClr>
                      </a:solidFill>
                      <a:prstDash val="solid"/>
                      <a:round/>
                      <a:headEnd type="none" w="sm" len="sm"/>
                      <a:tailEnd type="none" w="sm" len="sm"/>
                    </a:lnT>
                    <a:lnB w="9525" cap="flat" cmpd="sng">
                      <a:solidFill>
                        <a:srgbClr val="72363D">
                          <a:alpha val="0"/>
                        </a:srgbClr>
                      </a:solidFill>
                      <a:prstDash val="solid"/>
                      <a:round/>
                      <a:headEnd type="none" w="sm" len="sm"/>
                      <a:tailEnd type="none" w="sm" len="sm"/>
                    </a:lnB>
                    <a:solidFill>
                      <a:srgbClr val="930309">
                        <a:alpha val="24710"/>
                      </a:srgbClr>
                    </a:solidFill>
                  </a:tcPr>
                </a:tc>
                <a:extLst>
                  <a:ext uri="{0D108BD9-81ED-4DB2-BD59-A6C34878D82A}">
                    <a16:rowId xmlns:a16="http://schemas.microsoft.com/office/drawing/2014/main" val="10001"/>
                  </a:ext>
                </a:extLst>
              </a:tr>
              <a:tr h="1121159">
                <a:tc>
                  <a:txBody>
                    <a:bodyPr/>
                    <a:lstStyle/>
                    <a:p>
                      <a:pPr marL="0" lvl="0" indent="0" algn="ctr" rtl="0">
                        <a:spcBef>
                          <a:spcPts val="0"/>
                        </a:spcBef>
                        <a:spcAft>
                          <a:spcPts val="0"/>
                        </a:spcAft>
                        <a:buNone/>
                      </a:pPr>
                      <a:r>
                        <a:rPr lang="en-US" sz="2000">
                          <a:solidFill>
                            <a:schemeClr val="dk1"/>
                          </a:solidFill>
                          <a:latin typeface="Arial" panose="020B0604020202020204" pitchFamily="34" charset="0"/>
                          <a:ea typeface="Red Hat Text Medium"/>
                          <a:cs typeface="Arial" panose="020B0604020202020204" pitchFamily="34" charset="0"/>
                          <a:sym typeface="Red Hat Text Medium"/>
                        </a:rPr>
                        <a:t>5</a:t>
                      </a:r>
                      <a:endParaRPr sz="2000">
                        <a:solidFill>
                          <a:schemeClr val="dk1"/>
                        </a:solidFill>
                        <a:latin typeface="Arial" panose="020B0604020202020204" pitchFamily="34" charset="0"/>
                        <a:ea typeface="Red Hat Text Medium"/>
                        <a:cs typeface="Arial" panose="020B0604020202020204" pitchFamily="34" charset="0"/>
                        <a:sym typeface="Red Hat Text Medium"/>
                      </a:endParaRPr>
                    </a:p>
                  </a:txBody>
                  <a:tcPr marL="91425" marR="91425" marT="91425" marB="91425" anchor="ctr">
                    <a:lnL w="9525" cap="flat" cmpd="sng">
                      <a:solidFill>
                        <a:srgbClr val="72363D">
                          <a:alpha val="0"/>
                        </a:srgbClr>
                      </a:solidFill>
                      <a:prstDash val="solid"/>
                      <a:round/>
                      <a:headEnd type="none" w="sm" len="sm"/>
                      <a:tailEnd type="none" w="sm" len="sm"/>
                    </a:lnL>
                    <a:lnR w="9525" cap="flat" cmpd="sng">
                      <a:solidFill>
                        <a:srgbClr val="72363D">
                          <a:alpha val="0"/>
                        </a:srgbClr>
                      </a:solidFill>
                      <a:prstDash val="solid"/>
                      <a:round/>
                      <a:headEnd type="none" w="sm" len="sm"/>
                      <a:tailEnd type="none" w="sm" len="sm"/>
                    </a:lnR>
                    <a:lnT w="9525" cap="flat" cmpd="sng">
                      <a:solidFill>
                        <a:srgbClr val="72363D">
                          <a:alpha val="0"/>
                        </a:srgbClr>
                      </a:solidFill>
                      <a:prstDash val="solid"/>
                      <a:round/>
                      <a:headEnd type="none" w="sm" len="sm"/>
                      <a:tailEnd type="none" w="sm" len="sm"/>
                    </a:lnT>
                    <a:lnB w="9525" cap="flat" cmpd="sng">
                      <a:solidFill>
                        <a:srgbClr val="72363D">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US" sz="2000" b="1">
                          <a:solidFill>
                            <a:schemeClr val="dk1"/>
                          </a:solidFill>
                          <a:latin typeface="Arial" panose="020B0604020202020204" pitchFamily="34" charset="0"/>
                          <a:ea typeface="Red Hat Text"/>
                          <a:cs typeface="Arial" panose="020B0604020202020204" pitchFamily="34" charset="0"/>
                          <a:sym typeface="Red Hat Text"/>
                        </a:rPr>
                        <a:t>Use new curricular materials / enact new instructional moves</a:t>
                      </a:r>
                      <a:r>
                        <a:rPr lang="en-US" sz="2000">
                          <a:solidFill>
                            <a:schemeClr val="dk1"/>
                          </a:solidFill>
                          <a:latin typeface="Arial" panose="020B0604020202020204" pitchFamily="34" charset="0"/>
                          <a:ea typeface="Red Hat Text Medium"/>
                          <a:cs typeface="Arial" panose="020B0604020202020204" pitchFamily="34" charset="0"/>
                          <a:sym typeface="Red Hat Text Medium"/>
                        </a:rPr>
                        <a:t> that were designed with the intention of aligning to goals &amp; values.</a:t>
                      </a:r>
                      <a:endParaRPr sz="2000">
                        <a:solidFill>
                          <a:schemeClr val="dk1"/>
                        </a:solidFill>
                        <a:latin typeface="Arial" panose="020B0604020202020204" pitchFamily="34" charset="0"/>
                        <a:ea typeface="Red Hat Text Medium"/>
                        <a:cs typeface="Arial" panose="020B0604020202020204" pitchFamily="34" charset="0"/>
                        <a:sym typeface="Red Hat Text Medium"/>
                      </a:endParaRPr>
                    </a:p>
                  </a:txBody>
                  <a:tcPr marL="126000" marR="126000" marT="91425" marB="91425" anchor="ctr">
                    <a:lnL w="9525" cap="flat" cmpd="sng">
                      <a:solidFill>
                        <a:srgbClr val="72363D">
                          <a:alpha val="0"/>
                        </a:srgbClr>
                      </a:solidFill>
                      <a:prstDash val="solid"/>
                      <a:round/>
                      <a:headEnd type="none" w="sm" len="sm"/>
                      <a:tailEnd type="none" w="sm" len="sm"/>
                    </a:lnL>
                    <a:lnR w="9525" cap="flat" cmpd="sng">
                      <a:solidFill>
                        <a:srgbClr val="72363D">
                          <a:alpha val="0"/>
                        </a:srgbClr>
                      </a:solidFill>
                      <a:prstDash val="solid"/>
                      <a:round/>
                      <a:headEnd type="none" w="sm" len="sm"/>
                      <a:tailEnd type="none" w="sm" len="sm"/>
                    </a:lnR>
                    <a:lnT w="9525" cap="flat" cmpd="sng">
                      <a:solidFill>
                        <a:srgbClr val="72363D">
                          <a:alpha val="0"/>
                        </a:srgbClr>
                      </a:solidFill>
                      <a:prstDash val="solid"/>
                      <a:round/>
                      <a:headEnd type="none" w="sm" len="sm"/>
                      <a:tailEnd type="none" w="sm" len="sm"/>
                    </a:lnT>
                    <a:lnB w="9525" cap="flat" cmpd="sng">
                      <a:solidFill>
                        <a:srgbClr val="72363D">
                          <a:alpha val="0"/>
                        </a:srgbClr>
                      </a:solidFill>
                      <a:prstDash val="solid"/>
                      <a:round/>
                      <a:headEnd type="none" w="sm" len="sm"/>
                      <a:tailEnd type="none" w="sm" len="sm"/>
                    </a:lnB>
                  </a:tcPr>
                </a:tc>
                <a:extLst>
                  <a:ext uri="{0D108BD9-81ED-4DB2-BD59-A6C34878D82A}">
                    <a16:rowId xmlns:a16="http://schemas.microsoft.com/office/drawing/2014/main" val="10002"/>
                  </a:ext>
                </a:extLst>
              </a:tr>
              <a:tr h="1441498">
                <a:tc>
                  <a:txBody>
                    <a:bodyPr/>
                    <a:lstStyle/>
                    <a:p>
                      <a:pPr marL="0" lvl="0" indent="0" algn="ctr" rtl="0">
                        <a:spcBef>
                          <a:spcPts val="0"/>
                        </a:spcBef>
                        <a:spcAft>
                          <a:spcPts val="0"/>
                        </a:spcAft>
                        <a:buNone/>
                      </a:pPr>
                      <a:r>
                        <a:rPr lang="en-US" sz="2000">
                          <a:solidFill>
                            <a:schemeClr val="dk1"/>
                          </a:solidFill>
                          <a:latin typeface="Arial" panose="020B0604020202020204" pitchFamily="34" charset="0"/>
                          <a:ea typeface="Red Hat Text Medium"/>
                          <a:cs typeface="Arial" panose="020B0604020202020204" pitchFamily="34" charset="0"/>
                          <a:sym typeface="Red Hat Text Medium"/>
                        </a:rPr>
                        <a:t>6</a:t>
                      </a:r>
                      <a:endParaRPr sz="2000">
                        <a:solidFill>
                          <a:schemeClr val="dk1"/>
                        </a:solidFill>
                        <a:latin typeface="Arial" panose="020B0604020202020204" pitchFamily="34" charset="0"/>
                        <a:ea typeface="Red Hat Text Medium"/>
                        <a:cs typeface="Arial" panose="020B0604020202020204" pitchFamily="34" charset="0"/>
                        <a:sym typeface="Red Hat Text Medium"/>
                      </a:endParaRPr>
                    </a:p>
                  </a:txBody>
                  <a:tcPr marL="91425" marR="91425" marT="91425" marB="91425" anchor="ctr">
                    <a:lnL w="9525" cap="flat" cmpd="sng">
                      <a:solidFill>
                        <a:srgbClr val="72363D">
                          <a:alpha val="0"/>
                        </a:srgbClr>
                      </a:solidFill>
                      <a:prstDash val="solid"/>
                      <a:round/>
                      <a:headEnd type="none" w="sm" len="sm"/>
                      <a:tailEnd type="none" w="sm" len="sm"/>
                    </a:lnL>
                    <a:lnR w="9525" cap="flat" cmpd="sng">
                      <a:solidFill>
                        <a:srgbClr val="72363D">
                          <a:alpha val="0"/>
                        </a:srgbClr>
                      </a:solidFill>
                      <a:prstDash val="solid"/>
                      <a:round/>
                      <a:headEnd type="none" w="sm" len="sm"/>
                      <a:tailEnd type="none" w="sm" len="sm"/>
                    </a:lnR>
                    <a:lnT w="9525" cap="flat" cmpd="sng">
                      <a:solidFill>
                        <a:srgbClr val="72363D">
                          <a:alpha val="0"/>
                        </a:srgbClr>
                      </a:solidFill>
                      <a:prstDash val="solid"/>
                      <a:round/>
                      <a:headEnd type="none" w="sm" len="sm"/>
                      <a:tailEnd type="none" w="sm" len="sm"/>
                    </a:lnT>
                    <a:lnB w="9525" cap="flat" cmpd="sng">
                      <a:solidFill>
                        <a:srgbClr val="72363D">
                          <a:alpha val="0"/>
                        </a:srgbClr>
                      </a:solidFill>
                      <a:prstDash val="solid"/>
                      <a:round/>
                      <a:headEnd type="none" w="sm" len="sm"/>
                      <a:tailEnd type="none" w="sm" len="sm"/>
                    </a:lnB>
                    <a:solidFill>
                      <a:srgbClr val="930309">
                        <a:alpha val="24710"/>
                      </a:srgbClr>
                    </a:solidFill>
                  </a:tcPr>
                </a:tc>
                <a:tc>
                  <a:txBody>
                    <a:bodyPr/>
                    <a:lstStyle/>
                    <a:p>
                      <a:pPr marL="0" lvl="0" indent="0" algn="l" rtl="0">
                        <a:spcBef>
                          <a:spcPts val="0"/>
                        </a:spcBef>
                        <a:spcAft>
                          <a:spcPts val="0"/>
                        </a:spcAft>
                        <a:buNone/>
                      </a:pPr>
                      <a:r>
                        <a:rPr lang="en-US" sz="2000" b="1">
                          <a:solidFill>
                            <a:schemeClr val="dk1"/>
                          </a:solidFill>
                          <a:latin typeface="Arial" panose="020B0604020202020204" pitchFamily="34" charset="0"/>
                          <a:ea typeface="Red Hat Text"/>
                          <a:cs typeface="Arial" panose="020B0604020202020204" pitchFamily="34" charset="0"/>
                          <a:sym typeface="Red Hat Text"/>
                        </a:rPr>
                        <a:t>Reflect on students' responses</a:t>
                      </a:r>
                      <a:r>
                        <a:rPr lang="en-US" sz="2000">
                          <a:solidFill>
                            <a:schemeClr val="dk1"/>
                          </a:solidFill>
                          <a:latin typeface="Arial" panose="020B0604020202020204" pitchFamily="34" charset="0"/>
                          <a:ea typeface="Red Hat Text Medium"/>
                          <a:cs typeface="Arial" panose="020B0604020202020204" pitchFamily="34" charset="0"/>
                          <a:sym typeface="Red Hat Text Medium"/>
                        </a:rPr>
                        <a:t> to his actions - actual or anticipated (including students’ test performance or responses to particular questions, as well as their emotional or affective responses).</a:t>
                      </a:r>
                      <a:endParaRPr sz="2000">
                        <a:solidFill>
                          <a:schemeClr val="dk1"/>
                        </a:solidFill>
                        <a:latin typeface="Arial" panose="020B0604020202020204" pitchFamily="34" charset="0"/>
                        <a:ea typeface="Red Hat Text Medium"/>
                        <a:cs typeface="Arial" panose="020B0604020202020204" pitchFamily="34" charset="0"/>
                        <a:sym typeface="Red Hat Text Medium"/>
                      </a:endParaRPr>
                    </a:p>
                  </a:txBody>
                  <a:tcPr marL="126000" marR="126000" marT="91425" marB="91425" anchor="ctr">
                    <a:lnL w="9525" cap="flat" cmpd="sng">
                      <a:solidFill>
                        <a:srgbClr val="72363D">
                          <a:alpha val="0"/>
                        </a:srgbClr>
                      </a:solidFill>
                      <a:prstDash val="solid"/>
                      <a:round/>
                      <a:headEnd type="none" w="sm" len="sm"/>
                      <a:tailEnd type="none" w="sm" len="sm"/>
                    </a:lnL>
                    <a:lnR w="9525" cap="flat" cmpd="sng">
                      <a:solidFill>
                        <a:srgbClr val="72363D">
                          <a:alpha val="0"/>
                        </a:srgbClr>
                      </a:solidFill>
                      <a:prstDash val="solid"/>
                      <a:round/>
                      <a:headEnd type="none" w="sm" len="sm"/>
                      <a:tailEnd type="none" w="sm" len="sm"/>
                    </a:lnR>
                    <a:lnT w="9525" cap="flat" cmpd="sng">
                      <a:solidFill>
                        <a:srgbClr val="72363D">
                          <a:alpha val="0"/>
                        </a:srgbClr>
                      </a:solidFill>
                      <a:prstDash val="solid"/>
                      <a:round/>
                      <a:headEnd type="none" w="sm" len="sm"/>
                      <a:tailEnd type="none" w="sm" len="sm"/>
                    </a:lnT>
                    <a:lnB w="9525" cap="flat" cmpd="sng">
                      <a:solidFill>
                        <a:srgbClr val="72363D">
                          <a:alpha val="0"/>
                        </a:srgbClr>
                      </a:solidFill>
                      <a:prstDash val="solid"/>
                      <a:round/>
                      <a:headEnd type="none" w="sm" len="sm"/>
                      <a:tailEnd type="none" w="sm" len="sm"/>
                    </a:lnB>
                    <a:solidFill>
                      <a:srgbClr val="930309">
                        <a:alpha val="24710"/>
                      </a:srgbClr>
                    </a:solidFill>
                  </a:tcPr>
                </a:tc>
                <a:extLst>
                  <a:ext uri="{0D108BD9-81ED-4DB2-BD59-A6C34878D82A}">
                    <a16:rowId xmlns:a16="http://schemas.microsoft.com/office/drawing/2014/main" val="10003"/>
                  </a:ext>
                </a:extLst>
              </a:tr>
              <a:tr h="832138">
                <a:tc>
                  <a:txBody>
                    <a:bodyPr/>
                    <a:lstStyle/>
                    <a:p>
                      <a:pPr marL="0" lvl="0" indent="0" algn="ctr" rtl="0">
                        <a:spcBef>
                          <a:spcPts val="0"/>
                        </a:spcBef>
                        <a:spcAft>
                          <a:spcPts val="0"/>
                        </a:spcAft>
                        <a:buNone/>
                      </a:pPr>
                      <a:r>
                        <a:rPr lang="en-US" sz="2000">
                          <a:solidFill>
                            <a:schemeClr val="dk1"/>
                          </a:solidFill>
                          <a:latin typeface="Arial" panose="020B0604020202020204" pitchFamily="34" charset="0"/>
                          <a:ea typeface="Red Hat Text Medium"/>
                          <a:cs typeface="Arial" panose="020B0604020202020204" pitchFamily="34" charset="0"/>
                          <a:sym typeface="Red Hat Text Medium"/>
                        </a:rPr>
                        <a:t>7</a:t>
                      </a:r>
                      <a:endParaRPr sz="2000">
                        <a:solidFill>
                          <a:schemeClr val="dk1"/>
                        </a:solidFill>
                        <a:latin typeface="Arial" panose="020B0604020202020204" pitchFamily="34" charset="0"/>
                        <a:ea typeface="Red Hat Text Medium"/>
                        <a:cs typeface="Arial" panose="020B0604020202020204" pitchFamily="34" charset="0"/>
                        <a:sym typeface="Red Hat Text Medium"/>
                      </a:endParaRPr>
                    </a:p>
                  </a:txBody>
                  <a:tcPr marL="91425" marR="91425" marT="91425" marB="91425" anchor="ctr">
                    <a:lnL w="9525" cap="flat" cmpd="sng">
                      <a:solidFill>
                        <a:srgbClr val="72363D">
                          <a:alpha val="0"/>
                        </a:srgbClr>
                      </a:solidFill>
                      <a:prstDash val="solid"/>
                      <a:round/>
                      <a:headEnd type="none" w="sm" len="sm"/>
                      <a:tailEnd type="none" w="sm" len="sm"/>
                    </a:lnL>
                    <a:lnR w="9525" cap="flat" cmpd="sng">
                      <a:solidFill>
                        <a:srgbClr val="72363D">
                          <a:alpha val="0"/>
                        </a:srgbClr>
                      </a:solidFill>
                      <a:prstDash val="solid"/>
                      <a:round/>
                      <a:headEnd type="none" w="sm" len="sm"/>
                      <a:tailEnd type="none" w="sm" len="sm"/>
                    </a:lnR>
                    <a:lnT w="9525" cap="flat" cmpd="sng">
                      <a:solidFill>
                        <a:srgbClr val="72363D">
                          <a:alpha val="0"/>
                        </a:srgbClr>
                      </a:solidFill>
                      <a:prstDash val="solid"/>
                      <a:round/>
                      <a:headEnd type="none" w="sm" len="sm"/>
                      <a:tailEnd type="none" w="sm" len="sm"/>
                    </a:lnT>
                    <a:lnB w="9525" cap="flat" cmpd="sng">
                      <a:solidFill>
                        <a:srgbClr val="72363D">
                          <a:alpha val="0"/>
                        </a:srgbClr>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US" sz="2000" b="1" dirty="0">
                          <a:solidFill>
                            <a:schemeClr val="dk1"/>
                          </a:solidFill>
                          <a:latin typeface="Arial" panose="020B0604020202020204" pitchFamily="34" charset="0"/>
                          <a:ea typeface="Red Hat Text"/>
                          <a:cs typeface="Arial" panose="020B0604020202020204" pitchFamily="34" charset="0"/>
                          <a:sym typeface="Red Hat Text"/>
                        </a:rPr>
                        <a:t>Grapple with ambiguities or tensions </a:t>
                      </a:r>
                      <a:r>
                        <a:rPr lang="en-US" sz="2000" dirty="0">
                          <a:solidFill>
                            <a:schemeClr val="dk1"/>
                          </a:solidFill>
                          <a:latin typeface="Arial" panose="020B0604020202020204" pitchFamily="34" charset="0"/>
                          <a:ea typeface="Red Hat Text Medium"/>
                          <a:cs typeface="Arial" panose="020B0604020202020204" pitchFamily="34" charset="0"/>
                          <a:sym typeface="Red Hat Text Medium"/>
                        </a:rPr>
                        <a:t>that arise related to the alignment of values, goals, and practices </a:t>
                      </a:r>
                      <a:endParaRPr sz="2000" dirty="0">
                        <a:solidFill>
                          <a:schemeClr val="dk1"/>
                        </a:solidFill>
                        <a:latin typeface="Arial" panose="020B0604020202020204" pitchFamily="34" charset="0"/>
                        <a:ea typeface="Red Hat Text Medium"/>
                        <a:cs typeface="Arial" panose="020B0604020202020204" pitchFamily="34" charset="0"/>
                        <a:sym typeface="Red Hat Text Medium"/>
                      </a:endParaRPr>
                    </a:p>
                  </a:txBody>
                  <a:tcPr marL="126000" marR="126000" marT="91425" marB="91425" anchor="ctr">
                    <a:lnL w="9525" cap="flat" cmpd="sng">
                      <a:solidFill>
                        <a:srgbClr val="72363D">
                          <a:alpha val="0"/>
                        </a:srgbClr>
                      </a:solidFill>
                      <a:prstDash val="solid"/>
                      <a:round/>
                      <a:headEnd type="none" w="sm" len="sm"/>
                      <a:tailEnd type="none" w="sm" len="sm"/>
                    </a:lnL>
                    <a:lnR w="9525" cap="flat" cmpd="sng">
                      <a:solidFill>
                        <a:srgbClr val="72363D">
                          <a:alpha val="0"/>
                        </a:srgbClr>
                      </a:solidFill>
                      <a:prstDash val="solid"/>
                      <a:round/>
                      <a:headEnd type="none" w="sm" len="sm"/>
                      <a:tailEnd type="none" w="sm" len="sm"/>
                    </a:lnR>
                    <a:lnT w="9525" cap="flat" cmpd="sng">
                      <a:solidFill>
                        <a:srgbClr val="72363D">
                          <a:alpha val="0"/>
                        </a:srgbClr>
                      </a:solidFill>
                      <a:prstDash val="solid"/>
                      <a:round/>
                      <a:headEnd type="none" w="sm" len="sm"/>
                      <a:tailEnd type="none" w="sm" len="sm"/>
                    </a:lnT>
                    <a:lnB w="9525" cap="flat" cmpd="sng">
                      <a:solidFill>
                        <a:srgbClr val="72363D">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bl>
          </a:graphicData>
        </a:graphic>
      </p:graphicFrame>
      <p:sp>
        <p:nvSpPr>
          <p:cNvPr id="3" name="Rectangle 2">
            <a:extLst>
              <a:ext uri="{FF2B5EF4-FFF2-40B4-BE49-F238E27FC236}">
                <a16:creationId xmlns:a16="http://schemas.microsoft.com/office/drawing/2014/main" id="{12AB433E-7C71-BBB4-C71D-88321B826E7A}"/>
              </a:ext>
            </a:extLst>
          </p:cNvPr>
          <p:cNvSpPr/>
          <p:nvPr/>
        </p:nvSpPr>
        <p:spPr>
          <a:xfrm>
            <a:off x="239486" y="5763985"/>
            <a:ext cx="11952514" cy="7184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626333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397">
          <a:extLst>
            <a:ext uri="{FF2B5EF4-FFF2-40B4-BE49-F238E27FC236}">
              <a16:creationId xmlns:a16="http://schemas.microsoft.com/office/drawing/2014/main" id="{3D514564-6318-C71F-7E29-1C854F2B0A22}"/>
            </a:ext>
          </a:extLst>
        </p:cNvPr>
        <p:cNvGrpSpPr/>
        <p:nvPr/>
      </p:nvGrpSpPr>
      <p:grpSpPr>
        <a:xfrm>
          <a:off x="0" y="0"/>
          <a:ext cx="0" cy="0"/>
          <a:chOff x="0" y="0"/>
          <a:chExt cx="0" cy="0"/>
        </a:xfrm>
      </p:grpSpPr>
      <p:sp>
        <p:nvSpPr>
          <p:cNvPr id="4" name="Google Shape;369;p47">
            <a:extLst>
              <a:ext uri="{FF2B5EF4-FFF2-40B4-BE49-F238E27FC236}">
                <a16:creationId xmlns:a16="http://schemas.microsoft.com/office/drawing/2014/main" id="{651AF5B3-BAED-B5EE-8A0F-C4F190E159DB}"/>
              </a:ext>
            </a:extLst>
          </p:cNvPr>
          <p:cNvSpPr txBox="1">
            <a:spLocks noGrp="1"/>
          </p:cNvSpPr>
          <p:nvPr>
            <p:ph type="title"/>
          </p:nvPr>
        </p:nvSpPr>
        <p:spPr>
          <a:xfrm>
            <a:off x="356755" y="283584"/>
            <a:ext cx="7928100" cy="1320749"/>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US" sz="4400" dirty="0"/>
              <a:t>Sensemaking</a:t>
            </a:r>
            <a:r>
              <a:rPr lang="en-US" dirty="0"/>
              <a:t> </a:t>
            </a:r>
            <a:br>
              <a:rPr lang="en-US" dirty="0"/>
            </a:br>
            <a:r>
              <a:rPr lang="en-US" sz="3600" b="0" dirty="0"/>
              <a:t>a complex, nonlinear process</a:t>
            </a:r>
            <a:endParaRPr b="0" dirty="0"/>
          </a:p>
        </p:txBody>
      </p:sp>
      <p:graphicFrame>
        <p:nvGraphicFramePr>
          <p:cNvPr id="2" name="Google Shape;421;p51">
            <a:extLst>
              <a:ext uri="{FF2B5EF4-FFF2-40B4-BE49-F238E27FC236}">
                <a16:creationId xmlns:a16="http://schemas.microsoft.com/office/drawing/2014/main" id="{5923CA0F-E118-79F4-390C-40CC3BDB5697}"/>
              </a:ext>
            </a:extLst>
          </p:cNvPr>
          <p:cNvGraphicFramePr/>
          <p:nvPr/>
        </p:nvGraphicFramePr>
        <p:xfrm>
          <a:off x="356755" y="1830191"/>
          <a:ext cx="11595759" cy="4744225"/>
        </p:xfrm>
        <a:graphic>
          <a:graphicData uri="http://schemas.openxmlformats.org/drawingml/2006/table">
            <a:tbl>
              <a:tblPr>
                <a:noFill/>
              </a:tblPr>
              <a:tblGrid>
                <a:gridCol w="2096988">
                  <a:extLst>
                    <a:ext uri="{9D8B030D-6E8A-4147-A177-3AD203B41FA5}">
                      <a16:colId xmlns:a16="http://schemas.microsoft.com/office/drawing/2014/main" val="20000"/>
                    </a:ext>
                  </a:extLst>
                </a:gridCol>
                <a:gridCol w="9498771">
                  <a:extLst>
                    <a:ext uri="{9D8B030D-6E8A-4147-A177-3AD203B41FA5}">
                      <a16:colId xmlns:a16="http://schemas.microsoft.com/office/drawing/2014/main" val="20001"/>
                    </a:ext>
                  </a:extLst>
                </a:gridCol>
              </a:tblGrid>
              <a:tr h="507177">
                <a:tc>
                  <a:txBody>
                    <a:bodyPr/>
                    <a:lstStyle/>
                    <a:p>
                      <a:pPr marL="0" lvl="0" indent="0" algn="l" rtl="0">
                        <a:spcBef>
                          <a:spcPts val="0"/>
                        </a:spcBef>
                        <a:spcAft>
                          <a:spcPts val="0"/>
                        </a:spcAft>
                        <a:buNone/>
                      </a:pPr>
                      <a:endParaRPr sz="2000">
                        <a:solidFill>
                          <a:srgbClr val="72363D"/>
                        </a:solidFill>
                        <a:latin typeface="Arial" panose="020B0604020202020204" pitchFamily="34" charset="0"/>
                        <a:ea typeface="Red Hat Text Medium"/>
                        <a:cs typeface="Arial" panose="020B0604020202020204" pitchFamily="34" charset="0"/>
                        <a:sym typeface="Red Hat Text Medium"/>
                      </a:endParaRPr>
                    </a:p>
                  </a:txBody>
                  <a:tcPr marL="91425" marR="91425" marT="91425" marB="91425" anchor="ctr">
                    <a:lnL w="9525" cap="flat" cmpd="sng">
                      <a:solidFill>
                        <a:srgbClr val="72363D">
                          <a:alpha val="0"/>
                        </a:srgbClr>
                      </a:solidFill>
                      <a:prstDash val="solid"/>
                      <a:round/>
                      <a:headEnd type="none" w="sm" len="sm"/>
                      <a:tailEnd type="none" w="sm" len="sm"/>
                    </a:lnL>
                    <a:lnR w="9525" cap="flat" cmpd="sng">
                      <a:solidFill>
                        <a:srgbClr val="72363D">
                          <a:alpha val="0"/>
                        </a:srgbClr>
                      </a:solidFill>
                      <a:prstDash val="solid"/>
                      <a:round/>
                      <a:headEnd type="none" w="sm" len="sm"/>
                      <a:tailEnd type="none" w="sm" len="sm"/>
                    </a:lnR>
                    <a:lnT w="28575" cap="flat" cmpd="sng">
                      <a:solidFill>
                        <a:srgbClr val="72363D"/>
                      </a:solidFill>
                      <a:prstDash val="solid"/>
                      <a:round/>
                      <a:headEnd type="none" w="sm" len="sm"/>
                      <a:tailEnd type="none" w="sm" len="sm"/>
                    </a:lnT>
                    <a:lnB w="9525" cap="flat" cmpd="sng">
                      <a:solidFill>
                        <a:srgbClr val="72363D">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US" sz="2400">
                          <a:solidFill>
                            <a:schemeClr val="lt1"/>
                          </a:solidFill>
                          <a:latin typeface="Arial" panose="020B0604020202020204" pitchFamily="34" charset="0"/>
                          <a:ea typeface="Red Hat Text Medium"/>
                          <a:cs typeface="Arial" panose="020B0604020202020204" pitchFamily="34" charset="0"/>
                          <a:sym typeface="Red Hat Text Medium"/>
                        </a:rPr>
                        <a:t>Action</a:t>
                      </a:r>
                      <a:endParaRPr sz="2400">
                        <a:solidFill>
                          <a:schemeClr val="lt1"/>
                        </a:solidFill>
                        <a:latin typeface="Arial" panose="020B0604020202020204" pitchFamily="34" charset="0"/>
                        <a:ea typeface="Red Hat Text Medium"/>
                        <a:cs typeface="Arial" panose="020B0604020202020204" pitchFamily="34" charset="0"/>
                        <a:sym typeface="Red Hat Text Medium"/>
                      </a:endParaRPr>
                    </a:p>
                  </a:txBody>
                  <a:tcPr marL="91425" marR="91425" marT="91425" marB="91425" anchor="ctr">
                    <a:lnL w="9525" cap="flat" cmpd="sng">
                      <a:solidFill>
                        <a:srgbClr val="72363D">
                          <a:alpha val="0"/>
                        </a:srgbClr>
                      </a:solidFill>
                      <a:prstDash val="solid"/>
                      <a:round/>
                      <a:headEnd type="none" w="sm" len="sm"/>
                      <a:tailEnd type="none" w="sm" len="sm"/>
                    </a:lnL>
                    <a:lnR w="9525" cap="flat" cmpd="sng">
                      <a:solidFill>
                        <a:srgbClr val="72363D">
                          <a:alpha val="0"/>
                        </a:srgbClr>
                      </a:solidFill>
                      <a:prstDash val="solid"/>
                      <a:round/>
                      <a:headEnd type="none" w="sm" len="sm"/>
                      <a:tailEnd type="none" w="sm" len="sm"/>
                    </a:lnR>
                    <a:lnT w="28575" cap="flat" cmpd="sng">
                      <a:solidFill>
                        <a:srgbClr val="72363D"/>
                      </a:solidFill>
                      <a:prstDash val="solid"/>
                      <a:round/>
                      <a:headEnd type="none" w="sm" len="sm"/>
                      <a:tailEnd type="none" w="sm" len="sm"/>
                    </a:lnT>
                    <a:lnB w="9525" cap="flat" cmpd="sng">
                      <a:solidFill>
                        <a:srgbClr val="72363D">
                          <a:alpha val="0"/>
                        </a:srgbClr>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800820">
                <a:tc>
                  <a:txBody>
                    <a:bodyPr/>
                    <a:lstStyle/>
                    <a:p>
                      <a:pPr marL="0" lvl="0" indent="0" algn="ctr" rtl="0">
                        <a:spcBef>
                          <a:spcPts val="0"/>
                        </a:spcBef>
                        <a:spcAft>
                          <a:spcPts val="0"/>
                        </a:spcAft>
                        <a:buNone/>
                      </a:pPr>
                      <a:r>
                        <a:rPr lang="en-US" sz="2000">
                          <a:solidFill>
                            <a:schemeClr val="dk1"/>
                          </a:solidFill>
                          <a:latin typeface="Arial" panose="020B0604020202020204" pitchFamily="34" charset="0"/>
                          <a:ea typeface="Red Hat Text Medium"/>
                          <a:cs typeface="Arial" panose="020B0604020202020204" pitchFamily="34" charset="0"/>
                          <a:sym typeface="Red Hat Text Medium"/>
                        </a:rPr>
                        <a:t>4</a:t>
                      </a:r>
                      <a:endParaRPr sz="2000">
                        <a:solidFill>
                          <a:schemeClr val="dk1"/>
                        </a:solidFill>
                        <a:latin typeface="Arial" panose="020B0604020202020204" pitchFamily="34" charset="0"/>
                        <a:ea typeface="Red Hat Text Medium"/>
                        <a:cs typeface="Arial" panose="020B0604020202020204" pitchFamily="34" charset="0"/>
                        <a:sym typeface="Red Hat Text Medium"/>
                      </a:endParaRPr>
                    </a:p>
                  </a:txBody>
                  <a:tcPr marL="91425" marR="91425" marT="91425" marB="91425" anchor="ctr">
                    <a:lnL w="9525" cap="flat" cmpd="sng">
                      <a:solidFill>
                        <a:srgbClr val="72363D">
                          <a:alpha val="0"/>
                        </a:srgbClr>
                      </a:solidFill>
                      <a:prstDash val="solid"/>
                      <a:round/>
                      <a:headEnd type="none" w="sm" len="sm"/>
                      <a:tailEnd type="none" w="sm" len="sm"/>
                    </a:lnL>
                    <a:lnR w="9525" cap="flat" cmpd="sng">
                      <a:solidFill>
                        <a:srgbClr val="72363D">
                          <a:alpha val="0"/>
                        </a:srgbClr>
                      </a:solidFill>
                      <a:prstDash val="solid"/>
                      <a:round/>
                      <a:headEnd type="none" w="sm" len="sm"/>
                      <a:tailEnd type="none" w="sm" len="sm"/>
                    </a:lnR>
                    <a:lnT w="9525" cap="flat" cmpd="sng">
                      <a:solidFill>
                        <a:srgbClr val="72363D">
                          <a:alpha val="0"/>
                        </a:srgbClr>
                      </a:solidFill>
                      <a:prstDash val="solid"/>
                      <a:round/>
                      <a:headEnd type="none" w="sm" len="sm"/>
                      <a:tailEnd type="none" w="sm" len="sm"/>
                    </a:lnT>
                    <a:lnB w="9525" cap="flat" cmpd="sng">
                      <a:solidFill>
                        <a:srgbClr val="72363D">
                          <a:alpha val="0"/>
                        </a:srgbClr>
                      </a:solidFill>
                      <a:prstDash val="solid"/>
                      <a:round/>
                      <a:headEnd type="none" w="sm" len="sm"/>
                      <a:tailEnd type="none" w="sm" len="sm"/>
                    </a:lnB>
                    <a:solidFill>
                      <a:srgbClr val="930309">
                        <a:alpha val="24710"/>
                      </a:srgbClr>
                    </a:solidFill>
                  </a:tcPr>
                </a:tc>
                <a:tc>
                  <a:txBody>
                    <a:bodyPr/>
                    <a:lstStyle/>
                    <a:p>
                      <a:pPr marL="0" lvl="0" indent="0" algn="l" rtl="0">
                        <a:spcBef>
                          <a:spcPts val="0"/>
                        </a:spcBef>
                        <a:spcAft>
                          <a:spcPts val="0"/>
                        </a:spcAft>
                        <a:buNone/>
                      </a:pPr>
                      <a:r>
                        <a:rPr lang="en-US" sz="2000" b="1" dirty="0">
                          <a:solidFill>
                            <a:schemeClr val="dk1"/>
                          </a:solidFill>
                          <a:latin typeface="Arial" panose="020B0604020202020204" pitchFamily="34" charset="0"/>
                          <a:ea typeface="Red Hat Text"/>
                          <a:cs typeface="Arial" panose="020B0604020202020204" pitchFamily="34" charset="0"/>
                          <a:sym typeface="Red Hat Text"/>
                        </a:rPr>
                        <a:t>Design curricular materials</a:t>
                      </a:r>
                      <a:r>
                        <a:rPr lang="en-US" sz="2000" dirty="0">
                          <a:solidFill>
                            <a:schemeClr val="dk1"/>
                          </a:solidFill>
                          <a:latin typeface="Arial" panose="020B0604020202020204" pitchFamily="34" charset="0"/>
                          <a:ea typeface="Red Hat Text Medium"/>
                          <a:cs typeface="Arial" panose="020B0604020202020204" pitchFamily="34" charset="0"/>
                          <a:sym typeface="Red Hat Text Medium"/>
                        </a:rPr>
                        <a:t> or </a:t>
                      </a:r>
                      <a:r>
                        <a:rPr lang="en-US" sz="2000" b="1" dirty="0">
                          <a:solidFill>
                            <a:schemeClr val="dk1"/>
                          </a:solidFill>
                          <a:latin typeface="Arial" panose="020B0604020202020204" pitchFamily="34" charset="0"/>
                          <a:ea typeface="Red Hat Text"/>
                          <a:cs typeface="Arial" panose="020B0604020202020204" pitchFamily="34" charset="0"/>
                          <a:sym typeface="Red Hat Text"/>
                        </a:rPr>
                        <a:t>plan instructional moves </a:t>
                      </a:r>
                      <a:r>
                        <a:rPr lang="en-US" sz="2000" dirty="0">
                          <a:solidFill>
                            <a:schemeClr val="dk1"/>
                          </a:solidFill>
                          <a:latin typeface="Arial" panose="020B0604020202020204" pitchFamily="34" charset="0"/>
                          <a:ea typeface="Red Hat Text Medium"/>
                          <a:cs typeface="Arial" panose="020B0604020202020204" pitchFamily="34" charset="0"/>
                          <a:sym typeface="Red Hat Text Medium"/>
                        </a:rPr>
                        <a:t>to better align with his goals or values.</a:t>
                      </a:r>
                      <a:endParaRPr sz="2000" dirty="0">
                        <a:solidFill>
                          <a:schemeClr val="dk1"/>
                        </a:solidFill>
                        <a:latin typeface="Arial" panose="020B0604020202020204" pitchFamily="34" charset="0"/>
                        <a:ea typeface="Red Hat Text Medium"/>
                        <a:cs typeface="Arial" panose="020B0604020202020204" pitchFamily="34" charset="0"/>
                        <a:sym typeface="Red Hat Text Medium"/>
                      </a:endParaRPr>
                    </a:p>
                  </a:txBody>
                  <a:tcPr marL="126000" marR="126000" marT="91425" marB="91425" anchor="ctr">
                    <a:lnL w="9525" cap="flat" cmpd="sng">
                      <a:solidFill>
                        <a:srgbClr val="72363D">
                          <a:alpha val="0"/>
                        </a:srgbClr>
                      </a:solidFill>
                      <a:prstDash val="solid"/>
                      <a:round/>
                      <a:headEnd type="none" w="sm" len="sm"/>
                      <a:tailEnd type="none" w="sm" len="sm"/>
                    </a:lnL>
                    <a:lnR w="9525" cap="flat" cmpd="sng">
                      <a:solidFill>
                        <a:srgbClr val="72363D">
                          <a:alpha val="0"/>
                        </a:srgbClr>
                      </a:solidFill>
                      <a:prstDash val="solid"/>
                      <a:round/>
                      <a:headEnd type="none" w="sm" len="sm"/>
                      <a:tailEnd type="none" w="sm" len="sm"/>
                    </a:lnR>
                    <a:lnT w="9525" cap="flat" cmpd="sng">
                      <a:solidFill>
                        <a:srgbClr val="72363D">
                          <a:alpha val="0"/>
                        </a:srgbClr>
                      </a:solidFill>
                      <a:prstDash val="solid"/>
                      <a:round/>
                      <a:headEnd type="none" w="sm" len="sm"/>
                      <a:tailEnd type="none" w="sm" len="sm"/>
                    </a:lnT>
                    <a:lnB w="9525" cap="flat" cmpd="sng">
                      <a:solidFill>
                        <a:srgbClr val="72363D">
                          <a:alpha val="0"/>
                        </a:srgbClr>
                      </a:solidFill>
                      <a:prstDash val="solid"/>
                      <a:round/>
                      <a:headEnd type="none" w="sm" len="sm"/>
                      <a:tailEnd type="none" w="sm" len="sm"/>
                    </a:lnB>
                    <a:solidFill>
                      <a:srgbClr val="930309">
                        <a:alpha val="24710"/>
                      </a:srgbClr>
                    </a:solidFill>
                  </a:tcPr>
                </a:tc>
                <a:extLst>
                  <a:ext uri="{0D108BD9-81ED-4DB2-BD59-A6C34878D82A}">
                    <a16:rowId xmlns:a16="http://schemas.microsoft.com/office/drawing/2014/main" val="10001"/>
                  </a:ext>
                </a:extLst>
              </a:tr>
              <a:tr h="1121159">
                <a:tc>
                  <a:txBody>
                    <a:bodyPr/>
                    <a:lstStyle/>
                    <a:p>
                      <a:pPr marL="0" lvl="0" indent="0" algn="ctr" rtl="0">
                        <a:spcBef>
                          <a:spcPts val="0"/>
                        </a:spcBef>
                        <a:spcAft>
                          <a:spcPts val="0"/>
                        </a:spcAft>
                        <a:buNone/>
                      </a:pPr>
                      <a:r>
                        <a:rPr lang="en-US" sz="2000">
                          <a:solidFill>
                            <a:schemeClr val="dk1"/>
                          </a:solidFill>
                          <a:latin typeface="Arial" panose="020B0604020202020204" pitchFamily="34" charset="0"/>
                          <a:ea typeface="Red Hat Text Medium"/>
                          <a:cs typeface="Arial" panose="020B0604020202020204" pitchFamily="34" charset="0"/>
                          <a:sym typeface="Red Hat Text Medium"/>
                        </a:rPr>
                        <a:t>5</a:t>
                      </a:r>
                      <a:endParaRPr sz="2000">
                        <a:solidFill>
                          <a:schemeClr val="dk1"/>
                        </a:solidFill>
                        <a:latin typeface="Arial" panose="020B0604020202020204" pitchFamily="34" charset="0"/>
                        <a:ea typeface="Red Hat Text Medium"/>
                        <a:cs typeface="Arial" panose="020B0604020202020204" pitchFamily="34" charset="0"/>
                        <a:sym typeface="Red Hat Text Medium"/>
                      </a:endParaRPr>
                    </a:p>
                  </a:txBody>
                  <a:tcPr marL="91425" marR="91425" marT="91425" marB="91425" anchor="ctr">
                    <a:lnL w="9525" cap="flat" cmpd="sng">
                      <a:solidFill>
                        <a:srgbClr val="72363D">
                          <a:alpha val="0"/>
                        </a:srgbClr>
                      </a:solidFill>
                      <a:prstDash val="solid"/>
                      <a:round/>
                      <a:headEnd type="none" w="sm" len="sm"/>
                      <a:tailEnd type="none" w="sm" len="sm"/>
                    </a:lnL>
                    <a:lnR w="9525" cap="flat" cmpd="sng">
                      <a:solidFill>
                        <a:srgbClr val="72363D">
                          <a:alpha val="0"/>
                        </a:srgbClr>
                      </a:solidFill>
                      <a:prstDash val="solid"/>
                      <a:round/>
                      <a:headEnd type="none" w="sm" len="sm"/>
                      <a:tailEnd type="none" w="sm" len="sm"/>
                    </a:lnR>
                    <a:lnT w="9525" cap="flat" cmpd="sng">
                      <a:solidFill>
                        <a:srgbClr val="72363D">
                          <a:alpha val="0"/>
                        </a:srgbClr>
                      </a:solidFill>
                      <a:prstDash val="solid"/>
                      <a:round/>
                      <a:headEnd type="none" w="sm" len="sm"/>
                      <a:tailEnd type="none" w="sm" len="sm"/>
                    </a:lnT>
                    <a:lnB w="9525" cap="flat" cmpd="sng">
                      <a:solidFill>
                        <a:srgbClr val="72363D">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US" sz="2000" b="1">
                          <a:solidFill>
                            <a:schemeClr val="dk1"/>
                          </a:solidFill>
                          <a:latin typeface="Arial" panose="020B0604020202020204" pitchFamily="34" charset="0"/>
                          <a:ea typeface="Red Hat Text"/>
                          <a:cs typeface="Arial" panose="020B0604020202020204" pitchFamily="34" charset="0"/>
                          <a:sym typeface="Red Hat Text"/>
                        </a:rPr>
                        <a:t>Use new curricular materials / enact new instructional moves</a:t>
                      </a:r>
                      <a:r>
                        <a:rPr lang="en-US" sz="2000">
                          <a:solidFill>
                            <a:schemeClr val="dk1"/>
                          </a:solidFill>
                          <a:latin typeface="Arial" panose="020B0604020202020204" pitchFamily="34" charset="0"/>
                          <a:ea typeface="Red Hat Text Medium"/>
                          <a:cs typeface="Arial" panose="020B0604020202020204" pitchFamily="34" charset="0"/>
                          <a:sym typeface="Red Hat Text Medium"/>
                        </a:rPr>
                        <a:t> that were designed with the intention of aligning to goals &amp; values.</a:t>
                      </a:r>
                      <a:endParaRPr sz="2000">
                        <a:solidFill>
                          <a:schemeClr val="dk1"/>
                        </a:solidFill>
                        <a:latin typeface="Arial" panose="020B0604020202020204" pitchFamily="34" charset="0"/>
                        <a:ea typeface="Red Hat Text Medium"/>
                        <a:cs typeface="Arial" panose="020B0604020202020204" pitchFamily="34" charset="0"/>
                        <a:sym typeface="Red Hat Text Medium"/>
                      </a:endParaRPr>
                    </a:p>
                  </a:txBody>
                  <a:tcPr marL="126000" marR="126000" marT="91425" marB="91425" anchor="ctr">
                    <a:lnL w="9525" cap="flat" cmpd="sng">
                      <a:solidFill>
                        <a:srgbClr val="72363D">
                          <a:alpha val="0"/>
                        </a:srgbClr>
                      </a:solidFill>
                      <a:prstDash val="solid"/>
                      <a:round/>
                      <a:headEnd type="none" w="sm" len="sm"/>
                      <a:tailEnd type="none" w="sm" len="sm"/>
                    </a:lnL>
                    <a:lnR w="9525" cap="flat" cmpd="sng">
                      <a:solidFill>
                        <a:srgbClr val="72363D">
                          <a:alpha val="0"/>
                        </a:srgbClr>
                      </a:solidFill>
                      <a:prstDash val="solid"/>
                      <a:round/>
                      <a:headEnd type="none" w="sm" len="sm"/>
                      <a:tailEnd type="none" w="sm" len="sm"/>
                    </a:lnR>
                    <a:lnT w="9525" cap="flat" cmpd="sng">
                      <a:solidFill>
                        <a:srgbClr val="72363D">
                          <a:alpha val="0"/>
                        </a:srgbClr>
                      </a:solidFill>
                      <a:prstDash val="solid"/>
                      <a:round/>
                      <a:headEnd type="none" w="sm" len="sm"/>
                      <a:tailEnd type="none" w="sm" len="sm"/>
                    </a:lnT>
                    <a:lnB w="9525" cap="flat" cmpd="sng">
                      <a:solidFill>
                        <a:srgbClr val="72363D">
                          <a:alpha val="0"/>
                        </a:srgbClr>
                      </a:solidFill>
                      <a:prstDash val="solid"/>
                      <a:round/>
                      <a:headEnd type="none" w="sm" len="sm"/>
                      <a:tailEnd type="none" w="sm" len="sm"/>
                    </a:lnB>
                  </a:tcPr>
                </a:tc>
                <a:extLst>
                  <a:ext uri="{0D108BD9-81ED-4DB2-BD59-A6C34878D82A}">
                    <a16:rowId xmlns:a16="http://schemas.microsoft.com/office/drawing/2014/main" val="10002"/>
                  </a:ext>
                </a:extLst>
              </a:tr>
              <a:tr h="1441498">
                <a:tc>
                  <a:txBody>
                    <a:bodyPr/>
                    <a:lstStyle/>
                    <a:p>
                      <a:pPr marL="0" lvl="0" indent="0" algn="ctr" rtl="0">
                        <a:spcBef>
                          <a:spcPts val="0"/>
                        </a:spcBef>
                        <a:spcAft>
                          <a:spcPts val="0"/>
                        </a:spcAft>
                        <a:buNone/>
                      </a:pPr>
                      <a:r>
                        <a:rPr lang="en-US" sz="2000">
                          <a:solidFill>
                            <a:schemeClr val="dk1"/>
                          </a:solidFill>
                          <a:latin typeface="Arial" panose="020B0604020202020204" pitchFamily="34" charset="0"/>
                          <a:ea typeface="Red Hat Text Medium"/>
                          <a:cs typeface="Arial" panose="020B0604020202020204" pitchFamily="34" charset="0"/>
                          <a:sym typeface="Red Hat Text Medium"/>
                        </a:rPr>
                        <a:t>6</a:t>
                      </a:r>
                      <a:endParaRPr sz="2000">
                        <a:solidFill>
                          <a:schemeClr val="dk1"/>
                        </a:solidFill>
                        <a:latin typeface="Arial" panose="020B0604020202020204" pitchFamily="34" charset="0"/>
                        <a:ea typeface="Red Hat Text Medium"/>
                        <a:cs typeface="Arial" panose="020B0604020202020204" pitchFamily="34" charset="0"/>
                        <a:sym typeface="Red Hat Text Medium"/>
                      </a:endParaRPr>
                    </a:p>
                  </a:txBody>
                  <a:tcPr marL="91425" marR="91425" marT="91425" marB="91425" anchor="ctr">
                    <a:lnL w="9525" cap="flat" cmpd="sng">
                      <a:solidFill>
                        <a:srgbClr val="72363D">
                          <a:alpha val="0"/>
                        </a:srgbClr>
                      </a:solidFill>
                      <a:prstDash val="solid"/>
                      <a:round/>
                      <a:headEnd type="none" w="sm" len="sm"/>
                      <a:tailEnd type="none" w="sm" len="sm"/>
                    </a:lnL>
                    <a:lnR w="9525" cap="flat" cmpd="sng">
                      <a:solidFill>
                        <a:srgbClr val="72363D">
                          <a:alpha val="0"/>
                        </a:srgbClr>
                      </a:solidFill>
                      <a:prstDash val="solid"/>
                      <a:round/>
                      <a:headEnd type="none" w="sm" len="sm"/>
                      <a:tailEnd type="none" w="sm" len="sm"/>
                    </a:lnR>
                    <a:lnT w="9525" cap="flat" cmpd="sng">
                      <a:solidFill>
                        <a:srgbClr val="72363D">
                          <a:alpha val="0"/>
                        </a:srgbClr>
                      </a:solidFill>
                      <a:prstDash val="solid"/>
                      <a:round/>
                      <a:headEnd type="none" w="sm" len="sm"/>
                      <a:tailEnd type="none" w="sm" len="sm"/>
                    </a:lnT>
                    <a:lnB w="9525" cap="flat" cmpd="sng">
                      <a:solidFill>
                        <a:srgbClr val="72363D">
                          <a:alpha val="0"/>
                        </a:srgbClr>
                      </a:solidFill>
                      <a:prstDash val="solid"/>
                      <a:round/>
                      <a:headEnd type="none" w="sm" len="sm"/>
                      <a:tailEnd type="none" w="sm" len="sm"/>
                    </a:lnB>
                    <a:solidFill>
                      <a:srgbClr val="930309">
                        <a:alpha val="24710"/>
                      </a:srgbClr>
                    </a:solidFill>
                  </a:tcPr>
                </a:tc>
                <a:tc>
                  <a:txBody>
                    <a:bodyPr/>
                    <a:lstStyle/>
                    <a:p>
                      <a:pPr marL="0" lvl="0" indent="0" algn="l" rtl="0">
                        <a:spcBef>
                          <a:spcPts val="0"/>
                        </a:spcBef>
                        <a:spcAft>
                          <a:spcPts val="0"/>
                        </a:spcAft>
                        <a:buNone/>
                      </a:pPr>
                      <a:r>
                        <a:rPr lang="en-US" sz="2000" b="1">
                          <a:solidFill>
                            <a:schemeClr val="dk1"/>
                          </a:solidFill>
                          <a:latin typeface="Arial" panose="020B0604020202020204" pitchFamily="34" charset="0"/>
                          <a:ea typeface="Red Hat Text"/>
                          <a:cs typeface="Arial" panose="020B0604020202020204" pitchFamily="34" charset="0"/>
                          <a:sym typeface="Red Hat Text"/>
                        </a:rPr>
                        <a:t>Reflect on students' responses</a:t>
                      </a:r>
                      <a:r>
                        <a:rPr lang="en-US" sz="2000">
                          <a:solidFill>
                            <a:schemeClr val="dk1"/>
                          </a:solidFill>
                          <a:latin typeface="Arial" panose="020B0604020202020204" pitchFamily="34" charset="0"/>
                          <a:ea typeface="Red Hat Text Medium"/>
                          <a:cs typeface="Arial" panose="020B0604020202020204" pitchFamily="34" charset="0"/>
                          <a:sym typeface="Red Hat Text Medium"/>
                        </a:rPr>
                        <a:t> to his actions - actual or anticipated (including students’ test performance or responses to particular questions, as well as their emotional or affective responses).</a:t>
                      </a:r>
                      <a:endParaRPr sz="2000">
                        <a:solidFill>
                          <a:schemeClr val="dk1"/>
                        </a:solidFill>
                        <a:latin typeface="Arial" panose="020B0604020202020204" pitchFamily="34" charset="0"/>
                        <a:ea typeface="Red Hat Text Medium"/>
                        <a:cs typeface="Arial" panose="020B0604020202020204" pitchFamily="34" charset="0"/>
                        <a:sym typeface="Red Hat Text Medium"/>
                      </a:endParaRPr>
                    </a:p>
                  </a:txBody>
                  <a:tcPr marL="126000" marR="126000" marT="91425" marB="91425" anchor="ctr">
                    <a:lnL w="9525" cap="flat" cmpd="sng">
                      <a:solidFill>
                        <a:srgbClr val="72363D">
                          <a:alpha val="0"/>
                        </a:srgbClr>
                      </a:solidFill>
                      <a:prstDash val="solid"/>
                      <a:round/>
                      <a:headEnd type="none" w="sm" len="sm"/>
                      <a:tailEnd type="none" w="sm" len="sm"/>
                    </a:lnL>
                    <a:lnR w="9525" cap="flat" cmpd="sng">
                      <a:solidFill>
                        <a:srgbClr val="72363D">
                          <a:alpha val="0"/>
                        </a:srgbClr>
                      </a:solidFill>
                      <a:prstDash val="solid"/>
                      <a:round/>
                      <a:headEnd type="none" w="sm" len="sm"/>
                      <a:tailEnd type="none" w="sm" len="sm"/>
                    </a:lnR>
                    <a:lnT w="9525" cap="flat" cmpd="sng">
                      <a:solidFill>
                        <a:srgbClr val="72363D">
                          <a:alpha val="0"/>
                        </a:srgbClr>
                      </a:solidFill>
                      <a:prstDash val="solid"/>
                      <a:round/>
                      <a:headEnd type="none" w="sm" len="sm"/>
                      <a:tailEnd type="none" w="sm" len="sm"/>
                    </a:lnT>
                    <a:lnB w="9525" cap="flat" cmpd="sng">
                      <a:solidFill>
                        <a:srgbClr val="72363D">
                          <a:alpha val="0"/>
                        </a:srgbClr>
                      </a:solidFill>
                      <a:prstDash val="solid"/>
                      <a:round/>
                      <a:headEnd type="none" w="sm" len="sm"/>
                      <a:tailEnd type="none" w="sm" len="sm"/>
                    </a:lnB>
                    <a:solidFill>
                      <a:srgbClr val="930309">
                        <a:alpha val="24710"/>
                      </a:srgbClr>
                    </a:solidFill>
                  </a:tcPr>
                </a:tc>
                <a:extLst>
                  <a:ext uri="{0D108BD9-81ED-4DB2-BD59-A6C34878D82A}">
                    <a16:rowId xmlns:a16="http://schemas.microsoft.com/office/drawing/2014/main" val="10003"/>
                  </a:ext>
                </a:extLst>
              </a:tr>
              <a:tr h="832138">
                <a:tc>
                  <a:txBody>
                    <a:bodyPr/>
                    <a:lstStyle/>
                    <a:p>
                      <a:pPr marL="0" lvl="0" indent="0" algn="ctr" rtl="0">
                        <a:spcBef>
                          <a:spcPts val="0"/>
                        </a:spcBef>
                        <a:spcAft>
                          <a:spcPts val="0"/>
                        </a:spcAft>
                        <a:buNone/>
                      </a:pPr>
                      <a:r>
                        <a:rPr lang="en-US" sz="2000">
                          <a:solidFill>
                            <a:schemeClr val="dk1"/>
                          </a:solidFill>
                          <a:latin typeface="Arial" panose="020B0604020202020204" pitchFamily="34" charset="0"/>
                          <a:ea typeface="Red Hat Text Medium"/>
                          <a:cs typeface="Arial" panose="020B0604020202020204" pitchFamily="34" charset="0"/>
                          <a:sym typeface="Red Hat Text Medium"/>
                        </a:rPr>
                        <a:t>7</a:t>
                      </a:r>
                      <a:endParaRPr sz="2000">
                        <a:solidFill>
                          <a:schemeClr val="dk1"/>
                        </a:solidFill>
                        <a:latin typeface="Arial" panose="020B0604020202020204" pitchFamily="34" charset="0"/>
                        <a:ea typeface="Red Hat Text Medium"/>
                        <a:cs typeface="Arial" panose="020B0604020202020204" pitchFamily="34" charset="0"/>
                        <a:sym typeface="Red Hat Text Medium"/>
                      </a:endParaRPr>
                    </a:p>
                  </a:txBody>
                  <a:tcPr marL="91425" marR="91425" marT="91425" marB="91425" anchor="ctr">
                    <a:lnL w="9525" cap="flat" cmpd="sng">
                      <a:solidFill>
                        <a:srgbClr val="72363D">
                          <a:alpha val="0"/>
                        </a:srgbClr>
                      </a:solidFill>
                      <a:prstDash val="solid"/>
                      <a:round/>
                      <a:headEnd type="none" w="sm" len="sm"/>
                      <a:tailEnd type="none" w="sm" len="sm"/>
                    </a:lnL>
                    <a:lnR w="9525" cap="flat" cmpd="sng">
                      <a:solidFill>
                        <a:srgbClr val="72363D">
                          <a:alpha val="0"/>
                        </a:srgbClr>
                      </a:solidFill>
                      <a:prstDash val="solid"/>
                      <a:round/>
                      <a:headEnd type="none" w="sm" len="sm"/>
                      <a:tailEnd type="none" w="sm" len="sm"/>
                    </a:lnR>
                    <a:lnT w="9525" cap="flat" cmpd="sng">
                      <a:solidFill>
                        <a:srgbClr val="72363D">
                          <a:alpha val="0"/>
                        </a:srgbClr>
                      </a:solidFill>
                      <a:prstDash val="solid"/>
                      <a:round/>
                      <a:headEnd type="none" w="sm" len="sm"/>
                      <a:tailEnd type="none" w="sm" len="sm"/>
                    </a:lnT>
                    <a:lnB w="9525" cap="flat" cmpd="sng">
                      <a:solidFill>
                        <a:srgbClr val="72363D">
                          <a:alpha val="0"/>
                        </a:srgbClr>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US" sz="2000" b="1" dirty="0">
                          <a:solidFill>
                            <a:schemeClr val="dk1"/>
                          </a:solidFill>
                          <a:latin typeface="Arial" panose="020B0604020202020204" pitchFamily="34" charset="0"/>
                          <a:ea typeface="Red Hat Text"/>
                          <a:cs typeface="Arial" panose="020B0604020202020204" pitchFamily="34" charset="0"/>
                          <a:sym typeface="Red Hat Text"/>
                        </a:rPr>
                        <a:t>Grapple with ambiguities or tensions </a:t>
                      </a:r>
                      <a:r>
                        <a:rPr lang="en-US" sz="2000" dirty="0">
                          <a:solidFill>
                            <a:schemeClr val="dk1"/>
                          </a:solidFill>
                          <a:latin typeface="Arial" panose="020B0604020202020204" pitchFamily="34" charset="0"/>
                          <a:ea typeface="Red Hat Text Medium"/>
                          <a:cs typeface="Arial" panose="020B0604020202020204" pitchFamily="34" charset="0"/>
                          <a:sym typeface="Red Hat Text Medium"/>
                        </a:rPr>
                        <a:t>that arise related to the alignment of values, goals, and practices </a:t>
                      </a:r>
                      <a:endParaRPr sz="2000" dirty="0">
                        <a:solidFill>
                          <a:schemeClr val="dk1"/>
                        </a:solidFill>
                        <a:latin typeface="Arial" panose="020B0604020202020204" pitchFamily="34" charset="0"/>
                        <a:ea typeface="Red Hat Text Medium"/>
                        <a:cs typeface="Arial" panose="020B0604020202020204" pitchFamily="34" charset="0"/>
                        <a:sym typeface="Red Hat Text Medium"/>
                      </a:endParaRPr>
                    </a:p>
                  </a:txBody>
                  <a:tcPr marL="126000" marR="126000" marT="91425" marB="91425" anchor="ctr">
                    <a:lnL w="9525" cap="flat" cmpd="sng">
                      <a:solidFill>
                        <a:srgbClr val="72363D">
                          <a:alpha val="0"/>
                        </a:srgbClr>
                      </a:solidFill>
                      <a:prstDash val="solid"/>
                      <a:round/>
                      <a:headEnd type="none" w="sm" len="sm"/>
                      <a:tailEnd type="none" w="sm" len="sm"/>
                    </a:lnL>
                    <a:lnR w="9525" cap="flat" cmpd="sng">
                      <a:solidFill>
                        <a:srgbClr val="72363D">
                          <a:alpha val="0"/>
                        </a:srgbClr>
                      </a:solidFill>
                      <a:prstDash val="solid"/>
                      <a:round/>
                      <a:headEnd type="none" w="sm" len="sm"/>
                      <a:tailEnd type="none" w="sm" len="sm"/>
                    </a:lnR>
                    <a:lnT w="9525" cap="flat" cmpd="sng">
                      <a:solidFill>
                        <a:srgbClr val="72363D">
                          <a:alpha val="0"/>
                        </a:srgbClr>
                      </a:solidFill>
                      <a:prstDash val="solid"/>
                      <a:round/>
                      <a:headEnd type="none" w="sm" len="sm"/>
                      <a:tailEnd type="none" w="sm" len="sm"/>
                    </a:lnT>
                    <a:lnB w="9525" cap="flat" cmpd="sng">
                      <a:solidFill>
                        <a:srgbClr val="72363D">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3158934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399">
          <a:extLst>
            <a:ext uri="{FF2B5EF4-FFF2-40B4-BE49-F238E27FC236}">
              <a16:creationId xmlns:a16="http://schemas.microsoft.com/office/drawing/2014/main" id="{DA648966-B3FF-225A-BB12-0DBC6510173E}"/>
            </a:ext>
          </a:extLst>
        </p:cNvPr>
        <p:cNvGrpSpPr/>
        <p:nvPr/>
      </p:nvGrpSpPr>
      <p:grpSpPr>
        <a:xfrm>
          <a:off x="0" y="0"/>
          <a:ext cx="0" cy="0"/>
          <a:chOff x="0" y="0"/>
          <a:chExt cx="0" cy="0"/>
        </a:xfrm>
      </p:grpSpPr>
      <p:sp>
        <p:nvSpPr>
          <p:cNvPr id="401" name="Google Shape;401;p50">
            <a:extLst>
              <a:ext uri="{FF2B5EF4-FFF2-40B4-BE49-F238E27FC236}">
                <a16:creationId xmlns:a16="http://schemas.microsoft.com/office/drawing/2014/main" id="{787CE4F5-6D99-4D0D-EE29-770595A05296}"/>
              </a:ext>
            </a:extLst>
          </p:cNvPr>
          <p:cNvSpPr txBox="1"/>
          <p:nvPr/>
        </p:nvSpPr>
        <p:spPr>
          <a:xfrm>
            <a:off x="2146223" y="1604333"/>
            <a:ext cx="9949320" cy="580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550" b="1" dirty="0">
                <a:latin typeface="Arial" panose="020B0604020202020204" pitchFamily="34" charset="0"/>
                <a:ea typeface="Red Hat Text"/>
                <a:cs typeface="Arial" panose="020B0604020202020204" pitchFamily="34" charset="0"/>
                <a:sym typeface="Red Hat Text"/>
              </a:rPr>
              <a:t>Lindsay:</a:t>
            </a:r>
            <a:endParaRPr sz="1550" b="1" dirty="0">
              <a:latin typeface="Arial" panose="020B0604020202020204" pitchFamily="34" charset="0"/>
              <a:ea typeface="Red Hat Text"/>
              <a:cs typeface="Arial" panose="020B0604020202020204" pitchFamily="34" charset="0"/>
              <a:sym typeface="Red Hat Text"/>
            </a:endParaRPr>
          </a:p>
          <a:p>
            <a:pPr marL="0" lvl="0" indent="0" algn="l" rtl="0">
              <a:spcBef>
                <a:spcPts val="0"/>
              </a:spcBef>
              <a:spcAft>
                <a:spcPts val="0"/>
              </a:spcAft>
              <a:buNone/>
            </a:pPr>
            <a:r>
              <a:rPr lang="en-US" sz="1550" dirty="0">
                <a:latin typeface="Arial" panose="020B0604020202020204" pitchFamily="34" charset="0"/>
                <a:ea typeface="Red Hat Text Medium"/>
                <a:cs typeface="Arial" panose="020B0604020202020204" pitchFamily="34" charset="0"/>
                <a:sym typeface="Red Hat Text Medium"/>
              </a:rPr>
              <a:t>So then, what would be a successful answer on Part A, “the features of the current model that were helpful” and Part B, “Where do you see the holes in your understanding?”</a:t>
            </a:r>
            <a:endParaRPr sz="1550" dirty="0">
              <a:latin typeface="Arial" panose="020B0604020202020204" pitchFamily="34" charset="0"/>
              <a:ea typeface="Red Hat Text Medium"/>
              <a:cs typeface="Arial" panose="020B0604020202020204" pitchFamily="34" charset="0"/>
              <a:sym typeface="Red Hat Text Medium"/>
            </a:endParaRPr>
          </a:p>
          <a:p>
            <a:pPr marL="457200" lvl="0" indent="0" algn="l" rtl="0">
              <a:spcBef>
                <a:spcPts val="0"/>
              </a:spcBef>
              <a:spcAft>
                <a:spcPts val="0"/>
              </a:spcAft>
              <a:buNone/>
            </a:pPr>
            <a:endParaRPr sz="1550" dirty="0">
              <a:latin typeface="Arial" panose="020B0604020202020204" pitchFamily="34" charset="0"/>
              <a:ea typeface="Red Hat Text Medium"/>
              <a:cs typeface="Arial" panose="020B0604020202020204" pitchFamily="34" charset="0"/>
              <a:sym typeface="Red Hat Text Medium"/>
            </a:endParaRPr>
          </a:p>
          <a:p>
            <a:pPr marL="0" lvl="0" indent="0" algn="l" rtl="0">
              <a:spcBef>
                <a:spcPts val="0"/>
              </a:spcBef>
              <a:spcAft>
                <a:spcPts val="0"/>
              </a:spcAft>
              <a:buNone/>
            </a:pPr>
            <a:r>
              <a:rPr lang="en-US" sz="1550" b="1" dirty="0">
                <a:latin typeface="Arial" panose="020B0604020202020204" pitchFamily="34" charset="0"/>
                <a:ea typeface="Red Hat Text"/>
                <a:cs typeface="Arial" panose="020B0604020202020204" pitchFamily="34" charset="0"/>
                <a:sym typeface="Red Hat Text"/>
              </a:rPr>
              <a:t>Aaron:</a:t>
            </a:r>
            <a:r>
              <a:rPr lang="en-US" sz="1550" dirty="0">
                <a:latin typeface="Arial" panose="020B0604020202020204" pitchFamily="34" charset="0"/>
                <a:ea typeface="Red Hat Text Medium"/>
                <a:cs typeface="Arial" panose="020B0604020202020204" pitchFamily="34" charset="0"/>
                <a:sym typeface="Red Hat Text Medium"/>
              </a:rPr>
              <a:t> </a:t>
            </a:r>
            <a:endParaRPr sz="1550" dirty="0">
              <a:latin typeface="Arial" panose="020B0604020202020204" pitchFamily="34" charset="0"/>
              <a:ea typeface="Red Hat Text Medium"/>
              <a:cs typeface="Arial" panose="020B0604020202020204" pitchFamily="34" charset="0"/>
              <a:sym typeface="Red Hat Text Medium"/>
            </a:endParaRPr>
          </a:p>
          <a:p>
            <a:pPr marL="0" lvl="0" indent="0" algn="l" rtl="0">
              <a:spcBef>
                <a:spcPts val="0"/>
              </a:spcBef>
              <a:spcAft>
                <a:spcPts val="0"/>
              </a:spcAft>
              <a:buNone/>
            </a:pPr>
            <a:r>
              <a:rPr lang="en-US" sz="1550" dirty="0">
                <a:latin typeface="Arial" panose="020B0604020202020204" pitchFamily="34" charset="0"/>
                <a:ea typeface="Red Hat Text Medium"/>
                <a:cs typeface="Arial" panose="020B0604020202020204" pitchFamily="34" charset="0"/>
                <a:sym typeface="Red Hat Text Medium"/>
              </a:rPr>
              <a:t>Kids that are getting really good at 5A would be able to </a:t>
            </a:r>
            <a:r>
              <a:rPr lang="en-US" sz="1550" dirty="0">
                <a:highlight>
                  <a:srgbClr val="00FF00"/>
                </a:highlight>
                <a:latin typeface="Arial" panose="020B0604020202020204" pitchFamily="34" charset="0"/>
                <a:ea typeface="Red Hat Text Medium"/>
                <a:cs typeface="Arial" panose="020B0604020202020204" pitchFamily="34" charset="0"/>
                <a:sym typeface="Red Hat Text Medium"/>
              </a:rPr>
              <a:t>list specific pieces of their model that needed to be there…So if you could list pieces that were really helpful in your sense making at this moment. </a:t>
            </a:r>
            <a:r>
              <a:rPr lang="en-US" sz="1550" dirty="0">
                <a:latin typeface="Arial" panose="020B0604020202020204" pitchFamily="34" charset="0"/>
                <a:ea typeface="Red Hat Text Medium"/>
                <a:cs typeface="Arial" panose="020B0604020202020204" pitchFamily="34" charset="0"/>
                <a:sym typeface="Red Hat Text Medium"/>
              </a:rPr>
              <a:t>[A good answer on] 5B would be something like, “</a:t>
            </a:r>
            <a:r>
              <a:rPr lang="en-US" sz="1550" dirty="0">
                <a:highlight>
                  <a:srgbClr val="00FF00"/>
                </a:highlight>
                <a:latin typeface="Arial" panose="020B0604020202020204" pitchFamily="34" charset="0"/>
                <a:ea typeface="Red Hat Text Medium"/>
                <a:cs typeface="Arial" panose="020B0604020202020204" pitchFamily="34" charset="0"/>
                <a:sym typeface="Red Hat Text Medium"/>
              </a:rPr>
              <a:t>I've gone through my whole rolodex of possibilities that I know about at this moment. And I didn't have something that filled the gap between X and Y, </a:t>
            </a:r>
            <a:r>
              <a:rPr lang="en-US" sz="1550" dirty="0">
                <a:latin typeface="Arial" panose="020B0604020202020204" pitchFamily="34" charset="0"/>
                <a:ea typeface="Red Hat Text Medium"/>
                <a:cs typeface="Arial" panose="020B0604020202020204" pitchFamily="34" charset="0"/>
                <a:sym typeface="Red Hat Text Medium"/>
              </a:rPr>
              <a:t>like I didn't have that - whether it's a piece of chewing gum or it's a new bridge or whatever to hold the two pieces together.”</a:t>
            </a:r>
            <a:endParaRPr sz="1550" dirty="0">
              <a:latin typeface="Arial" panose="020B0604020202020204" pitchFamily="34" charset="0"/>
              <a:ea typeface="Red Hat Text Medium"/>
              <a:cs typeface="Arial" panose="020B0604020202020204" pitchFamily="34" charset="0"/>
              <a:sym typeface="Red Hat Text Medium"/>
            </a:endParaRPr>
          </a:p>
          <a:p>
            <a:pPr marL="457200" lvl="0" indent="0" algn="l" rtl="0">
              <a:spcBef>
                <a:spcPts val="0"/>
              </a:spcBef>
              <a:spcAft>
                <a:spcPts val="0"/>
              </a:spcAft>
              <a:buNone/>
            </a:pPr>
            <a:endParaRPr sz="1550" dirty="0">
              <a:latin typeface="Arial" panose="020B0604020202020204" pitchFamily="34" charset="0"/>
              <a:ea typeface="Red Hat Text Medium"/>
              <a:cs typeface="Arial" panose="020B0604020202020204" pitchFamily="34" charset="0"/>
              <a:sym typeface="Red Hat Text Medium"/>
            </a:endParaRPr>
          </a:p>
          <a:p>
            <a:pPr marL="0" lvl="0" indent="0" algn="l" rtl="0">
              <a:spcBef>
                <a:spcPts val="0"/>
              </a:spcBef>
              <a:spcAft>
                <a:spcPts val="0"/>
              </a:spcAft>
              <a:buNone/>
            </a:pPr>
            <a:r>
              <a:rPr lang="en-US" sz="1550" i="1" dirty="0">
                <a:latin typeface="Arial" panose="020B0604020202020204" pitchFamily="34" charset="0"/>
                <a:ea typeface="Red Hat Text Medium"/>
                <a:cs typeface="Arial" panose="020B0604020202020204" pitchFamily="34" charset="0"/>
                <a:sym typeface="Red Hat Text Medium"/>
              </a:rPr>
              <a:t>A few minutes later:</a:t>
            </a:r>
            <a:endParaRPr sz="1550" i="1" dirty="0">
              <a:latin typeface="Arial" panose="020B0604020202020204" pitchFamily="34" charset="0"/>
              <a:ea typeface="Red Hat Text Medium"/>
              <a:cs typeface="Arial" panose="020B0604020202020204" pitchFamily="34" charset="0"/>
              <a:sym typeface="Red Hat Text Medium"/>
            </a:endParaRPr>
          </a:p>
          <a:p>
            <a:pPr marL="0" lvl="0" indent="0" algn="l" rtl="0">
              <a:spcBef>
                <a:spcPts val="0"/>
              </a:spcBef>
              <a:spcAft>
                <a:spcPts val="0"/>
              </a:spcAft>
              <a:buNone/>
            </a:pPr>
            <a:r>
              <a:rPr lang="en-US" sz="1550" b="1" dirty="0">
                <a:latin typeface="Arial" panose="020B0604020202020204" pitchFamily="34" charset="0"/>
                <a:ea typeface="Red Hat Text"/>
                <a:cs typeface="Arial" panose="020B0604020202020204" pitchFamily="34" charset="0"/>
                <a:sym typeface="Red Hat Text"/>
              </a:rPr>
              <a:t>Aaron: </a:t>
            </a:r>
            <a:endParaRPr sz="1550" b="1" dirty="0">
              <a:latin typeface="Arial" panose="020B0604020202020204" pitchFamily="34" charset="0"/>
              <a:ea typeface="Red Hat Text"/>
              <a:cs typeface="Arial" panose="020B0604020202020204" pitchFamily="34" charset="0"/>
              <a:sym typeface="Red Hat Text"/>
            </a:endParaRPr>
          </a:p>
          <a:p>
            <a:pPr marL="0" lvl="0" indent="0" algn="l" rtl="0">
              <a:spcBef>
                <a:spcPts val="0"/>
              </a:spcBef>
              <a:spcAft>
                <a:spcPts val="0"/>
              </a:spcAft>
              <a:buNone/>
            </a:pPr>
            <a:r>
              <a:rPr lang="en-US" sz="1550" dirty="0">
                <a:highlight>
                  <a:srgbClr val="00FF00"/>
                </a:highlight>
                <a:latin typeface="Arial" panose="020B0604020202020204" pitchFamily="34" charset="0"/>
                <a:ea typeface="Red Hat Text Medium"/>
                <a:cs typeface="Arial" panose="020B0604020202020204" pitchFamily="34" charset="0"/>
                <a:sym typeface="Red Hat Text Medium"/>
              </a:rPr>
              <a:t>I think at the end of your sensemaking, you need to have some kind of idea of how confident you are in your sensemaking result. Like, is my argument coherent?</a:t>
            </a:r>
            <a:r>
              <a:rPr lang="en-US" sz="1550" dirty="0">
                <a:latin typeface="Arial" panose="020B0604020202020204" pitchFamily="34" charset="0"/>
                <a:ea typeface="Red Hat Text Medium"/>
                <a:cs typeface="Arial" panose="020B0604020202020204" pitchFamily="34" charset="0"/>
                <a:sym typeface="Red Hat Text Medium"/>
              </a:rPr>
              <a:t> </a:t>
            </a:r>
            <a:r>
              <a:rPr lang="en-US" sz="1550" dirty="0">
                <a:highlight>
                  <a:srgbClr val="FFFF00"/>
                </a:highlight>
                <a:latin typeface="Arial" panose="020B0604020202020204" pitchFamily="34" charset="0"/>
                <a:ea typeface="Red Hat Text Medium"/>
                <a:cs typeface="Arial" panose="020B0604020202020204" pitchFamily="34" charset="0"/>
                <a:sym typeface="Red Hat Text Medium"/>
              </a:rPr>
              <a:t>…It's the reflective piece of “am I going to bet the house on this or am I not?” I think knowing where you are in your sensemaking is really important.</a:t>
            </a:r>
            <a:endParaRPr sz="1550" dirty="0">
              <a:highlight>
                <a:srgbClr val="FFFF00"/>
              </a:highlight>
              <a:latin typeface="Arial" panose="020B0604020202020204" pitchFamily="34" charset="0"/>
              <a:ea typeface="Red Hat Text Medium"/>
              <a:cs typeface="Arial" panose="020B0604020202020204" pitchFamily="34" charset="0"/>
              <a:sym typeface="Red Hat Text Medium"/>
            </a:endParaRPr>
          </a:p>
          <a:p>
            <a:pPr marL="457200" lvl="0" indent="0" algn="l" rtl="0">
              <a:spcBef>
                <a:spcPts val="0"/>
              </a:spcBef>
              <a:spcAft>
                <a:spcPts val="0"/>
              </a:spcAft>
              <a:buNone/>
            </a:pPr>
            <a:endParaRPr sz="1550" dirty="0">
              <a:latin typeface="Arial" panose="020B0604020202020204" pitchFamily="34" charset="0"/>
              <a:ea typeface="Red Hat Text Medium"/>
              <a:cs typeface="Arial" panose="020B0604020202020204" pitchFamily="34" charset="0"/>
              <a:sym typeface="Red Hat Text Medium"/>
            </a:endParaRPr>
          </a:p>
          <a:p>
            <a:pPr marL="0" lvl="0" indent="0" algn="l" rtl="0">
              <a:spcBef>
                <a:spcPts val="0"/>
              </a:spcBef>
              <a:spcAft>
                <a:spcPts val="0"/>
              </a:spcAft>
              <a:buNone/>
            </a:pPr>
            <a:r>
              <a:rPr lang="en-US" sz="1550" i="1" dirty="0">
                <a:latin typeface="Arial" panose="020B0604020202020204" pitchFamily="34" charset="0"/>
                <a:ea typeface="Red Hat Text Medium"/>
                <a:cs typeface="Arial" panose="020B0604020202020204" pitchFamily="34" charset="0"/>
                <a:sym typeface="Red Hat Text Medium"/>
              </a:rPr>
              <a:t>At the end of the interview:</a:t>
            </a:r>
            <a:endParaRPr sz="1550" dirty="0">
              <a:latin typeface="Arial" panose="020B0604020202020204" pitchFamily="34" charset="0"/>
              <a:ea typeface="Red Hat Text Medium"/>
              <a:cs typeface="Arial" panose="020B0604020202020204" pitchFamily="34" charset="0"/>
              <a:sym typeface="Red Hat Text Medium"/>
            </a:endParaRPr>
          </a:p>
          <a:p>
            <a:pPr marL="0" lvl="0" indent="0" algn="l" rtl="0">
              <a:spcBef>
                <a:spcPts val="0"/>
              </a:spcBef>
              <a:spcAft>
                <a:spcPts val="0"/>
              </a:spcAft>
              <a:buNone/>
            </a:pPr>
            <a:r>
              <a:rPr lang="en-US" sz="1550" b="1" dirty="0">
                <a:latin typeface="Arial" panose="020B0604020202020204" pitchFamily="34" charset="0"/>
                <a:ea typeface="Red Hat Text"/>
                <a:cs typeface="Arial" panose="020B0604020202020204" pitchFamily="34" charset="0"/>
                <a:sym typeface="Red Hat Text"/>
              </a:rPr>
              <a:t>Aaron:</a:t>
            </a:r>
            <a:endParaRPr sz="1550" b="1" dirty="0">
              <a:latin typeface="Arial" panose="020B0604020202020204" pitchFamily="34" charset="0"/>
              <a:ea typeface="Red Hat Text"/>
              <a:cs typeface="Arial" panose="020B0604020202020204" pitchFamily="34" charset="0"/>
              <a:sym typeface="Red Hat Text"/>
            </a:endParaRPr>
          </a:p>
          <a:p>
            <a:pPr marL="0" lvl="0" indent="0" algn="l" rtl="0">
              <a:spcBef>
                <a:spcPts val="0"/>
              </a:spcBef>
              <a:spcAft>
                <a:spcPts val="0"/>
              </a:spcAft>
              <a:buNone/>
            </a:pPr>
            <a:r>
              <a:rPr lang="en-US" sz="1550" dirty="0">
                <a:highlight>
                  <a:srgbClr val="00FFFF"/>
                </a:highlight>
                <a:latin typeface="Arial" panose="020B0604020202020204" pitchFamily="34" charset="0"/>
                <a:ea typeface="Red Hat Text Medium"/>
                <a:cs typeface="Arial" panose="020B0604020202020204" pitchFamily="34" charset="0"/>
                <a:sym typeface="Red Hat Text Medium"/>
              </a:rPr>
              <a:t>And, [I want students to] really be 100% a-okay with, “I don't know.” </a:t>
            </a:r>
            <a:r>
              <a:rPr lang="en-US" sz="1550" dirty="0">
                <a:latin typeface="Arial" panose="020B0604020202020204" pitchFamily="34" charset="0"/>
                <a:ea typeface="Red Hat Text Medium"/>
                <a:cs typeface="Arial" panose="020B0604020202020204" pitchFamily="34" charset="0"/>
                <a:sym typeface="Red Hat Text Medium"/>
              </a:rPr>
              <a:t>… </a:t>
            </a:r>
            <a:r>
              <a:rPr lang="en-US" sz="1550" dirty="0">
                <a:highlight>
                  <a:srgbClr val="FFFF00"/>
                </a:highlight>
                <a:latin typeface="Arial" panose="020B0604020202020204" pitchFamily="34" charset="0"/>
                <a:ea typeface="Red Hat Text Medium"/>
                <a:cs typeface="Arial" panose="020B0604020202020204" pitchFamily="34" charset="0"/>
                <a:sym typeface="Red Hat Text Medium"/>
              </a:rPr>
              <a:t>Like, that is a great spot to be if we know, “I don't know, and here's why.”</a:t>
            </a:r>
            <a:endParaRPr sz="1550" dirty="0">
              <a:solidFill>
                <a:schemeClr val="dk1"/>
              </a:solidFill>
              <a:highlight>
                <a:srgbClr val="FFFF00"/>
              </a:highlight>
              <a:latin typeface="Arial" panose="020B0604020202020204" pitchFamily="34" charset="0"/>
              <a:ea typeface="Red Hat Text Medium"/>
              <a:cs typeface="Arial" panose="020B0604020202020204" pitchFamily="34" charset="0"/>
              <a:sym typeface="Red Hat Text Medium"/>
            </a:endParaRPr>
          </a:p>
        </p:txBody>
      </p:sp>
      <p:sp>
        <p:nvSpPr>
          <p:cNvPr id="402" name="Google Shape;402;p50">
            <a:extLst>
              <a:ext uri="{FF2B5EF4-FFF2-40B4-BE49-F238E27FC236}">
                <a16:creationId xmlns:a16="http://schemas.microsoft.com/office/drawing/2014/main" id="{A606CAA0-D08C-3C71-5713-132BB824B1D5}"/>
              </a:ext>
            </a:extLst>
          </p:cNvPr>
          <p:cNvSpPr txBox="1"/>
          <p:nvPr/>
        </p:nvSpPr>
        <p:spPr>
          <a:xfrm>
            <a:off x="356755" y="2730607"/>
            <a:ext cx="1483200" cy="267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dirty="0">
                <a:solidFill>
                  <a:schemeClr val="dk1"/>
                </a:solidFill>
                <a:highlight>
                  <a:srgbClr val="FFFF00"/>
                </a:highlight>
                <a:latin typeface="Arial" panose="020B0604020202020204" pitchFamily="34" charset="0"/>
                <a:ea typeface="Red Hat Text"/>
                <a:cs typeface="Arial" panose="020B0604020202020204" pitchFamily="34" charset="0"/>
                <a:sym typeface="Red Hat Text"/>
              </a:rPr>
              <a:t>1 - consider epistemic values</a:t>
            </a:r>
            <a:endParaRPr sz="1600" dirty="0">
              <a:solidFill>
                <a:schemeClr val="dk1"/>
              </a:solidFill>
              <a:highlight>
                <a:srgbClr val="FFFF00"/>
              </a:highlight>
              <a:latin typeface="Arial" panose="020B0604020202020204" pitchFamily="34" charset="0"/>
              <a:ea typeface="Red Hat Text"/>
              <a:cs typeface="Arial" panose="020B0604020202020204" pitchFamily="34" charset="0"/>
              <a:sym typeface="Red Hat Text"/>
            </a:endParaRPr>
          </a:p>
          <a:p>
            <a:pPr marL="0" lvl="0" indent="0" algn="l" rtl="0">
              <a:spcBef>
                <a:spcPts val="0"/>
              </a:spcBef>
              <a:spcAft>
                <a:spcPts val="0"/>
              </a:spcAft>
              <a:buNone/>
            </a:pPr>
            <a:endParaRPr sz="1600" dirty="0">
              <a:solidFill>
                <a:schemeClr val="dk1"/>
              </a:solidFill>
              <a:latin typeface="Arial" panose="020B0604020202020204" pitchFamily="34" charset="0"/>
              <a:ea typeface="Red Hat Text"/>
              <a:cs typeface="Arial" panose="020B0604020202020204" pitchFamily="34" charset="0"/>
              <a:sym typeface="Red Hat Text"/>
            </a:endParaRPr>
          </a:p>
          <a:p>
            <a:pPr marL="0" lvl="0" indent="0" algn="l" rtl="0">
              <a:spcBef>
                <a:spcPts val="0"/>
              </a:spcBef>
              <a:spcAft>
                <a:spcPts val="0"/>
              </a:spcAft>
              <a:buNone/>
            </a:pPr>
            <a:r>
              <a:rPr lang="en-US" sz="1600" dirty="0">
                <a:solidFill>
                  <a:schemeClr val="dk1"/>
                </a:solidFill>
                <a:highlight>
                  <a:srgbClr val="00FF00"/>
                </a:highlight>
                <a:latin typeface="Arial" panose="020B0604020202020204" pitchFamily="34" charset="0"/>
                <a:ea typeface="Red Hat Text"/>
                <a:cs typeface="Arial" panose="020B0604020202020204" pitchFamily="34" charset="0"/>
                <a:sym typeface="Red Hat Text"/>
              </a:rPr>
              <a:t>2 - articulate ELGs</a:t>
            </a:r>
            <a:endParaRPr sz="1600" dirty="0">
              <a:solidFill>
                <a:schemeClr val="dk1"/>
              </a:solidFill>
              <a:highlight>
                <a:srgbClr val="00FF00"/>
              </a:highlight>
              <a:latin typeface="Arial" panose="020B0604020202020204" pitchFamily="34" charset="0"/>
              <a:ea typeface="Red Hat Text"/>
              <a:cs typeface="Arial" panose="020B0604020202020204" pitchFamily="34" charset="0"/>
              <a:sym typeface="Red Hat Text"/>
            </a:endParaRPr>
          </a:p>
          <a:p>
            <a:pPr marL="0" lvl="0" indent="0" algn="l" rtl="0">
              <a:spcBef>
                <a:spcPts val="0"/>
              </a:spcBef>
              <a:spcAft>
                <a:spcPts val="0"/>
              </a:spcAft>
              <a:buNone/>
            </a:pPr>
            <a:endParaRPr sz="1600" dirty="0">
              <a:solidFill>
                <a:schemeClr val="dk1"/>
              </a:solidFill>
              <a:latin typeface="Arial" panose="020B0604020202020204" pitchFamily="34" charset="0"/>
              <a:ea typeface="Red Hat Text"/>
              <a:cs typeface="Arial" panose="020B0604020202020204" pitchFamily="34" charset="0"/>
              <a:sym typeface="Red Hat Text"/>
            </a:endParaRPr>
          </a:p>
          <a:p>
            <a:pPr marL="0" lvl="0" indent="0" algn="l" rtl="0">
              <a:spcBef>
                <a:spcPts val="0"/>
              </a:spcBef>
              <a:spcAft>
                <a:spcPts val="0"/>
              </a:spcAft>
              <a:buNone/>
            </a:pPr>
            <a:r>
              <a:rPr lang="en-US" sz="1600" dirty="0">
                <a:solidFill>
                  <a:schemeClr val="dk1"/>
                </a:solidFill>
                <a:highlight>
                  <a:srgbClr val="00FFFF"/>
                </a:highlight>
                <a:latin typeface="Arial" panose="020B0604020202020204" pitchFamily="34" charset="0"/>
                <a:ea typeface="Red Hat Text"/>
                <a:cs typeface="Arial" panose="020B0604020202020204" pitchFamily="34" charset="0"/>
                <a:sym typeface="Red Hat Text"/>
              </a:rPr>
              <a:t>6 - reflect on student responses</a:t>
            </a:r>
            <a:endParaRPr sz="1600" dirty="0">
              <a:solidFill>
                <a:schemeClr val="dk1"/>
              </a:solidFill>
              <a:highlight>
                <a:srgbClr val="00FFFF"/>
              </a:highlight>
              <a:latin typeface="Arial" panose="020B0604020202020204" pitchFamily="34" charset="0"/>
              <a:ea typeface="Red Hat Text"/>
              <a:cs typeface="Arial" panose="020B0604020202020204" pitchFamily="34" charset="0"/>
              <a:sym typeface="Red Hat Text"/>
            </a:endParaRPr>
          </a:p>
          <a:p>
            <a:pPr marL="0" lvl="0" indent="0" algn="l" rtl="0">
              <a:spcBef>
                <a:spcPts val="0"/>
              </a:spcBef>
              <a:spcAft>
                <a:spcPts val="0"/>
              </a:spcAft>
              <a:buNone/>
            </a:pPr>
            <a:endParaRPr sz="1600" dirty="0">
              <a:solidFill>
                <a:schemeClr val="dk1"/>
              </a:solidFill>
              <a:latin typeface="Red Hat Text"/>
              <a:ea typeface="Red Hat Text"/>
              <a:cs typeface="Red Hat Text"/>
              <a:sym typeface="Red Hat Text"/>
            </a:endParaRPr>
          </a:p>
        </p:txBody>
      </p:sp>
      <p:sp>
        <p:nvSpPr>
          <p:cNvPr id="4" name="Google Shape;369;p47">
            <a:extLst>
              <a:ext uri="{FF2B5EF4-FFF2-40B4-BE49-F238E27FC236}">
                <a16:creationId xmlns:a16="http://schemas.microsoft.com/office/drawing/2014/main" id="{60EB618B-F73F-6127-22B8-31B63DC5C219}"/>
              </a:ext>
            </a:extLst>
          </p:cNvPr>
          <p:cNvSpPr txBox="1">
            <a:spLocks noGrp="1"/>
          </p:cNvSpPr>
          <p:nvPr>
            <p:ph type="title"/>
          </p:nvPr>
        </p:nvSpPr>
        <p:spPr>
          <a:xfrm>
            <a:off x="356755" y="283584"/>
            <a:ext cx="7928100" cy="1320749"/>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US" sz="4400" dirty="0"/>
              <a:t>Sensemaking</a:t>
            </a:r>
            <a:r>
              <a:rPr lang="en-US" dirty="0"/>
              <a:t> </a:t>
            </a:r>
            <a:br>
              <a:rPr lang="en-US" dirty="0"/>
            </a:br>
            <a:r>
              <a:rPr lang="en-US" sz="3600" b="0" dirty="0"/>
              <a:t>a complex, nonlinear process</a:t>
            </a:r>
            <a:endParaRPr b="0" dirty="0"/>
          </a:p>
        </p:txBody>
      </p:sp>
    </p:spTree>
    <p:extLst>
      <p:ext uri="{BB962C8B-B14F-4D97-AF65-F5344CB8AC3E}">
        <p14:creationId xmlns:p14="http://schemas.microsoft.com/office/powerpoint/2010/main" val="3344207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1">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1">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1">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01">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01">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01">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01">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01">
                                            <p:txEl>
                                              <p:pRg st="9" end="9"/>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01">
                                            <p:txEl>
                                              <p:pRg st="10" end="1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01">
                                            <p:txEl>
                                              <p:pRg st="11" end="11"/>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01">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4BEF4E2B72E674A96F8A21D46D8A9BD" ma:contentTypeVersion="18" ma:contentTypeDescription="Create a new document." ma:contentTypeScope="" ma:versionID="1689467065f9a1c938e7ba966c255247">
  <xsd:schema xmlns:xsd="http://www.w3.org/2001/XMLSchema" xmlns:xs="http://www.w3.org/2001/XMLSchema" xmlns:p="http://schemas.microsoft.com/office/2006/metadata/properties" xmlns:ns2="b76ae879-e39c-431c-af08-aec5250c44f9" xmlns:ns3="790b9c9a-eaba-4882-8b83-c42f635500e3" targetNamespace="http://schemas.microsoft.com/office/2006/metadata/properties" ma:root="true" ma:fieldsID="fc9d7ec44b3b0a216cad912082b9c37c" ns2:_="" ns3:_="">
    <xsd:import namespace="b76ae879-e39c-431c-af08-aec5250c44f9"/>
    <xsd:import namespace="790b9c9a-eaba-4882-8b83-c42f635500e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LengthInSeconds" minOccurs="0"/>
                <xsd:element ref="ns2:MediaServiceAutoKeyPoints" minOccurs="0"/>
                <xsd:element ref="ns2:MediaServiceKeyPoints" minOccurs="0"/>
                <xsd:element ref="ns2:MediaServiceDateTaken"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6ae879-e39c-431c-af08-aec5250c44f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0ad816ea-8460-453a-b1af-cd753e23c00d" ma:termSetId="09814cd3-568e-fe90-9814-8d621ff8fb84" ma:anchorId="fba54fb3-c3e1-fe81-a776-ca4b69148c4d" ma:open="true" ma:isKeyword="false">
      <xsd:complexType>
        <xsd:sequence>
          <xsd:element ref="pc:Terms" minOccurs="0" maxOccurs="1"/>
        </xsd:sequence>
      </xsd:complexType>
    </xsd:element>
    <xsd:element name="MediaServiceLocation" ma:index="21"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90b9c9a-eaba-4882-8b83-c42f635500e3"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ba1d6771-401e-47a2-a406-40e68a961d48}" ma:internalName="TaxCatchAll" ma:showField="CatchAllData" ma:web="790b9c9a-eaba-4882-8b83-c42f635500e3">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76ae879-e39c-431c-af08-aec5250c44f9">
      <Terms xmlns="http://schemas.microsoft.com/office/infopath/2007/PartnerControls"/>
    </lcf76f155ced4ddcb4097134ff3c332f>
    <TaxCatchAll xmlns="790b9c9a-eaba-4882-8b83-c42f635500e3" xsi:nil="true"/>
  </documentManagement>
</p:properties>
</file>

<file path=customXml/itemProps1.xml><?xml version="1.0" encoding="utf-8"?>
<ds:datastoreItem xmlns:ds="http://schemas.openxmlformats.org/officeDocument/2006/customXml" ds:itemID="{7F1CB4AA-FF0B-4A98-925C-C56B7CC076BC}"/>
</file>

<file path=customXml/itemProps2.xml><?xml version="1.0" encoding="utf-8"?>
<ds:datastoreItem xmlns:ds="http://schemas.openxmlformats.org/officeDocument/2006/customXml" ds:itemID="{743DD837-DFC5-4B1F-88D9-B61E15356DB3}"/>
</file>

<file path=customXml/itemProps3.xml><?xml version="1.0" encoding="utf-8"?>
<ds:datastoreItem xmlns:ds="http://schemas.openxmlformats.org/officeDocument/2006/customXml" ds:itemID="{68C8F545-4E35-47E3-B93C-B124B4A156CA}"/>
</file>

<file path=docProps/app.xml><?xml version="1.0" encoding="utf-8"?>
<Properties xmlns="http://schemas.openxmlformats.org/officeDocument/2006/extended-properties" xmlns:vt="http://schemas.openxmlformats.org/officeDocument/2006/docPropsVTypes">
  <TotalTime>53803</TotalTime>
  <Words>16360</Words>
  <Application>Microsoft Macintosh PowerPoint</Application>
  <PresentationFormat>Widescreen</PresentationFormat>
  <Paragraphs>1318</Paragraphs>
  <Slides>160</Slides>
  <Notes>107</Notes>
  <HiddenSlides>1</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160</vt:i4>
      </vt:variant>
    </vt:vector>
  </HeadingPairs>
  <TitlesOfParts>
    <vt:vector size="174" baseType="lpstr">
      <vt:lpstr>Aptos</vt:lpstr>
      <vt:lpstr>Arial</vt:lpstr>
      <vt:lpstr>Baskerville Old Face</vt:lpstr>
      <vt:lpstr>Calibri</vt:lpstr>
      <vt:lpstr>Cambria Math</vt:lpstr>
      <vt:lpstr>Helvetica</vt:lpstr>
      <vt:lpstr>Helvetica Neue</vt:lpstr>
      <vt:lpstr>Open Sans</vt:lpstr>
      <vt:lpstr>Red Hat Display</vt:lpstr>
      <vt:lpstr>Red Hat Text</vt:lpstr>
      <vt:lpstr>Red Hat Text Medium</vt:lpstr>
      <vt:lpstr>Symbol</vt:lpstr>
      <vt:lpstr>Times New Roman</vt:lpstr>
      <vt:lpstr>Office Theme</vt:lpstr>
      <vt:lpstr>PowerPoint Presentation</vt:lpstr>
      <vt:lpstr>PowerPoint Presentation</vt:lpstr>
      <vt:lpstr>Why should students take chemistry classes?</vt:lpstr>
      <vt:lpstr>Why should students take chemistry classes?</vt:lpstr>
      <vt:lpstr>Why should students take chemistry classes?</vt:lpstr>
      <vt:lpstr>This Notion is Not New … </vt:lpstr>
      <vt:lpstr>Constructing Knowledge in Daily Life</vt:lpstr>
      <vt:lpstr>Constructing Knowledge in Daily Life</vt:lpstr>
      <vt:lpstr>Constructing Knowledge in Daily Life</vt:lpstr>
      <vt:lpstr>Constructing Knowledge in Daily Life</vt:lpstr>
      <vt:lpstr>Constructing Knowledge in Daily Life</vt:lpstr>
      <vt:lpstr>I know a lot about this topic that could be useful!</vt:lpstr>
      <vt:lpstr>I know a lot about this topic that could be useful!</vt:lpstr>
      <vt:lpstr>Different kinds of knowledge I have to work with </vt:lpstr>
      <vt:lpstr>Different kinds of knowledge I have to work with </vt:lpstr>
      <vt:lpstr>Epistemologies</vt:lpstr>
      <vt:lpstr>What do epistemologies do?</vt:lpstr>
      <vt:lpstr>What do epistemologies do?</vt:lpstr>
      <vt:lpstr>What do epistemologies do?</vt:lpstr>
      <vt:lpstr>How and Why I’ve Been Constructing Knowledge</vt:lpstr>
      <vt:lpstr>How and Why I’ve Been Constructing Knowledge</vt:lpstr>
      <vt:lpstr>Reframing Our Goal</vt:lpstr>
      <vt:lpstr>How We Understand Epistemology</vt:lpstr>
      <vt:lpstr>Study Context</vt:lpstr>
      <vt:lpstr>Reform Focus: Supporting 3D Learning</vt:lpstr>
      <vt:lpstr>Reform Focus: 3-Dimensional Learning</vt:lpstr>
      <vt:lpstr>What Was Assessed?</vt:lpstr>
      <vt:lpstr>What Was Assessed?</vt:lpstr>
      <vt:lpstr>What Was Assessed?</vt:lpstr>
      <vt:lpstr>What Was Assessed?</vt:lpstr>
      <vt:lpstr>PowerPoint Presentation</vt:lpstr>
      <vt:lpstr>PowerPoint Presentation</vt:lpstr>
      <vt:lpstr>PowerPoint Presentation</vt:lpstr>
      <vt:lpstr>PowerPoint Presentation</vt:lpstr>
      <vt:lpstr>Emphasis on 3D Tasks</vt:lpstr>
      <vt:lpstr>What Instruction Focused On</vt:lpstr>
      <vt:lpstr>How Instruction Happened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Data Analysis Workflow</vt:lpstr>
      <vt:lpstr>Meet Lexi, Sarah, and Ella</vt:lpstr>
      <vt:lpstr>Data Analysis Workflow</vt:lpstr>
      <vt:lpstr>Data Analysis Workflow</vt:lpstr>
      <vt:lpstr>Data Analysis Workflow</vt:lpstr>
      <vt:lpstr>Data Analysis Workflow</vt:lpstr>
      <vt:lpstr>Data Analysis Workflow</vt:lpstr>
      <vt:lpstr>Data Analysis Workflow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Summary</vt:lpstr>
      <vt:lpstr>Why should students take chemistry classes?</vt:lpstr>
      <vt:lpstr>PowerPoint Presentation</vt:lpstr>
      <vt:lpstr>PowerPoint Presentation</vt:lpstr>
      <vt:lpstr>PowerPoint Presentation</vt:lpstr>
      <vt:lpstr>Epistemic Learning Goals (ELGs) - definition</vt:lpstr>
      <vt:lpstr>Goal Examples</vt:lpstr>
      <vt:lpstr>Goal Examples</vt:lpstr>
      <vt:lpstr>PowerPoint Presentation</vt:lpstr>
      <vt:lpstr>Teacher Sensemaking</vt:lpstr>
      <vt:lpstr>PowerPoint Presentation</vt:lpstr>
      <vt:lpstr>Single, Revelatory Case Study</vt:lpstr>
      <vt:lpstr>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Sensemaking  a complex, nonlinear process</vt:lpstr>
      <vt:lpstr>Sensemaking  a complex, nonlinear process</vt:lpstr>
      <vt:lpstr>Sensemaking  a complex, nonlinear process</vt:lpstr>
      <vt:lpstr>PowerPoint Presentation</vt:lpstr>
      <vt:lpstr>Sensemaking  a complex, nonlinear process</vt:lpstr>
      <vt:lpstr>Sensemaking  a complex, nonlinear process</vt:lpstr>
      <vt:lpstr>Sensemaking  a complex, nonlinear process</vt:lpstr>
      <vt:lpstr>Sensemaking  a complex, nonlinear process</vt:lpstr>
      <vt:lpstr>Sensemaking  a complex, nonlinear process</vt:lpstr>
      <vt:lpstr>PowerPoint Presentation</vt:lpstr>
      <vt:lpstr>Aaron’s Epistemic Learning Goals</vt:lpstr>
      <vt:lpstr>Test question written with Goal 1 in mind</vt:lpstr>
      <vt:lpstr>Aaron’s Epistemic Learning Goals</vt:lpstr>
      <vt:lpstr>Test question written with Goal 2 in mind</vt:lpstr>
      <vt:lpstr>Sensemaking  a complex, nonlinear process</vt:lpstr>
      <vt:lpstr>PowerPoint Presentation</vt:lpstr>
      <vt:lpstr>Support  from targeted reactions to integrated actions </vt:lpstr>
      <vt:lpstr>Support  from targeted reactions to integrated actions </vt:lpstr>
      <vt:lpstr>Conclusions</vt:lpstr>
      <vt:lpstr>PowerPoint Presentation</vt:lpstr>
      <vt:lpstr>The Making of “School Chemistry”</vt:lpstr>
      <vt:lpstr>The Making of “School Chemistry”</vt:lpstr>
      <vt:lpstr>The Making of “School Chemistry”</vt:lpstr>
      <vt:lpstr>PowerPoint Presentation</vt:lpstr>
      <vt:lpstr>Unsettling Our Status Quo</vt:lpstr>
      <vt:lpstr>Two Historical Perspectives</vt:lpstr>
      <vt:lpstr>Two Historical Perspectives</vt:lpstr>
      <vt:lpstr>Methodology</vt:lpstr>
      <vt:lpstr>Methodology</vt:lpstr>
      <vt:lpstr>Methodology</vt:lpstr>
      <vt:lpstr>Literature Search</vt:lpstr>
      <vt:lpstr>Data Collection and Reduction</vt:lpstr>
      <vt:lpstr>Descriptive Coding</vt:lpstr>
      <vt:lpstr>Descriptive Coding</vt:lpstr>
      <vt:lpstr>Descriptive Coding</vt:lpstr>
      <vt:lpstr>Tabular Coding &amp; Comparative Analysis</vt:lpstr>
      <vt:lpstr>Tabular Coding &amp; Comparative Analysis</vt:lpstr>
      <vt:lpstr>Tabular Coding &amp; Comparative Analysis</vt:lpstr>
      <vt:lpstr>Tabular Coding &amp; Comparative Analysis</vt:lpstr>
      <vt:lpstr>PowerPoint Presentation</vt:lpstr>
      <vt:lpstr>Future Experts need Abstract Rigor</vt:lpstr>
      <vt:lpstr>Future Experts need Abstract Rigor</vt:lpstr>
      <vt:lpstr>Future Experts need Abstract Rigor</vt:lpstr>
      <vt:lpstr>Future Experts need Abstract Rigor</vt:lpstr>
      <vt:lpstr>Future Experts need Abstract Rigor</vt:lpstr>
      <vt:lpstr>Future Experts need Abstract Rigor</vt:lpstr>
      <vt:lpstr>Future Experts need Abstract Rigor</vt:lpstr>
      <vt:lpstr>Future Experts need Abstract Rigor</vt:lpstr>
      <vt:lpstr>Future Experts need Abstract Rigor</vt:lpstr>
      <vt:lpstr>Future Experts need Abstract Rigor</vt:lpstr>
      <vt:lpstr>Future Experts need Abstract Rigor</vt:lpstr>
      <vt:lpstr>Future Experts need Abstract Rigor</vt:lpstr>
      <vt:lpstr>Future Experts need Abstract Rigor</vt:lpstr>
      <vt:lpstr>Future Citizens need Applied Relevance</vt:lpstr>
      <vt:lpstr>Future Citizens need Applied Relevance</vt:lpstr>
      <vt:lpstr>Future Citizens need Applied Relevance</vt:lpstr>
      <vt:lpstr>Future Citizens need Applied Relevance</vt:lpstr>
      <vt:lpstr>Future Citizens need Applied Relevance</vt:lpstr>
      <vt:lpstr>Future Citizens need Applied Relevance</vt:lpstr>
      <vt:lpstr>Future Citizens need Applied Relevance</vt:lpstr>
      <vt:lpstr>Future Citizens need Applied Relevance</vt:lpstr>
      <vt:lpstr>Future Citizens need Applied Relevance</vt:lpstr>
      <vt:lpstr>Future Citizens need Applied Relevance</vt:lpstr>
      <vt:lpstr>Future Citizens need Applied Relevance</vt:lpstr>
      <vt:lpstr>Future Citizens need Applied Relevance</vt:lpstr>
      <vt:lpstr>Unsettling Our Status Quo</vt:lpstr>
      <vt:lpstr>Centering Utility in Daily Life</vt:lpstr>
      <vt:lpstr>Centering Utility in Daily Life</vt:lpstr>
      <vt:lpstr>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Toward Sensemaking Developing and Piloting a Core Idea Centered High School Chemistry Curriculum</dc:title>
  <dc:creator>Stowe, Ryan</dc:creator>
  <cp:lastModifiedBy>Ryan Stowe</cp:lastModifiedBy>
  <cp:revision>490</cp:revision>
  <cp:lastPrinted>2019-05-07T17:14:57Z</cp:lastPrinted>
  <dcterms:created xsi:type="dcterms:W3CDTF">2019-03-13T15:34:06Z</dcterms:created>
  <dcterms:modified xsi:type="dcterms:W3CDTF">2025-03-17T22:57:32Z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0x01010014BEF4E2B72E674A96F8A21D46D8A9BD</vt:lpwstr>
  </property>
</Properties>
</file>